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363" r:id="rId4"/>
    <p:sldId id="638" r:id="rId5"/>
    <p:sldId id="639" r:id="rId6"/>
    <p:sldId id="636" r:id="rId7"/>
    <p:sldId id="257" r:id="rId8"/>
    <p:sldId id="640" r:id="rId9"/>
    <p:sldId id="637" r:id="rId10"/>
    <p:sldId id="372" r:id="rId11"/>
    <p:sldId id="509" r:id="rId12"/>
    <p:sldId id="514" r:id="rId13"/>
    <p:sldId id="381" r:id="rId14"/>
    <p:sldId id="521" r:id="rId15"/>
    <p:sldId id="631" r:id="rId16"/>
    <p:sldId id="276" r:id="rId17"/>
    <p:sldId id="291" r:id="rId18"/>
    <p:sldId id="476" r:id="rId19"/>
    <p:sldId id="477" r:id="rId20"/>
    <p:sldId id="327" r:id="rId21"/>
    <p:sldId id="611" r:id="rId22"/>
    <p:sldId id="336" r:id="rId23"/>
    <p:sldId id="478" r:id="rId24"/>
    <p:sldId id="629" r:id="rId25"/>
    <p:sldId id="300" r:id="rId26"/>
    <p:sldId id="599" r:id="rId27"/>
    <p:sldId id="309" r:id="rId28"/>
    <p:sldId id="318" r:id="rId29"/>
    <p:sldId id="630" r:id="rId30"/>
    <p:sldId id="355" r:id="rId31"/>
    <p:sldId id="491" r:id="rId32"/>
    <p:sldId id="492" r:id="rId33"/>
    <p:sldId id="494" r:id="rId34"/>
    <p:sldId id="496" r:id="rId35"/>
    <p:sldId id="499" r:id="rId36"/>
    <p:sldId id="632" r:id="rId37"/>
    <p:sldId id="390" r:id="rId38"/>
    <p:sldId id="528" r:id="rId39"/>
    <p:sldId id="399" r:id="rId40"/>
    <p:sldId id="617" r:id="rId41"/>
    <p:sldId id="618" r:id="rId42"/>
    <p:sldId id="633" r:id="rId43"/>
    <p:sldId id="426" r:id="rId44"/>
    <p:sldId id="555" r:id="rId45"/>
    <p:sldId id="435" r:id="rId46"/>
    <p:sldId id="628" r:id="rId47"/>
    <p:sldId id="444" r:id="rId48"/>
    <p:sldId id="566" r:id="rId49"/>
    <p:sldId id="568" r:id="rId50"/>
    <p:sldId id="569" r:id="rId51"/>
    <p:sldId id="453" r:id="rId52"/>
    <p:sldId id="462" r:id="rId53"/>
    <p:sldId id="408" r:id="rId54"/>
    <p:sldId id="537" r:id="rId55"/>
    <p:sldId id="538" r:id="rId56"/>
    <p:sldId id="541" r:id="rId57"/>
    <p:sldId id="417" r:id="rId58"/>
    <p:sldId id="547" r:id="rId59"/>
    <p:sldId id="550" r:id="rId60"/>
    <p:sldId id="634" r:id="rId61"/>
    <p:sldId id="635" r:id="rId62"/>
    <p:sldId id="479" r:id="rId63"/>
  </p:sldIdLst>
  <p:sldSz cx="18288000" cy="10287000"/>
  <p:notesSz cx="6858000" cy="9144000"/>
  <p:embeddedFontLst>
    <p:embeddedFont>
      <p:font typeface="Aileron Bold" panose="020B0604020202020204" charset="0"/>
      <p:regular r:id="rId64"/>
    </p:embeddedFont>
    <p:embeddedFont>
      <p:font typeface="Calibri (MS) Bold" panose="020B0604020202020204" charset="0"/>
      <p:regular r:id="rId65"/>
    </p:embeddedFont>
    <p:embeddedFont>
      <p:font typeface="Cambria" panose="02040503050406030204" pitchFamily="18" charset="0"/>
      <p:regular r:id="rId66"/>
      <p:bold r:id="rId67"/>
      <p:italic r:id="rId68"/>
      <p:boldItalic r:id="rId69"/>
    </p:embeddedFont>
    <p:embeddedFont>
      <p:font typeface="Canva Sans" panose="020B0604020202020204" charset="0"/>
      <p:regular r:id="rId70"/>
    </p:embeddedFont>
    <p:embeddedFont>
      <p:font typeface="Canva Sans Bold" panose="020B0604020202020204" charset="0"/>
      <p:regular r:id="rId71"/>
    </p:embeddedFont>
    <p:embeddedFont>
      <p:font typeface="Open Sans" panose="020B0606030504020204" pitchFamily="34" charset="0"/>
      <p:regular r:id="rId72"/>
      <p:bold r:id="rId73"/>
      <p:italic r:id="rId74"/>
      <p:boldItalic r:id="rId75"/>
    </p:embeddedFont>
    <p:embeddedFont>
      <p:font typeface="Open Sans Bold" panose="020B0806030504020204" charset="0"/>
      <p:bold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6"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2727048621696E-2"/>
          <c:y val="0.17004620666241496"/>
          <c:w val="0.82753510180159517"/>
          <c:h val="0.78997633991403249"/>
        </c:manualLayout>
      </c:layout>
      <c:pie3DChart>
        <c:varyColors val="1"/>
        <c:ser>
          <c:idx val="0"/>
          <c:order val="0"/>
          <c:dPt>
            <c:idx val="0"/>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960-4629-A3EB-A2FD88547A9A}"/>
              </c:ext>
            </c:extLst>
          </c:dPt>
          <c:dPt>
            <c:idx val="1"/>
            <c:bubble3D val="0"/>
            <c:spPr>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960-4629-A3EB-A2FD88547A9A}"/>
              </c:ext>
            </c:extLst>
          </c:dPt>
          <c:dPt>
            <c:idx val="2"/>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960-4629-A3EB-A2FD88547A9A}"/>
              </c:ext>
            </c:extLst>
          </c:dPt>
          <c:dLbls>
            <c:dLbl>
              <c:idx val="0"/>
              <c:layout>
                <c:manualLayout>
                  <c:x val="-7.2934774727744719E-2"/>
                  <c:y val="-4.54126114427403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960-4629-A3EB-A2FD88547A9A}"/>
                </c:ext>
              </c:extLst>
            </c:dLbl>
            <c:dLbl>
              <c:idx val="1"/>
              <c:layout>
                <c:manualLayout>
                  <c:x val="9.2845340119778075E-2"/>
                  <c:y val="-0.311656869220187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60-4629-A3EB-A2FD88547A9A}"/>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ΑΠΟΤΕΛΕΣΜΑΤΑ!$B$356:$B$358</c:f>
              <c:strCache>
                <c:ptCount val="3"/>
                <c:pt idx="0">
                  <c:v>Αποταμιεύουμε</c:v>
                </c:pt>
                <c:pt idx="1">
                  <c:v>Τα βγάζουμε ίσα – ίσα με το εισόδημά μας</c:v>
                </c:pt>
                <c:pt idx="2">
                  <c:v>Δανειζόμαστε / Ξοδεύουμε από τις αποταμιεύσεις μας</c:v>
                </c:pt>
              </c:strCache>
            </c:strRef>
          </c:cat>
          <c:val>
            <c:numRef>
              <c:f>ΑΠΟΤΕΛΕΣΜΑΤΑ!$D$356:$D$358</c:f>
              <c:numCache>
                <c:formatCode>0%</c:formatCode>
                <c:ptCount val="3"/>
                <c:pt idx="0">
                  <c:v>0.19368246051537821</c:v>
                </c:pt>
                <c:pt idx="1">
                  <c:v>0.69409808811305074</c:v>
                </c:pt>
                <c:pt idx="2">
                  <c:v>0.11221945137157109</c:v>
                </c:pt>
              </c:numCache>
            </c:numRef>
          </c:val>
          <c:extLst>
            <c:ext xmlns:c16="http://schemas.microsoft.com/office/drawing/2014/chart" uri="{C3380CC4-5D6E-409C-BE32-E72D297353CC}">
              <c16:uniqueId val="{00000000-0960-4629-A3EB-A2FD88547A9A}"/>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000" b="1">
          <a:solidFill>
            <a:schemeClr val="tx1"/>
          </a:solidFill>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790764497466256"/>
          <c:y val="2.3139843165861842E-2"/>
          <c:w val="0.44447330368651605"/>
          <c:h val="0.9537203136682787"/>
        </c:manualLayout>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0F3E-4017-9A07-02084B490ED0}"/>
              </c:ext>
            </c:extLst>
          </c:dPt>
          <c:dPt>
            <c:idx val="4"/>
            <c:invertIfNegative val="0"/>
            <c:bubble3D val="0"/>
            <c:spPr>
              <a:solidFill>
                <a:schemeClr val="accent2"/>
              </a:solidFill>
              <a:ln>
                <a:solidFill>
                  <a:schemeClr val="accent2"/>
                </a:solidFill>
              </a:ln>
              <a:effectLst/>
              <a:sp3d>
                <a:contourClr>
                  <a:schemeClr val="accent2"/>
                </a:contourClr>
              </a:sp3d>
            </c:spPr>
            <c:extLst>
              <c:ext xmlns:c16="http://schemas.microsoft.com/office/drawing/2014/chart" uri="{C3380CC4-5D6E-409C-BE32-E72D297353CC}">
                <c16:uniqueId val="{00000005-0F3E-4017-9A07-02084B490ED0}"/>
              </c:ext>
            </c:extLst>
          </c:dPt>
          <c:dPt>
            <c:idx val="5"/>
            <c:invertIfNegative val="0"/>
            <c:bubble3D val="0"/>
            <c:spPr>
              <a:solidFill>
                <a:schemeClr val="accent2"/>
              </a:solidFill>
              <a:ln>
                <a:solidFill>
                  <a:schemeClr val="accent2"/>
                </a:solidFill>
              </a:ln>
              <a:effectLst/>
              <a:sp3d>
                <a:contourClr>
                  <a:schemeClr val="accent2"/>
                </a:contourClr>
              </a:sp3d>
            </c:spPr>
            <c:extLst>
              <c:ext xmlns:c16="http://schemas.microsoft.com/office/drawing/2014/chart" uri="{C3380CC4-5D6E-409C-BE32-E72D297353CC}">
                <c16:uniqueId val="{00000006-0F3E-4017-9A07-02084B490ED0}"/>
              </c:ext>
            </c:extLst>
          </c:dPt>
          <c:dLbls>
            <c:dLbl>
              <c:idx val="0"/>
              <c:layout>
                <c:manualLayout>
                  <c:x val="3.96825427823494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3E-4017-9A07-02084B490ED0}"/>
                </c:ext>
              </c:extLst>
            </c:dLbl>
            <c:dLbl>
              <c:idx val="1"/>
              <c:layout>
                <c:manualLayout>
                  <c:x val="7.9365085564701877E-3"/>
                  <c:y val="-2.10362210598744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3E-4017-9A07-02084B490ED0}"/>
                </c:ext>
              </c:extLst>
            </c:dLbl>
            <c:dLbl>
              <c:idx val="2"/>
              <c:layout>
                <c:manualLayout>
                  <c:x val="9.9206356955877477E-3"/>
                  <c:y val="1.0518110529937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3E-4017-9A07-02084B490ED0}"/>
                </c:ext>
              </c:extLst>
            </c:dLbl>
            <c:dLbl>
              <c:idx val="3"/>
              <c:layout>
                <c:manualLayout>
                  <c:x val="6.9444449869112629E-3"/>
                  <c:y val="2.1036221059875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3E-4017-9A07-02084B490ED0}"/>
                </c:ext>
              </c:extLst>
            </c:dLbl>
            <c:dLbl>
              <c:idx val="4"/>
              <c:layout>
                <c:manualLayout>
                  <c:x val="3.96825427823509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3E-4017-9A07-02084B490ED0}"/>
                </c:ext>
              </c:extLst>
            </c:dLbl>
            <c:dLbl>
              <c:idx val="5"/>
              <c:layout>
                <c:manualLayout>
                  <c:x val="8.9285721260288688E-3"/>
                  <c:y val="-2.10362210598744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3E-4017-9A07-02084B490ED0}"/>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ΑΠΟΤΕΛΕΣΜΑΤΑ!$B$313:$B$318</c:f>
              <c:strCache>
                <c:ptCount val="6"/>
                <c:pt idx="0">
                  <c:v>Θεωρώ ότι δεν θα τα βγάλω πέρα οικονομικά με την ανατροφή παιδιού/παιδιών</c:v>
                </c:pt>
                <c:pt idx="1">
                  <c:v>Για άλλους προσωπικούς λόγους</c:v>
                </c:pt>
                <c:pt idx="2">
                  <c:v>Θεωρώ ότι δεν είμαι έτοιμος/έτοιμη για τον ρόλο του γονέα</c:v>
                </c:pt>
                <c:pt idx="3">
                  <c:v>Δεν επιθυμώ/Δεν με ενδιαφέρει να αποκτήσω παιδιά γενικά</c:v>
                </c:pt>
                <c:pt idx="4">
                  <c:v>Θεωρώ ότι θα στερηθώ την προσωπική και κοινωνική μου ζωή</c:v>
                </c:pt>
                <c:pt idx="5">
                  <c:v>Θεωρώ ότι δεν θα μπορώ να ανταποκριθώ στις επαγγελματικές υποχρεώσεις και την σταδιοδρομία μου</c:v>
                </c:pt>
              </c:strCache>
            </c:strRef>
          </c:cat>
          <c:val>
            <c:numRef>
              <c:f>ΑΠΟΤΕΛΕΣΜΑΤΑ!$D$313:$D$318</c:f>
              <c:numCache>
                <c:formatCode>0%</c:formatCode>
                <c:ptCount val="6"/>
                <c:pt idx="0">
                  <c:v>0.39160839160839217</c:v>
                </c:pt>
                <c:pt idx="1">
                  <c:v>0.30069930069930068</c:v>
                </c:pt>
                <c:pt idx="2">
                  <c:v>0.23076923076923131</c:v>
                </c:pt>
                <c:pt idx="3">
                  <c:v>0.18881118881118925</c:v>
                </c:pt>
                <c:pt idx="4">
                  <c:v>0.1468531468531469</c:v>
                </c:pt>
                <c:pt idx="5">
                  <c:v>0.11888111888111889</c:v>
                </c:pt>
              </c:numCache>
            </c:numRef>
          </c:val>
          <c:extLst>
            <c:ext xmlns:c16="http://schemas.microsoft.com/office/drawing/2014/chart" uri="{C3380CC4-5D6E-409C-BE32-E72D297353CC}">
              <c16:uniqueId val="{00000000-0F3E-4017-9A07-02084B490ED0}"/>
            </c:ext>
          </c:extLst>
        </c:ser>
        <c:dLbls>
          <c:showLegendKey val="0"/>
          <c:showVal val="1"/>
          <c:showCatName val="0"/>
          <c:showSerName val="0"/>
          <c:showPercent val="0"/>
          <c:showBubbleSize val="0"/>
        </c:dLbls>
        <c:gapWidth val="150"/>
        <c:shape val="box"/>
        <c:axId val="159815936"/>
        <c:axId val="159817728"/>
        <c:axId val="0"/>
      </c:bar3DChart>
      <c:catAx>
        <c:axId val="159815936"/>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59817728"/>
        <c:crosses val="autoZero"/>
        <c:auto val="1"/>
        <c:lblAlgn val="ctr"/>
        <c:lblOffset val="100"/>
        <c:noMultiLvlLbl val="0"/>
      </c:catAx>
      <c:valAx>
        <c:axId val="15981772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59815936"/>
        <c:crosses val="autoZero"/>
        <c:crossBetween val="between"/>
      </c:valAx>
      <c:spPr>
        <a:noFill/>
        <a:ln>
          <a:noFill/>
        </a:ln>
        <a:effectLst/>
      </c:spPr>
    </c:plotArea>
    <c:plotVisOnly val="1"/>
    <c:dispBlanksAs val="gap"/>
    <c:showDLblsOverMax val="0"/>
  </c:chart>
  <c:spPr>
    <a:noFill/>
    <a:ln>
      <a:noFill/>
    </a:ln>
    <a:effectLst/>
  </c:spPr>
  <c:txPr>
    <a:bodyPr/>
    <a:lstStyle/>
    <a:p>
      <a:pPr>
        <a:defRPr sz="2000" b="1" i="1">
          <a:solidFill>
            <a:schemeClr val="tx1"/>
          </a:solidFill>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4246968852277635"/>
          <c:y val="2.2583263457774175E-2"/>
          <c:w val="0.50128030686354219"/>
          <c:h val="0.95483347308445288"/>
        </c:manualLayout>
      </c:layout>
      <c:bar3D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B84-43AC-8EB5-39BFAA35328A}"/>
              </c:ext>
            </c:extLst>
          </c:dPt>
          <c:dPt>
            <c:idx val="1"/>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FB84-43AC-8EB5-39BFAA35328A}"/>
              </c:ext>
            </c:extLst>
          </c:dPt>
          <c:dPt>
            <c:idx val="2"/>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B84-43AC-8EB5-39BFAA35328A}"/>
              </c:ext>
            </c:extLst>
          </c:dPt>
          <c:dPt>
            <c:idx val="3"/>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FB84-43AC-8EB5-39BFAA35328A}"/>
              </c:ext>
            </c:extLst>
          </c:dPt>
          <c:dPt>
            <c:idx val="4"/>
            <c:invertIfNegative val="0"/>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B84-43AC-8EB5-39BFAA35328A}"/>
              </c:ext>
            </c:extLst>
          </c:dPt>
          <c:dLbls>
            <c:dLbl>
              <c:idx val="0"/>
              <c:layout>
                <c:manualLayout>
                  <c:x val="1.250000102526258E-2"/>
                  <c:y val="1.88191688141678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84-43AC-8EB5-39BFAA35328A}"/>
                </c:ext>
              </c:extLst>
            </c:dLbl>
            <c:dLbl>
              <c:idx val="1"/>
              <c:layout>
                <c:manualLayout>
                  <c:x val="1.0416667521052116E-2"/>
                  <c:y val="-4.10604790141347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84-43AC-8EB5-39BFAA35328A}"/>
                </c:ext>
              </c:extLst>
            </c:dLbl>
            <c:dLbl>
              <c:idx val="2"/>
              <c:layout>
                <c:manualLayout>
                  <c:x val="7.2916672647364992E-3"/>
                  <c:y val="7.52766752566713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84-43AC-8EB5-39BFAA35328A}"/>
                </c:ext>
              </c:extLst>
            </c:dLbl>
            <c:dLbl>
              <c:idx val="3"/>
              <c:layout>
                <c:manualLayout>
                  <c:x val="1.4583334529472977E-2"/>
                  <c:y val="2.053185606136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84-43AC-8EB5-39BFAA35328A}"/>
                </c:ext>
              </c:extLst>
            </c:dLbl>
            <c:dLbl>
              <c:idx val="4"/>
              <c:layout>
                <c:manualLayout>
                  <c:x val="6.2500005126312069E-3"/>
                  <c:y val="-2.0530239507065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84-43AC-8EB5-39BFAA35328A}"/>
                </c:ext>
              </c:extLst>
            </c:dLbl>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ΑΠΟΤΕΛΕΣΜΑΤΑ!$B$210:$B$214</c:f>
              <c:strCache>
                <c:ptCount val="5"/>
                <c:pt idx="0">
                  <c:v>Όχι</c:v>
                </c:pt>
                <c:pt idx="1">
                  <c:v>Ναι, σχεδιάζουν να μετακομίσουν στο μέλλον</c:v>
                </c:pt>
                <c:pt idx="2">
                  <c:v>Τα παιδιά μου ζουν ήδη εκτός ΠΚΜ (αυθόρμητα)</c:v>
                </c:pt>
                <c:pt idx="3">
                  <c:v>Ναι αλλά δεν θα το πραγματοποιήσουν</c:v>
                </c:pt>
                <c:pt idx="4">
                  <c:v>ΔΞ/ΔΑ</c:v>
                </c:pt>
              </c:strCache>
            </c:strRef>
          </c:cat>
          <c:val>
            <c:numRef>
              <c:f>ΑΠΟΤΕΛΕΣΜΑΤΑ!$D$210:$D$214</c:f>
              <c:numCache>
                <c:formatCode>0%</c:formatCode>
                <c:ptCount val="5"/>
                <c:pt idx="0">
                  <c:v>0.37543859649122807</c:v>
                </c:pt>
                <c:pt idx="1">
                  <c:v>0.31228070175438694</c:v>
                </c:pt>
                <c:pt idx="2">
                  <c:v>0.24561403508771956</c:v>
                </c:pt>
                <c:pt idx="3">
                  <c:v>3.5087719298245612E-2</c:v>
                </c:pt>
                <c:pt idx="4">
                  <c:v>3.1578947368421123E-2</c:v>
                </c:pt>
              </c:numCache>
            </c:numRef>
          </c:val>
          <c:extLst>
            <c:ext xmlns:c16="http://schemas.microsoft.com/office/drawing/2014/chart" uri="{C3380CC4-5D6E-409C-BE32-E72D297353CC}">
              <c16:uniqueId val="{00000000-FB84-43AC-8EB5-39BFAA35328A}"/>
            </c:ext>
          </c:extLst>
        </c:ser>
        <c:dLbls>
          <c:showLegendKey val="0"/>
          <c:showVal val="1"/>
          <c:showCatName val="0"/>
          <c:showSerName val="0"/>
          <c:showPercent val="0"/>
          <c:showBubbleSize val="0"/>
        </c:dLbls>
        <c:gapWidth val="150"/>
        <c:shape val="box"/>
        <c:axId val="160836224"/>
        <c:axId val="160838016"/>
        <c:axId val="0"/>
      </c:bar3DChart>
      <c:catAx>
        <c:axId val="160836224"/>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crossAx val="160838016"/>
        <c:crosses val="autoZero"/>
        <c:auto val="1"/>
        <c:lblAlgn val="ctr"/>
        <c:lblOffset val="100"/>
        <c:noMultiLvlLbl val="0"/>
      </c:catAx>
      <c:valAx>
        <c:axId val="16083801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l-GR"/>
          </a:p>
        </c:txPr>
        <c:crossAx val="16083622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2738565621564E-2"/>
          <c:y val="0.12691192767570719"/>
          <c:w val="0.82753510180159517"/>
          <c:h val="0.78997633991403249"/>
        </c:manualLayout>
      </c:layout>
      <c:pie3DChart>
        <c:varyColors val="1"/>
        <c:ser>
          <c:idx val="0"/>
          <c:order val="0"/>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2B8-429B-916F-EEB776E265BE}"/>
              </c:ext>
            </c:extLst>
          </c:dPt>
          <c:dPt>
            <c:idx val="1"/>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2B8-429B-916F-EEB776E265BE}"/>
              </c:ext>
            </c:extLst>
          </c:dPt>
          <c:dPt>
            <c:idx val="2"/>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E2B8-429B-916F-EEB776E265BE}"/>
              </c:ext>
            </c:extLst>
          </c:dPt>
          <c:dPt>
            <c:idx val="3"/>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2B8-429B-916F-EEB776E265BE}"/>
              </c:ext>
            </c:extLst>
          </c:dPt>
          <c:dLbls>
            <c:dLbl>
              <c:idx val="0"/>
              <c:layout>
                <c:manualLayout>
                  <c:x val="3.9761012554153687E-2"/>
                  <c:y val="-1.84952928547552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B8-429B-916F-EEB776E265BE}"/>
                </c:ext>
              </c:extLst>
            </c:dLbl>
            <c:dLbl>
              <c:idx val="1"/>
              <c:layout>
                <c:manualLayout>
                  <c:x val="4.0382237611864824E-2"/>
                  <c:y val="-7.42091163989642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2B8-429B-916F-EEB776E265BE}"/>
                </c:ext>
              </c:extLst>
            </c:dLbl>
            <c:dLbl>
              <c:idx val="2"/>
              <c:layout>
                <c:manualLayout>
                  <c:x val="1.4057806027258733E-3"/>
                  <c:y val="8.46732563389464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2B8-429B-916F-EEB776E265BE}"/>
                </c:ext>
              </c:extLst>
            </c:dLbl>
            <c:dLbl>
              <c:idx val="3"/>
              <c:layout>
                <c:manualLayout>
                  <c:x val="-1.9851413528128262E-2"/>
                  <c:y val="-4.300182046630048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B8-429B-916F-EEB776E265BE}"/>
                </c:ext>
              </c:extLst>
            </c:dLbl>
            <c:spPr>
              <a:noFill/>
              <a:ln>
                <a:noFill/>
              </a:ln>
              <a:effectLst/>
            </c:spPr>
            <c:txPr>
              <a:bodyPr rot="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ΑΠΟΤΕΛΕΣΜΑΤΑ!$B$231:$B$234</c:f>
              <c:strCache>
                <c:ptCount val="4"/>
                <c:pt idx="0">
                  <c:v>Σε άλλη περιοχή της Περιφέρειας Κεντρικής Μακεδονίας</c:v>
                </c:pt>
                <c:pt idx="1">
                  <c:v>Σε άλλη περιοχή της υπόλοιπης Ελλάδας (εκτός ΠΚΜ)</c:v>
                </c:pt>
                <c:pt idx="2">
                  <c:v>Στο εξωτερικό</c:v>
                </c:pt>
                <c:pt idx="3">
                  <c:v>ΔΞ/ΔΑ</c:v>
                </c:pt>
              </c:strCache>
            </c:strRef>
          </c:cat>
          <c:val>
            <c:numRef>
              <c:f>ΑΠΟΤΕΛΕΣΜΑΤΑ!$D$231:$D$234</c:f>
              <c:numCache>
                <c:formatCode>0%</c:formatCode>
                <c:ptCount val="4"/>
                <c:pt idx="0">
                  <c:v>0.25443786982248584</c:v>
                </c:pt>
                <c:pt idx="1">
                  <c:v>0.24852071005917159</c:v>
                </c:pt>
                <c:pt idx="2">
                  <c:v>0.41420118343195267</c:v>
                </c:pt>
                <c:pt idx="3">
                  <c:v>8.2840236686390539E-2</c:v>
                </c:pt>
              </c:numCache>
            </c:numRef>
          </c:val>
          <c:extLst>
            <c:ext xmlns:c16="http://schemas.microsoft.com/office/drawing/2014/chart" uri="{C3380CC4-5D6E-409C-BE32-E72D297353CC}">
              <c16:uniqueId val="{00000000-E2B8-429B-916F-EEB776E265BE}"/>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1400"/>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984432611498665"/>
          <c:y val="2.1226496441409021E-2"/>
          <c:w val="0.42304157401412512"/>
          <c:h val="0.95754700711718299"/>
        </c:manualLayout>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7011-46F1-81DC-82E1AA5F0573}"/>
              </c:ext>
            </c:extLst>
          </c:dPt>
          <c:dPt>
            <c:idx val="1"/>
            <c:invertIfNegative val="0"/>
            <c:bubble3D val="0"/>
            <c:spPr>
              <a:solidFill>
                <a:schemeClr val="tx2"/>
              </a:solidFill>
              <a:ln>
                <a:noFill/>
              </a:ln>
              <a:effectLst/>
              <a:sp3d/>
            </c:spPr>
            <c:extLst>
              <c:ext xmlns:c16="http://schemas.microsoft.com/office/drawing/2014/chart" uri="{C3380CC4-5D6E-409C-BE32-E72D297353CC}">
                <c16:uniqueId val="{00000002-7011-46F1-81DC-82E1AA5F0573}"/>
              </c:ext>
            </c:extLst>
          </c:dPt>
          <c:dPt>
            <c:idx val="4"/>
            <c:invertIfNegative val="0"/>
            <c:bubble3D val="0"/>
            <c:spPr>
              <a:solidFill>
                <a:schemeClr val="bg1">
                  <a:lumMod val="50000"/>
                </a:schemeClr>
              </a:solidFill>
              <a:ln>
                <a:noFill/>
              </a:ln>
              <a:effectLst/>
              <a:sp3d/>
            </c:spPr>
            <c:extLst>
              <c:ext xmlns:c16="http://schemas.microsoft.com/office/drawing/2014/chart" uri="{C3380CC4-5D6E-409C-BE32-E72D297353CC}">
                <c16:uniqueId val="{00000005-7011-46F1-81DC-82E1AA5F0573}"/>
              </c:ext>
            </c:extLst>
          </c:dPt>
          <c:dLbls>
            <c:dLbl>
              <c:idx val="0"/>
              <c:layout>
                <c:manualLayout>
                  <c:x val="2.460850328599248E-2"/>
                  <c:y val="1.76885426949530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11-46F1-81DC-82E1AA5F0573}"/>
                </c:ext>
              </c:extLst>
            </c:dLbl>
            <c:dLbl>
              <c:idx val="1"/>
              <c:layout>
                <c:manualLayout>
                  <c:x val="2.4608503285992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11-46F1-81DC-82E1AA5F0573}"/>
                </c:ext>
              </c:extLst>
            </c:dLbl>
            <c:dLbl>
              <c:idx val="2"/>
              <c:layout>
                <c:manualLayout>
                  <c:x val="1.2304251642996323E-2"/>
                  <c:y val="7.07541707798120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11-46F1-81DC-82E1AA5F0573}"/>
                </c:ext>
              </c:extLst>
            </c:dLbl>
            <c:dLbl>
              <c:idx val="3"/>
              <c:layout>
                <c:manualLayout>
                  <c:x val="1.6778524967722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11-46F1-81DC-82E1AA5F0573}"/>
                </c:ext>
              </c:extLst>
            </c:dLbl>
            <c:dLbl>
              <c:idx val="4"/>
              <c:layout>
                <c:manualLayout>
                  <c:x val="1.4541388305359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11-46F1-81DC-82E1AA5F0573}"/>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ΑΠΟΤΕΛΕΣΜΑΤΑ!$B$248:$B$252</c:f>
              <c:strCache>
                <c:ptCount val="5"/>
                <c:pt idx="0">
                  <c:v>Για λόγους που αφορούν το εργασιακό περιβάλλον (έλλειψη θέσεων, χαμηλές αμοιβές κτλ)</c:v>
                </c:pt>
                <c:pt idx="1">
                  <c:v>Για προσωπικούς λόγους που δεν αφορούν την περιοχή μας</c:v>
                </c:pt>
                <c:pt idx="2">
                  <c:v>Για λόγους που αφορούν σε υποβαθμισμένη κοινωνική/πολιτιστική ζωή στην περιοχή</c:v>
                </c:pt>
                <c:pt idx="3">
                  <c:v>Για λόγους που αφορούν σε υποβαθμισμένες/ελλιπείς υποδομές στην περιοχή</c:v>
                </c:pt>
                <c:pt idx="4">
                  <c:v>ΔΞ/ΔΑ</c:v>
                </c:pt>
              </c:strCache>
            </c:strRef>
          </c:cat>
          <c:val>
            <c:numRef>
              <c:f>ΑΠΟΤΕΛΕΣΜΑΤΑ!$D$248:$D$252</c:f>
              <c:numCache>
                <c:formatCode>0%</c:formatCode>
                <c:ptCount val="5"/>
                <c:pt idx="0">
                  <c:v>0.75739644970414199</c:v>
                </c:pt>
                <c:pt idx="1">
                  <c:v>0.15384615384615427</c:v>
                </c:pt>
                <c:pt idx="2">
                  <c:v>5.3254437869822494E-2</c:v>
                </c:pt>
                <c:pt idx="3">
                  <c:v>2.9585798816568046E-2</c:v>
                </c:pt>
                <c:pt idx="4">
                  <c:v>5.9171597633136197E-3</c:v>
                </c:pt>
              </c:numCache>
            </c:numRef>
          </c:val>
          <c:extLst>
            <c:ext xmlns:c16="http://schemas.microsoft.com/office/drawing/2014/chart" uri="{C3380CC4-5D6E-409C-BE32-E72D297353CC}">
              <c16:uniqueId val="{00000000-7011-46F1-81DC-82E1AA5F0573}"/>
            </c:ext>
          </c:extLst>
        </c:ser>
        <c:dLbls>
          <c:showLegendKey val="0"/>
          <c:showVal val="1"/>
          <c:showCatName val="0"/>
          <c:showSerName val="0"/>
          <c:showPercent val="0"/>
          <c:showBubbleSize val="0"/>
        </c:dLbls>
        <c:gapWidth val="150"/>
        <c:shape val="box"/>
        <c:axId val="162149120"/>
        <c:axId val="162150656"/>
        <c:axId val="0"/>
      </c:bar3DChart>
      <c:catAx>
        <c:axId val="162149120"/>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62150656"/>
        <c:crosses val="autoZero"/>
        <c:auto val="1"/>
        <c:lblAlgn val="ctr"/>
        <c:lblOffset val="100"/>
        <c:noMultiLvlLbl val="0"/>
      </c:catAx>
      <c:valAx>
        <c:axId val="16215065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62149120"/>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2184298183013225"/>
          <c:y val="2.1029031654488037E-2"/>
          <c:w val="0.53722134251364861"/>
          <c:h val="0.9579419366910259"/>
        </c:manualLayout>
      </c:layout>
      <c:bar3DChart>
        <c:barDir val="bar"/>
        <c:grouping val="clustered"/>
        <c:varyColors val="0"/>
        <c:ser>
          <c:idx val="0"/>
          <c:order val="0"/>
          <c:invertIfNegative val="0"/>
          <c:dPt>
            <c:idx val="0"/>
            <c:invertIfNegative val="0"/>
            <c:bubble3D val="0"/>
            <c:spPr>
              <a:solidFill>
                <a:srgbClr val="002060"/>
              </a:solidFill>
            </c:spPr>
            <c:extLst>
              <c:ext xmlns:c16="http://schemas.microsoft.com/office/drawing/2014/chart" uri="{C3380CC4-5D6E-409C-BE32-E72D297353CC}">
                <c16:uniqueId val="{00000001-E5F6-469F-879D-7DFD9332E838}"/>
              </c:ext>
            </c:extLst>
          </c:dPt>
          <c:dPt>
            <c:idx val="1"/>
            <c:invertIfNegative val="0"/>
            <c:bubble3D val="0"/>
            <c:spPr>
              <a:solidFill>
                <a:schemeClr val="accent2"/>
              </a:solidFill>
            </c:spPr>
            <c:extLst>
              <c:ext xmlns:c16="http://schemas.microsoft.com/office/drawing/2014/chart" uri="{C3380CC4-5D6E-409C-BE32-E72D297353CC}">
                <c16:uniqueId val="{00000002-E5F6-469F-879D-7DFD9332E838}"/>
              </c:ext>
            </c:extLst>
          </c:dPt>
          <c:dPt>
            <c:idx val="2"/>
            <c:invertIfNegative val="0"/>
            <c:bubble3D val="0"/>
            <c:spPr>
              <a:solidFill>
                <a:srgbClr val="002060"/>
              </a:solidFill>
            </c:spPr>
            <c:extLst>
              <c:ext xmlns:c16="http://schemas.microsoft.com/office/drawing/2014/chart" uri="{C3380CC4-5D6E-409C-BE32-E72D297353CC}">
                <c16:uniqueId val="{00000003-E5F6-469F-879D-7DFD9332E838}"/>
              </c:ext>
            </c:extLst>
          </c:dPt>
          <c:dPt>
            <c:idx val="3"/>
            <c:invertIfNegative val="0"/>
            <c:bubble3D val="0"/>
            <c:spPr>
              <a:solidFill>
                <a:schemeClr val="accent2"/>
              </a:solidFill>
            </c:spPr>
            <c:extLst>
              <c:ext xmlns:c16="http://schemas.microsoft.com/office/drawing/2014/chart" uri="{C3380CC4-5D6E-409C-BE32-E72D297353CC}">
                <c16:uniqueId val="{00000004-E5F6-469F-879D-7DFD9332E838}"/>
              </c:ext>
            </c:extLst>
          </c:dPt>
          <c:dPt>
            <c:idx val="4"/>
            <c:invertIfNegative val="0"/>
            <c:bubble3D val="0"/>
            <c:spPr>
              <a:solidFill>
                <a:schemeClr val="accent4"/>
              </a:solidFill>
            </c:spPr>
            <c:extLst>
              <c:ext xmlns:c16="http://schemas.microsoft.com/office/drawing/2014/chart" uri="{C3380CC4-5D6E-409C-BE32-E72D297353CC}">
                <c16:uniqueId val="{00000005-E5F6-469F-879D-7DFD9332E838}"/>
              </c:ext>
            </c:extLst>
          </c:dPt>
          <c:dLbls>
            <c:dLbl>
              <c:idx val="0"/>
              <c:layout>
                <c:manualLayout>
                  <c:x val="1.267056627454409E-2"/>
                  <c:y val="1.338226158278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F6-469F-879D-7DFD9332E838}"/>
                </c:ext>
              </c:extLst>
            </c:dLbl>
            <c:dLbl>
              <c:idx val="1"/>
              <c:layout>
                <c:manualLayout>
                  <c:x val="7.7972715535656904E-3"/>
                  <c:y val="-1.9117301504079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F6-469F-879D-7DFD9332E838}"/>
                </c:ext>
              </c:extLst>
            </c:dLbl>
            <c:dLbl>
              <c:idx val="2"/>
              <c:layout>
                <c:manualLayout>
                  <c:x val="1.1695907330348379E-2"/>
                  <c:y val="5.7351904512240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F6-469F-879D-7DFD9332E838}"/>
                </c:ext>
              </c:extLst>
            </c:dLbl>
            <c:dLbl>
              <c:idx val="3"/>
              <c:layout>
                <c:manualLayout>
                  <c:x val="7.79727155356561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F6-469F-879D-7DFD9332E838}"/>
                </c:ext>
              </c:extLst>
            </c:dLbl>
            <c:dLbl>
              <c:idx val="4"/>
              <c:layout>
                <c:manualLayout>
                  <c:x val="1.4619884162935661E-2"/>
                  <c:y val="-3.8234603008160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F6-469F-879D-7DFD9332E838}"/>
                </c:ext>
              </c:extLst>
            </c:dLbl>
            <c:spPr>
              <a:noFill/>
              <a:ln>
                <a:noFill/>
              </a:ln>
              <a:effectLst/>
            </c:spPr>
            <c:txPr>
              <a:bodyPr/>
              <a:lstStyle/>
              <a:p>
                <a:pPr>
                  <a:defRPr sz="28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ΑΠΟΤΕΛΕΣΜΑΤΑ!$B$337:$B$341</c:f>
              <c:strCache>
                <c:ptCount val="5"/>
                <c:pt idx="0">
                  <c:v>Είναι ιδιόκτητο/Το έχω αποπληρώσει</c:v>
                </c:pt>
                <c:pt idx="1">
                  <c:v>Είναι νοικιασμένο</c:v>
                </c:pt>
                <c:pt idx="2">
                  <c:v>Είναι από κληρονομιά/γονική παροχή</c:v>
                </c:pt>
                <c:pt idx="3">
                  <c:v>Είναι ιδιόκτητο/Αποπληρώνω στεγαστικό δάνειο</c:v>
                </c:pt>
                <c:pt idx="4">
                  <c:v>Φιλοξενούμαι από τους γονείς μου</c:v>
                </c:pt>
              </c:strCache>
            </c:strRef>
          </c:cat>
          <c:val>
            <c:numRef>
              <c:f>ΑΠΟΤΕΛΕΣΜΑΤΑ!$D$337:$D$341</c:f>
              <c:numCache>
                <c:formatCode>0%</c:formatCode>
                <c:ptCount val="5"/>
                <c:pt idx="0">
                  <c:v>0.45757071547421024</c:v>
                </c:pt>
                <c:pt idx="1">
                  <c:v>0.21048252911813645</c:v>
                </c:pt>
                <c:pt idx="2">
                  <c:v>0.15973377703826971</c:v>
                </c:pt>
                <c:pt idx="3">
                  <c:v>0.10565723793677206</c:v>
                </c:pt>
                <c:pt idx="4">
                  <c:v>6.6555740432612309E-2</c:v>
                </c:pt>
              </c:numCache>
            </c:numRef>
          </c:val>
          <c:extLst>
            <c:ext xmlns:c16="http://schemas.microsoft.com/office/drawing/2014/chart" uri="{C3380CC4-5D6E-409C-BE32-E72D297353CC}">
              <c16:uniqueId val="{00000000-E5F6-469F-879D-7DFD9332E838}"/>
            </c:ext>
          </c:extLst>
        </c:ser>
        <c:dLbls>
          <c:showLegendKey val="0"/>
          <c:showVal val="1"/>
          <c:showCatName val="0"/>
          <c:showSerName val="0"/>
          <c:showPercent val="0"/>
          <c:showBubbleSize val="0"/>
        </c:dLbls>
        <c:gapWidth val="150"/>
        <c:shape val="box"/>
        <c:axId val="162573312"/>
        <c:axId val="162575104"/>
        <c:axId val="0"/>
      </c:bar3DChart>
      <c:catAx>
        <c:axId val="162573312"/>
        <c:scaling>
          <c:orientation val="maxMin"/>
        </c:scaling>
        <c:delete val="0"/>
        <c:axPos val="l"/>
        <c:numFmt formatCode="General" sourceLinked="0"/>
        <c:majorTickMark val="none"/>
        <c:minorTickMark val="none"/>
        <c:tickLblPos val="nextTo"/>
        <c:txPr>
          <a:bodyPr/>
          <a:lstStyle/>
          <a:p>
            <a:pPr>
              <a:defRPr i="1"/>
            </a:pPr>
            <a:endParaRPr lang="el-GR"/>
          </a:p>
        </c:txPr>
        <c:crossAx val="162575104"/>
        <c:crosses val="autoZero"/>
        <c:auto val="1"/>
        <c:lblAlgn val="ctr"/>
        <c:lblOffset val="100"/>
        <c:noMultiLvlLbl val="0"/>
      </c:catAx>
      <c:valAx>
        <c:axId val="162575104"/>
        <c:scaling>
          <c:orientation val="minMax"/>
        </c:scaling>
        <c:delete val="1"/>
        <c:axPos val="t"/>
        <c:numFmt formatCode="0%" sourceLinked="1"/>
        <c:majorTickMark val="out"/>
        <c:minorTickMark val="none"/>
        <c:tickLblPos val="none"/>
        <c:crossAx val="162573312"/>
        <c:crosses val="autoZero"/>
        <c:crossBetween val="between"/>
      </c:valAx>
    </c:plotArea>
    <c:plotVisOnly val="1"/>
    <c:dispBlanksAs val="gap"/>
    <c:showDLblsOverMax val="0"/>
  </c:chart>
  <c:spPr>
    <a:noFill/>
    <a:ln>
      <a:noFill/>
    </a:ln>
  </c:spPr>
  <c:txPr>
    <a:bodyPr/>
    <a:lstStyle/>
    <a:p>
      <a:pPr>
        <a:defRPr sz="2000" b="1">
          <a:solidFill>
            <a:schemeClr val="tx1"/>
          </a:solidFill>
        </a:defRPr>
      </a:pPr>
      <a:endParaRPr lang="el-G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648326567874879E-2"/>
          <c:y val="0.18160615771458508"/>
          <c:w val="0.82753510180159517"/>
          <c:h val="0.78997633991403249"/>
        </c:manualLayout>
      </c:layout>
      <c:pie3DChart>
        <c:varyColors val="1"/>
        <c:ser>
          <c:idx val="0"/>
          <c:order val="0"/>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790-4A9F-A5AF-63C8734D2AD0}"/>
              </c:ext>
            </c:extLst>
          </c:dPt>
          <c:dPt>
            <c:idx val="1"/>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790-4A9F-A5AF-63C8734D2AD0}"/>
              </c:ext>
            </c:extLst>
          </c:dPt>
          <c:dPt>
            <c:idx val="2"/>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790-4A9F-A5AF-63C8734D2AD0}"/>
              </c:ext>
            </c:extLst>
          </c:dPt>
          <c:dPt>
            <c:idx val="3"/>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2790-4A9F-A5AF-63C8734D2AD0}"/>
              </c:ext>
            </c:extLst>
          </c:dPt>
          <c:dPt>
            <c:idx val="4"/>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790-4A9F-A5AF-63C8734D2AD0}"/>
              </c:ext>
            </c:extLst>
          </c:dPt>
          <c:dLbls>
            <c:dLbl>
              <c:idx val="0"/>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1-2790-4A9F-A5AF-63C8734D2AD0}"/>
                </c:ext>
              </c:extLst>
            </c:dLbl>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2790-4A9F-A5AF-63C8734D2AD0}"/>
                </c:ext>
              </c:extLst>
            </c:dLbl>
            <c:dLbl>
              <c:idx val="2"/>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3-2790-4A9F-A5AF-63C8734D2AD0}"/>
                </c:ext>
              </c:extLst>
            </c:dLbl>
            <c:dLbl>
              <c:idx val="3"/>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4-2790-4A9F-A5AF-63C8734D2AD0}"/>
                </c:ext>
              </c:extLst>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ΑΠΟΤΕΛΕΣΜΑΤΑ!$B$418:$B$422</c:f>
              <c:strCache>
                <c:ptCount val="5"/>
                <c:pt idx="0">
                  <c:v>Πολύ</c:v>
                </c:pt>
                <c:pt idx="1">
                  <c:v>Αρκετά</c:v>
                </c:pt>
                <c:pt idx="2">
                  <c:v>Λίγο</c:v>
                </c:pt>
                <c:pt idx="3">
                  <c:v>Καθόλου</c:v>
                </c:pt>
                <c:pt idx="4">
                  <c:v>ΔΞ/ΔΑ</c:v>
                </c:pt>
              </c:strCache>
            </c:strRef>
          </c:cat>
          <c:val>
            <c:numRef>
              <c:f>ΑΠΟΤΕΛΕΣΜΑΤΑ!$D$418:$D$422</c:f>
              <c:numCache>
                <c:formatCode>0%</c:formatCode>
                <c:ptCount val="5"/>
                <c:pt idx="0">
                  <c:v>7.1487946799667496E-2</c:v>
                </c:pt>
                <c:pt idx="1">
                  <c:v>0.4779717373233589</c:v>
                </c:pt>
                <c:pt idx="2">
                  <c:v>0.33832086450540449</c:v>
                </c:pt>
                <c:pt idx="3">
                  <c:v>0.11055694098088126</c:v>
                </c:pt>
                <c:pt idx="4">
                  <c:v>1.6625103906899421E-3</c:v>
                </c:pt>
              </c:numCache>
            </c:numRef>
          </c:val>
          <c:extLst>
            <c:ext xmlns:c16="http://schemas.microsoft.com/office/drawing/2014/chart" uri="{C3380CC4-5D6E-409C-BE32-E72D297353CC}">
              <c16:uniqueId val="{00000000-2790-4A9F-A5AF-63C8734D2AD0}"/>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400" b="1" i="1">
          <a:solidFill>
            <a:schemeClr val="tx1"/>
          </a:solidFill>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363A-41E7-8D94-D47FB511ABA8}"/>
              </c:ext>
            </c:extLst>
          </c:dPt>
          <c:dPt>
            <c:idx val="8"/>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2-363A-41E7-8D94-D47FB511ABA8}"/>
              </c:ext>
            </c:extLst>
          </c:dPt>
          <c:dPt>
            <c:idx val="9"/>
            <c:invertIfNegative val="0"/>
            <c:bubble3D val="0"/>
            <c:spPr>
              <a:solidFill>
                <a:schemeClr val="bg1">
                  <a:lumMod val="50000"/>
                </a:schemeClr>
              </a:solidFill>
              <a:ln>
                <a:noFill/>
              </a:ln>
              <a:effectLst/>
              <a:sp3d/>
            </c:spPr>
            <c:extLst>
              <c:ext xmlns:c16="http://schemas.microsoft.com/office/drawing/2014/chart" uri="{C3380CC4-5D6E-409C-BE32-E72D297353CC}">
                <c16:uniqueId val="{00000003-363A-41E7-8D94-D47FB511ABA8}"/>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ΑΠΟΤΕΛΕΣΜΑΤΑ!$B$438:$B$447</c:f>
              <c:strCache>
                <c:ptCount val="10"/>
                <c:pt idx="0">
                  <c:v>Χαμηλά εισοδήματα/Χαμηλοί μισθοί</c:v>
                </c:pt>
                <c:pt idx="1">
                  <c:v>Ελλιπείς/Κακές υποδομές υγείας</c:v>
                </c:pt>
                <c:pt idx="2">
                  <c:v>Έλλειψη θέσεων εργασίας</c:v>
                </c:pt>
                <c:pt idx="3">
                  <c:v>Περιορισμένες/Κακές επαγγελματικές προοπτικές και προοπτικές εξέλιξης</c:v>
                </c:pt>
                <c:pt idx="4">
                  <c:v>Ελλιπείς/Κακές υποδομές συγκοινωνιών και μεταφορών</c:v>
                </c:pt>
                <c:pt idx="5">
                  <c:v>Έλλειψη ευκαιριών ψυχαγωγίας/πολιτισμού/αθλητισμού</c:v>
                </c:pt>
                <c:pt idx="6">
                  <c:v>Ελλιπείς/Κακές υποδομές εκπαίδευσης</c:v>
                </c:pt>
                <c:pt idx="7">
                  <c:v>Περιορισμένες ευκαιρίες εκπαίδευσης/κατάρτισης</c:v>
                </c:pt>
                <c:pt idx="8">
                  <c:v>Άλλο (διευκρινίστε)</c:v>
                </c:pt>
                <c:pt idx="9">
                  <c:v>ΔΞ/ΔΑ</c:v>
                </c:pt>
              </c:strCache>
            </c:strRef>
          </c:cat>
          <c:val>
            <c:numRef>
              <c:f>ΑΠΟΤΕΛΕΣΜΑΤΑ!$D$438:$D$447</c:f>
              <c:numCache>
                <c:formatCode>0%</c:formatCode>
                <c:ptCount val="10"/>
                <c:pt idx="0">
                  <c:v>0.6592592592592601</c:v>
                </c:pt>
                <c:pt idx="1">
                  <c:v>0.41296296296296409</c:v>
                </c:pt>
                <c:pt idx="2">
                  <c:v>0.34814814814814815</c:v>
                </c:pt>
                <c:pt idx="3">
                  <c:v>0.34444444444444489</c:v>
                </c:pt>
                <c:pt idx="4">
                  <c:v>0.24074074074074098</c:v>
                </c:pt>
                <c:pt idx="5">
                  <c:v>0.23148148148148195</c:v>
                </c:pt>
                <c:pt idx="6">
                  <c:v>0.19074074074074074</c:v>
                </c:pt>
                <c:pt idx="7">
                  <c:v>8.3333333333333343E-2</c:v>
                </c:pt>
                <c:pt idx="8">
                  <c:v>3.7037037037037056E-2</c:v>
                </c:pt>
                <c:pt idx="9">
                  <c:v>3.7037037037037095E-3</c:v>
                </c:pt>
              </c:numCache>
            </c:numRef>
          </c:val>
          <c:extLst>
            <c:ext xmlns:c16="http://schemas.microsoft.com/office/drawing/2014/chart" uri="{C3380CC4-5D6E-409C-BE32-E72D297353CC}">
              <c16:uniqueId val="{00000000-363A-41E7-8D94-D47FB511ABA8}"/>
            </c:ext>
          </c:extLst>
        </c:ser>
        <c:dLbls>
          <c:showLegendKey val="0"/>
          <c:showVal val="1"/>
          <c:showCatName val="0"/>
          <c:showSerName val="0"/>
          <c:showPercent val="0"/>
          <c:showBubbleSize val="0"/>
        </c:dLbls>
        <c:gapWidth val="150"/>
        <c:shape val="box"/>
        <c:axId val="191661568"/>
        <c:axId val="191663104"/>
        <c:axId val="0"/>
      </c:bar3DChart>
      <c:catAx>
        <c:axId val="191661568"/>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l-GR"/>
          </a:p>
        </c:txPr>
        <c:crossAx val="191663104"/>
        <c:crosses val="autoZero"/>
        <c:auto val="1"/>
        <c:lblAlgn val="ctr"/>
        <c:lblOffset val="100"/>
        <c:noMultiLvlLbl val="0"/>
      </c:catAx>
      <c:valAx>
        <c:axId val="191663104"/>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l-GR"/>
          </a:p>
        </c:txPr>
        <c:crossAx val="191661568"/>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chemeClr val="tx1"/>
          </a:solidFill>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B6CC-4C7B-8E39-0EDEC8634075}"/>
              </c:ext>
            </c:extLst>
          </c:dPt>
          <c:dPt>
            <c:idx val="7"/>
            <c:invertIfNegative val="0"/>
            <c:bubble3D val="0"/>
            <c:spPr>
              <a:solidFill>
                <a:schemeClr val="bg1">
                  <a:lumMod val="50000"/>
                </a:schemeClr>
              </a:solidFill>
              <a:ln>
                <a:noFill/>
              </a:ln>
              <a:effectLst/>
              <a:sp3d/>
            </c:spPr>
            <c:extLst>
              <c:ext xmlns:c16="http://schemas.microsoft.com/office/drawing/2014/chart" uri="{C3380CC4-5D6E-409C-BE32-E72D297353CC}">
                <c16:uniqueId val="{00000008-B6CC-4C7B-8E39-0EDEC8634075}"/>
              </c:ext>
            </c:extLst>
          </c:dPt>
          <c:dLbls>
            <c:dLbl>
              <c:idx val="0"/>
              <c:layout>
                <c:manualLayout>
                  <c:x val="9.2592599343292743E-3"/>
                  <c:y val="-3.9802077205185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CC-4C7B-8E39-0EDEC8634075}"/>
                </c:ext>
              </c:extLst>
            </c:dLbl>
            <c:dLbl>
              <c:idx val="1"/>
              <c:layout>
                <c:manualLayout>
                  <c:x val="1.8518519868658523E-3"/>
                  <c:y val="5.97078172107083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CC-4C7B-8E39-0EDEC8634075}"/>
                </c:ext>
              </c:extLst>
            </c:dLbl>
            <c:dLbl>
              <c:idx val="2"/>
              <c:layout>
                <c:manualLayout>
                  <c:x val="7.4074079474634024E-3"/>
                  <c:y val="3.64876890087579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CC-4C7B-8E39-0EDEC8634075}"/>
                </c:ext>
              </c:extLst>
            </c:dLbl>
            <c:dLbl>
              <c:idx val="3"/>
              <c:layout>
                <c:manualLayout>
                  <c:x val="5.5555559605975401E-3"/>
                  <c:y val="7.9610422947610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CC-4C7B-8E39-0EDEC8634075}"/>
                </c:ext>
              </c:extLst>
            </c:dLbl>
            <c:dLbl>
              <c:idx val="4"/>
              <c:layout>
                <c:manualLayout>
                  <c:x val="7.4074079474633382E-3"/>
                  <c:y val="1.9902605736903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CC-4C7B-8E39-0EDEC8634075}"/>
                </c:ext>
              </c:extLst>
            </c:dLbl>
            <c:dLbl>
              <c:idx val="5"/>
              <c:layout>
                <c:manualLayout>
                  <c:x val="8.3333339408962568E-3"/>
                  <c:y val="-1.99026057369019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CC-4C7B-8E39-0EDEC8634075}"/>
                </c:ext>
              </c:extLst>
            </c:dLbl>
            <c:dLbl>
              <c:idx val="6"/>
              <c:layout>
                <c:manualLayout>
                  <c:x val="6.4814819540304136E-3"/>
                  <c:y val="1.9902605736902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CC-4C7B-8E39-0EDEC8634075}"/>
                </c:ext>
              </c:extLst>
            </c:dLbl>
            <c:dLbl>
              <c:idx val="7"/>
              <c:layout>
                <c:manualLayout>
                  <c:x val="2.7777779802988416E-3"/>
                  <c:y val="9.9516162953133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CC-4C7B-8E39-0EDEC8634075}"/>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ΑΠΟΤΕΛΕΣΜΑΤΑ!$B$511:$B$518</c:f>
              <c:strCache>
                <c:ptCount val="8"/>
                <c:pt idx="0">
                  <c:v>Έλλειψη αξιοπρεπών/καλά αμειβόμενων θέσεων εργασίας</c:v>
                </c:pt>
                <c:pt idx="1">
                  <c:v>Οι νέοι επιλέγουν να μην κάνουν παιδιά γενικά</c:v>
                </c:pt>
                <c:pt idx="2">
                  <c:v>Έλλειψη προοπτικών οικονομικής ανάπτυξης στην περιοχή μας</c:v>
                </c:pt>
                <c:pt idx="3">
                  <c:v>Έλλειψη κατάλληλων υποδομών υγείας και παιδείας</c:v>
                </c:pt>
                <c:pt idx="4">
                  <c:v>Οι δυνατότητες ατομικής και κοινωνικής εξέλιξης στην περιοχή μας είναι περιορισμένες</c:v>
                </c:pt>
                <c:pt idx="5">
                  <c:v>Χαμηλή ποιότητα ζωής στην περιοχή μας γενικά</c:v>
                </c:pt>
                <c:pt idx="6">
                  <c:v>Μη ελκυστική ζωή στην περιοχή μας για τους νέους ανθρώπους</c:v>
                </c:pt>
                <c:pt idx="7">
                  <c:v>ΔΞ/ΔΑ</c:v>
                </c:pt>
              </c:strCache>
            </c:strRef>
          </c:cat>
          <c:val>
            <c:numRef>
              <c:f>ΑΠΟΤΕΛΕΣΜΑΤΑ!$D$511:$D$518</c:f>
              <c:numCache>
                <c:formatCode>0%</c:formatCode>
                <c:ptCount val="8"/>
                <c:pt idx="0">
                  <c:v>0.5328345802161264</c:v>
                </c:pt>
                <c:pt idx="1">
                  <c:v>0.40232751454696591</c:v>
                </c:pt>
                <c:pt idx="2">
                  <c:v>0.27680798004987622</c:v>
                </c:pt>
                <c:pt idx="3">
                  <c:v>0.17871986699916897</c:v>
                </c:pt>
                <c:pt idx="4">
                  <c:v>0.13549459684123064</c:v>
                </c:pt>
                <c:pt idx="5">
                  <c:v>0.1147132169576061</c:v>
                </c:pt>
                <c:pt idx="6">
                  <c:v>0.1030756442227765</c:v>
                </c:pt>
                <c:pt idx="7">
                  <c:v>2.3275145469659277E-2</c:v>
                </c:pt>
              </c:numCache>
            </c:numRef>
          </c:val>
          <c:extLst>
            <c:ext xmlns:c16="http://schemas.microsoft.com/office/drawing/2014/chart" uri="{C3380CC4-5D6E-409C-BE32-E72D297353CC}">
              <c16:uniqueId val="{00000000-B6CC-4C7B-8E39-0EDEC8634075}"/>
            </c:ext>
          </c:extLst>
        </c:ser>
        <c:dLbls>
          <c:showLegendKey val="0"/>
          <c:showVal val="1"/>
          <c:showCatName val="0"/>
          <c:showSerName val="0"/>
          <c:showPercent val="0"/>
          <c:showBubbleSize val="0"/>
        </c:dLbls>
        <c:gapWidth val="150"/>
        <c:shape val="box"/>
        <c:axId val="195681280"/>
        <c:axId val="195711744"/>
        <c:axId val="0"/>
      </c:bar3DChart>
      <c:catAx>
        <c:axId val="195681280"/>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l-GR"/>
          </a:p>
        </c:txPr>
        <c:crossAx val="195711744"/>
        <c:crosses val="autoZero"/>
        <c:auto val="1"/>
        <c:lblAlgn val="ctr"/>
        <c:lblOffset val="100"/>
        <c:noMultiLvlLbl val="0"/>
      </c:catAx>
      <c:valAx>
        <c:axId val="195711744"/>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l-GR"/>
          </a:p>
        </c:txPr>
        <c:crossAx val="195681280"/>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chemeClr val="tx1"/>
          </a:solidFill>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534469285963789"/>
          <c:y val="2.5462967604069686E-2"/>
          <c:w val="0.47340530457720681"/>
          <c:h val="0.94907406479186052"/>
        </c:manualLayout>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358F-4ECB-96FE-5A193C92A849}"/>
              </c:ext>
            </c:extLst>
          </c:dPt>
          <c:dPt>
            <c:idx val="3"/>
            <c:invertIfNegative val="0"/>
            <c:bubble3D val="0"/>
            <c:spPr>
              <a:solidFill>
                <a:schemeClr val="bg1">
                  <a:lumMod val="50000"/>
                </a:schemeClr>
              </a:solidFill>
              <a:ln>
                <a:noFill/>
              </a:ln>
              <a:effectLst/>
              <a:sp3d/>
            </c:spPr>
            <c:extLst>
              <c:ext xmlns:c16="http://schemas.microsoft.com/office/drawing/2014/chart" uri="{C3380CC4-5D6E-409C-BE32-E72D297353CC}">
                <c16:uniqueId val="{00000004-358F-4ECB-96FE-5A193C92A849}"/>
              </c:ext>
            </c:extLst>
          </c:dPt>
          <c:dLbls>
            <c:dLbl>
              <c:idx val="0"/>
              <c:layout>
                <c:manualLayout>
                  <c:x val="1.2500001025262577E-2"/>
                  <c:y val="2.31499750564988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8F-4ECB-96FE-5A193C92A849}"/>
                </c:ext>
              </c:extLst>
            </c:dLbl>
            <c:dLbl>
              <c:idx val="1"/>
              <c:layout>
                <c:manualLayout>
                  <c:x val="8.3333340168417272E-3"/>
                  <c:y val="1.1574076183668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8F-4ECB-96FE-5A193C92A849}"/>
                </c:ext>
              </c:extLst>
            </c:dLbl>
            <c:dLbl>
              <c:idx val="2"/>
              <c:layout>
                <c:manualLayout>
                  <c:x val="8.3333340168417272E-3"/>
                  <c:y val="6.94444571020081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8F-4ECB-96FE-5A193C92A849}"/>
                </c:ext>
              </c:extLst>
            </c:dLbl>
            <c:dLbl>
              <c:idx val="3"/>
              <c:layout>
                <c:manualLayout>
                  <c:x val="8.3333340168417272E-3"/>
                  <c:y val="2.3148152367337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8F-4ECB-96FE-5A193C92A849}"/>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ΑΠΟΤΕΛΕΣΜΑΤΑ!$B$539:$B$542</c:f>
              <c:strCache>
                <c:ptCount val="4"/>
                <c:pt idx="0">
                  <c:v>Για οικονομικούς λόγους</c:v>
                </c:pt>
                <c:pt idx="1">
                  <c:v>Για λόγους τρόπου ζωής (ελεύθερος χρόνος, ταξίδια, διασκέδαση, αποφυγή ευθυνών κτλ)</c:v>
                </c:pt>
                <c:pt idx="2">
                  <c:v>Για επαγγελματικούς λόγους (σταδιοδρομία, σπουδές κτλ)</c:v>
                </c:pt>
                <c:pt idx="3">
                  <c:v>ΔΞ/ΔΑ</c:v>
                </c:pt>
              </c:strCache>
            </c:strRef>
          </c:cat>
          <c:val>
            <c:numRef>
              <c:f>ΑΠΟΤΕΛΕΣΜΑΤΑ!$D$539:$D$542</c:f>
              <c:numCache>
                <c:formatCode>0%</c:formatCode>
                <c:ptCount val="4"/>
                <c:pt idx="0">
                  <c:v>0.72727272727272729</c:v>
                </c:pt>
                <c:pt idx="1">
                  <c:v>0.19421487603305768</c:v>
                </c:pt>
                <c:pt idx="2">
                  <c:v>6.8181818181818177E-2</c:v>
                </c:pt>
                <c:pt idx="3">
                  <c:v>1.0330578512396701E-2</c:v>
                </c:pt>
              </c:numCache>
            </c:numRef>
          </c:val>
          <c:extLst>
            <c:ext xmlns:c16="http://schemas.microsoft.com/office/drawing/2014/chart" uri="{C3380CC4-5D6E-409C-BE32-E72D297353CC}">
              <c16:uniqueId val="{00000000-358F-4ECB-96FE-5A193C92A849}"/>
            </c:ext>
          </c:extLst>
        </c:ser>
        <c:dLbls>
          <c:showLegendKey val="0"/>
          <c:showVal val="1"/>
          <c:showCatName val="0"/>
          <c:showSerName val="0"/>
          <c:showPercent val="0"/>
          <c:showBubbleSize val="0"/>
        </c:dLbls>
        <c:gapWidth val="150"/>
        <c:shape val="box"/>
        <c:axId val="197998080"/>
        <c:axId val="197999616"/>
        <c:axId val="0"/>
      </c:bar3DChart>
      <c:catAx>
        <c:axId val="197998080"/>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97999616"/>
        <c:crosses val="autoZero"/>
        <c:auto val="1"/>
        <c:lblAlgn val="ctr"/>
        <c:lblOffset val="100"/>
        <c:noMultiLvlLbl val="0"/>
      </c:catAx>
      <c:valAx>
        <c:axId val="19799961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97998080"/>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591527431022547E-2"/>
          <c:y val="0.14736815285430413"/>
          <c:w val="0.82753510180159517"/>
          <c:h val="0.78997633991403249"/>
        </c:manualLayout>
      </c:layout>
      <c:pie3DChart>
        <c:varyColors val="1"/>
        <c:ser>
          <c:idx val="0"/>
          <c:order val="0"/>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1381-4FA8-B390-389B8E24A918}"/>
              </c:ext>
            </c:extLst>
          </c:dPt>
          <c:dPt>
            <c:idx val="1"/>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381-4FA8-B390-389B8E24A918}"/>
              </c:ext>
            </c:extLst>
          </c:dPt>
          <c:dPt>
            <c:idx val="2"/>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381-4FA8-B390-389B8E24A918}"/>
              </c:ext>
            </c:extLst>
          </c:dPt>
          <c:dLbls>
            <c:spPr>
              <a:noFill/>
              <a:ln>
                <a:noFill/>
              </a:ln>
              <a:effectLst/>
            </c:spPr>
            <c:txPr>
              <a:bodyPr rot="0" spcFirstLastPara="1" vertOverflow="ellipsis" vert="horz" wrap="square" anchor="ctr" anchorCtr="1"/>
              <a:lstStyle/>
              <a:p>
                <a:pPr>
                  <a:defRPr sz="20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ΑΠΟΤΕΛΕΣΜΑΤΑ!$B$559:$B$561</c:f>
              <c:strCache>
                <c:ptCount val="3"/>
                <c:pt idx="0">
                  <c:v>Ναι, σχεδιάζω να μετακομίσω στο μέλλον</c:v>
                </c:pt>
                <c:pt idx="1">
                  <c:v>Ναι αλλά δεν θα το πραγματοποιήσω</c:v>
                </c:pt>
                <c:pt idx="2">
                  <c:v>Όχι</c:v>
                </c:pt>
              </c:strCache>
            </c:strRef>
          </c:cat>
          <c:val>
            <c:numRef>
              <c:f>ΑΠΟΤΕΛΕΣΜΑΤΑ!$D$559:$D$561</c:f>
              <c:numCache>
                <c:formatCode>0%</c:formatCode>
                <c:ptCount val="3"/>
                <c:pt idx="0">
                  <c:v>0.22176079734219295</c:v>
                </c:pt>
                <c:pt idx="1">
                  <c:v>0.17607973421926909</c:v>
                </c:pt>
                <c:pt idx="2">
                  <c:v>0.60215946843853962</c:v>
                </c:pt>
              </c:numCache>
            </c:numRef>
          </c:val>
          <c:extLst>
            <c:ext xmlns:c16="http://schemas.microsoft.com/office/drawing/2014/chart" uri="{C3380CC4-5D6E-409C-BE32-E72D297353CC}">
              <c16:uniqueId val="{00000000-1381-4FA8-B390-389B8E24A918}"/>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000" b="1" i="1">
          <a:solidFill>
            <a:schemeClr val="tx1"/>
          </a:solidFill>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9374640100472502"/>
          <c:y val="2.0601459385557418E-2"/>
          <c:w val="0.55888517467089316"/>
          <c:h val="0.95879708122888663"/>
        </c:manualLayout>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6B84-42A5-B889-4753ADA41D37}"/>
              </c:ext>
            </c:extLst>
          </c:dPt>
          <c:dPt>
            <c:idx val="13"/>
            <c:invertIfNegative val="0"/>
            <c:bubble3D val="0"/>
            <c:spPr>
              <a:solidFill>
                <a:schemeClr val="bg1">
                  <a:lumMod val="50000"/>
                </a:schemeClr>
              </a:solidFill>
              <a:ln>
                <a:noFill/>
              </a:ln>
              <a:effectLst/>
              <a:sp3d/>
            </c:spPr>
            <c:extLst>
              <c:ext xmlns:c16="http://schemas.microsoft.com/office/drawing/2014/chart" uri="{C3380CC4-5D6E-409C-BE32-E72D297353CC}">
                <c16:uniqueId val="{00000002-6B84-42A5-B889-4753ADA41D3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ΑΠΟΤΕΛΕΣΜΑΤΑ!$B$373:$B$386</c:f>
              <c:strCache>
                <c:ptCount val="14"/>
                <c:pt idx="0">
                  <c:v>Ακρίβεια/Χαμηλή αγοραστική δύναμη</c:v>
                </c:pt>
                <c:pt idx="1">
                  <c:v>Μείωση/γήρανση πληθυσμού</c:v>
                </c:pt>
                <c:pt idx="2">
                  <c:v>Ανεργία/Έλλειψη θέσεων εργασίας</c:v>
                </c:pt>
                <c:pt idx="3">
                  <c:v>Υποδομές (οδικό δίκτυο, σχολεία, νοσοκομεία κτλ)</c:v>
                </c:pt>
                <c:pt idx="4">
                  <c:v>Οικονομική ανάπτυξη</c:v>
                </c:pt>
                <c:pt idx="5">
                  <c:v>Καθαριότητα</c:v>
                </c:pt>
                <c:pt idx="6">
                  <c:v>Μετανάστευση νέων/Ερημοποίηση υπαίθρου κτλ</c:v>
                </c:pt>
                <c:pt idx="7">
                  <c:v>Συγκοινωνίες/Επικοινωνίες</c:v>
                </c:pt>
                <c:pt idx="8">
                  <c:v>Εγκληματικότητα</c:v>
                </c:pt>
                <c:pt idx="9">
                  <c:v>Περιβάλλον/Ρύπανση</c:v>
                </c:pt>
                <c:pt idx="10">
                  <c:v>Μετανάστες/Πρόσφυγες</c:v>
                </c:pt>
                <c:pt idx="11">
                  <c:v>Πολιτισμός/Αθλητισμός</c:v>
                </c:pt>
                <c:pt idx="12">
                  <c:v>Τουριστική ανάπτυξη</c:v>
                </c:pt>
                <c:pt idx="13">
                  <c:v>ΔΞ/ΔΑ</c:v>
                </c:pt>
              </c:strCache>
            </c:strRef>
          </c:cat>
          <c:val>
            <c:numRef>
              <c:f>ΑΠΟΤΕΛΕΣΜΑΤΑ!$D$373:$D$386</c:f>
              <c:numCache>
                <c:formatCode>0%</c:formatCode>
                <c:ptCount val="14"/>
                <c:pt idx="0">
                  <c:v>0.69077306733167165</c:v>
                </c:pt>
                <c:pt idx="1">
                  <c:v>0.38487115544472195</c:v>
                </c:pt>
                <c:pt idx="2">
                  <c:v>0.38154613466334181</c:v>
                </c:pt>
                <c:pt idx="3">
                  <c:v>0.3624272651704083</c:v>
                </c:pt>
                <c:pt idx="4">
                  <c:v>0.32751454696591925</c:v>
                </c:pt>
                <c:pt idx="5">
                  <c:v>0.2809642560266003</c:v>
                </c:pt>
                <c:pt idx="6">
                  <c:v>0.2660016625103907</c:v>
                </c:pt>
                <c:pt idx="7">
                  <c:v>0.25270157938487187</c:v>
                </c:pt>
                <c:pt idx="8">
                  <c:v>0.2402327514546968</c:v>
                </c:pt>
                <c:pt idx="9">
                  <c:v>0.21113881961762271</c:v>
                </c:pt>
                <c:pt idx="10">
                  <c:v>0.2086450540315877</c:v>
                </c:pt>
                <c:pt idx="11">
                  <c:v>0.13133832086450539</c:v>
                </c:pt>
                <c:pt idx="12">
                  <c:v>0.11221945137157109</c:v>
                </c:pt>
                <c:pt idx="13">
                  <c:v>1.9950124688279346E-2</c:v>
                </c:pt>
              </c:numCache>
            </c:numRef>
          </c:val>
          <c:extLst>
            <c:ext xmlns:c16="http://schemas.microsoft.com/office/drawing/2014/chart" uri="{C3380CC4-5D6E-409C-BE32-E72D297353CC}">
              <c16:uniqueId val="{00000000-6B84-42A5-B889-4753ADA41D37}"/>
            </c:ext>
          </c:extLst>
        </c:ser>
        <c:dLbls>
          <c:showLegendKey val="0"/>
          <c:showVal val="1"/>
          <c:showCatName val="0"/>
          <c:showSerName val="0"/>
          <c:showPercent val="0"/>
          <c:showBubbleSize val="0"/>
        </c:dLbls>
        <c:gapWidth val="150"/>
        <c:shape val="box"/>
        <c:axId val="120469760"/>
        <c:axId val="120471552"/>
        <c:axId val="0"/>
      </c:bar3DChart>
      <c:catAx>
        <c:axId val="120469760"/>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120471552"/>
        <c:crosses val="autoZero"/>
        <c:auto val="1"/>
        <c:lblAlgn val="ctr"/>
        <c:lblOffset val="100"/>
        <c:noMultiLvlLbl val="0"/>
      </c:catAx>
      <c:valAx>
        <c:axId val="120471552"/>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crossAx val="120469760"/>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2738565621564E-2"/>
          <c:y val="0.12691192767570719"/>
          <c:w val="0.82753510180159517"/>
          <c:h val="0.78997633991403249"/>
        </c:manualLayout>
      </c:layout>
      <c:pie3DChart>
        <c:varyColors val="1"/>
        <c:ser>
          <c:idx val="0"/>
          <c:order val="0"/>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9B38-47CA-ADB3-0549BBD146A6}"/>
              </c:ext>
            </c:extLst>
          </c:dPt>
          <c:dPt>
            <c:idx val="1"/>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B38-47CA-ADB3-0549BBD146A6}"/>
              </c:ext>
            </c:extLst>
          </c:dPt>
          <c:dPt>
            <c:idx val="2"/>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9B38-47CA-ADB3-0549BBD146A6}"/>
              </c:ext>
            </c:extLst>
          </c:dPt>
          <c:dPt>
            <c:idx val="3"/>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B38-47CA-ADB3-0549BBD146A6}"/>
              </c:ext>
            </c:extLst>
          </c:dPt>
          <c:dLbls>
            <c:dLbl>
              <c:idx val="2"/>
              <c:layout>
                <c:manualLayout>
                  <c:x val="-1.1237686724344628E-2"/>
                  <c:y val="-0.11387841759940323"/>
                </c:manualLayout>
              </c:layout>
              <c:spPr>
                <a:noFill/>
                <a:ln>
                  <a:noFill/>
                </a:ln>
                <a:effectLst/>
              </c:spPr>
              <c:txPr>
                <a:bodyPr rot="0" spcFirstLastPara="1" vertOverflow="ellipsis" vert="horz" wrap="square" anchor="ctr" anchorCtr="1"/>
                <a:lstStyle/>
                <a:p>
                  <a:pPr>
                    <a:defRPr sz="18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B38-47CA-ADB3-0549BBD146A6}"/>
                </c:ext>
              </c:extLst>
            </c:dLbl>
            <c:spPr>
              <a:noFill/>
              <a:ln>
                <a:noFill/>
              </a:ln>
              <a:effectLst/>
            </c:spPr>
            <c:txPr>
              <a:bodyPr rot="0" spcFirstLastPara="1" vertOverflow="ellipsis" vert="horz" wrap="square" anchor="ctr" anchorCtr="1"/>
              <a:lstStyle/>
              <a:p>
                <a:pPr>
                  <a:defRPr sz="18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ΑΠΟΤΕΛΕΣΜΑΤΑ!$B$578:$B$581</c:f>
              <c:strCache>
                <c:ptCount val="4"/>
                <c:pt idx="0">
                  <c:v>Σε άλλη περιοχή της ΠΚΜ</c:v>
                </c:pt>
                <c:pt idx="1">
                  <c:v>Σε άλλη περιοχή της υπόλοιπης Ελλάδας (εκτός ΠΚΜ)</c:v>
                </c:pt>
                <c:pt idx="2">
                  <c:v>Στο εξωτερικό</c:v>
                </c:pt>
                <c:pt idx="3">
                  <c:v>ΔΞ/ΔΑ</c:v>
                </c:pt>
              </c:strCache>
            </c:strRef>
          </c:cat>
          <c:val>
            <c:numRef>
              <c:f>ΑΠΟΤΕΛΕΣΜΑΤΑ!$D$578:$D$581</c:f>
              <c:numCache>
                <c:formatCode>0%</c:formatCode>
                <c:ptCount val="4"/>
                <c:pt idx="0">
                  <c:v>0.29166666666666724</c:v>
                </c:pt>
                <c:pt idx="1">
                  <c:v>0.27916666666666717</c:v>
                </c:pt>
                <c:pt idx="2">
                  <c:v>0.35416666666666724</c:v>
                </c:pt>
                <c:pt idx="3">
                  <c:v>7.5000000000000011E-2</c:v>
                </c:pt>
              </c:numCache>
            </c:numRef>
          </c:val>
          <c:extLst>
            <c:ext xmlns:c16="http://schemas.microsoft.com/office/drawing/2014/chart" uri="{C3380CC4-5D6E-409C-BE32-E72D297353CC}">
              <c16:uniqueId val="{00000000-9B38-47CA-ADB3-0549BBD146A6}"/>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1800" b="1" i="1">
          <a:solidFill>
            <a:schemeClr val="bg1"/>
          </a:solidFill>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94145608252435"/>
          <c:y val="2.3206751054852308E-2"/>
          <c:w val="0.43244590429103341"/>
          <c:h val="0.95358649789029537"/>
        </c:manualLayout>
      </c:layout>
      <c:bar3DChart>
        <c:barDir val="bar"/>
        <c:grouping val="clustered"/>
        <c:varyColors val="0"/>
        <c:ser>
          <c:idx val="0"/>
          <c:order val="0"/>
          <c:spPr>
            <a:solidFill>
              <a:srgbClr val="C0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7D61-4BEE-99BA-372E1F3AC106}"/>
              </c:ext>
            </c:extLst>
          </c:dPt>
          <c:dPt>
            <c:idx val="1"/>
            <c:invertIfNegative val="0"/>
            <c:bubble3D val="0"/>
            <c:spPr>
              <a:solidFill>
                <a:srgbClr val="0070C0"/>
              </a:solidFill>
              <a:ln>
                <a:noFill/>
              </a:ln>
              <a:effectLst/>
              <a:sp3d/>
            </c:spPr>
            <c:extLst>
              <c:ext xmlns:c16="http://schemas.microsoft.com/office/drawing/2014/chart" uri="{C3380CC4-5D6E-409C-BE32-E72D297353CC}">
                <c16:uniqueId val="{00000002-7D61-4BEE-99BA-372E1F3AC106}"/>
              </c:ext>
            </c:extLst>
          </c:dPt>
          <c:dPt>
            <c:idx val="4"/>
            <c:invertIfNegative val="0"/>
            <c:bubble3D val="0"/>
            <c:spPr>
              <a:solidFill>
                <a:schemeClr val="bg1">
                  <a:lumMod val="50000"/>
                </a:schemeClr>
              </a:solidFill>
              <a:ln>
                <a:noFill/>
              </a:ln>
              <a:effectLst/>
              <a:sp3d/>
            </c:spPr>
            <c:extLst>
              <c:ext xmlns:c16="http://schemas.microsoft.com/office/drawing/2014/chart" uri="{C3380CC4-5D6E-409C-BE32-E72D297353CC}">
                <c16:uniqueId val="{00000005-7D61-4BEE-99BA-372E1F3AC106}"/>
              </c:ext>
            </c:extLst>
          </c:dPt>
          <c:dLbls>
            <c:dLbl>
              <c:idx val="0"/>
              <c:layout>
                <c:manualLayout>
                  <c:x val="5.8139534883721007E-3"/>
                  <c:y val="4.219409282700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61-4BEE-99BA-372E1F3AC106}"/>
                </c:ext>
              </c:extLst>
            </c:dLbl>
            <c:dLbl>
              <c:idx val="1"/>
              <c:layout>
                <c:manualLayout>
                  <c:x val="9.6899224806200127E-3"/>
                  <c:y val="2.1097046413502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61-4BEE-99BA-372E1F3AC106}"/>
                </c:ext>
              </c:extLst>
            </c:dLbl>
            <c:dLbl>
              <c:idx val="2"/>
              <c:layout>
                <c:manualLayout>
                  <c:x val="1.3565891472868243E-2"/>
                  <c:y val="1.265822784810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61-4BEE-99BA-372E1F3AC106}"/>
                </c:ext>
              </c:extLst>
            </c:dLbl>
            <c:dLbl>
              <c:idx val="3"/>
              <c:layout>
                <c:manualLayout>
                  <c:x val="8.7209302325581568E-3"/>
                  <c:y val="-7.7354943238603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61-4BEE-99BA-372E1F3AC106}"/>
                </c:ext>
              </c:extLst>
            </c:dLbl>
            <c:dLbl>
              <c:idx val="4"/>
              <c:layout>
                <c:manualLayout>
                  <c:x val="7.7519379844961387E-3"/>
                  <c:y val="1.547098864772061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61-4BEE-99BA-372E1F3AC106}"/>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ΑΠΟΤΕΛΕΣΜΑΤΑ!$B$596:$B$600</c:f>
              <c:strCache>
                <c:ptCount val="5"/>
                <c:pt idx="0">
                  <c:v>Για λόγους που αφορούν το εργασιακό περιβάλλον (έλλειψη θέσεων, χαμηλές αμοιβές κτλ)</c:v>
                </c:pt>
                <c:pt idx="1">
                  <c:v>Για προσωπικούς λόγους που δεν αφορούν την περιοχή μας</c:v>
                </c:pt>
                <c:pt idx="2">
                  <c:v>Για λόγους που αφορούν σε υποβαθμισμένες/ελλιπείς υποδομές στην περιοχή</c:v>
                </c:pt>
                <c:pt idx="3">
                  <c:v>Για λόγους που αφορούν σε υποβαθμισμένη κοινωνική/πολιτιστική ζωή στην περιοχή</c:v>
                </c:pt>
                <c:pt idx="4">
                  <c:v>ΔΞ/ΔΑ</c:v>
                </c:pt>
              </c:strCache>
            </c:strRef>
          </c:cat>
          <c:val>
            <c:numRef>
              <c:f>ΑΠΟΤΕΛΕΣΜΑΤΑ!$D$596:$D$600</c:f>
              <c:numCache>
                <c:formatCode>0%</c:formatCode>
                <c:ptCount val="5"/>
                <c:pt idx="0">
                  <c:v>0.42916666666666736</c:v>
                </c:pt>
                <c:pt idx="1">
                  <c:v>0.33750000000000058</c:v>
                </c:pt>
                <c:pt idx="2">
                  <c:v>0.11458333333333333</c:v>
                </c:pt>
                <c:pt idx="3">
                  <c:v>0.10625000000000002</c:v>
                </c:pt>
                <c:pt idx="4">
                  <c:v>1.2500000000000001E-2</c:v>
                </c:pt>
              </c:numCache>
            </c:numRef>
          </c:val>
          <c:extLst>
            <c:ext xmlns:c16="http://schemas.microsoft.com/office/drawing/2014/chart" uri="{C3380CC4-5D6E-409C-BE32-E72D297353CC}">
              <c16:uniqueId val="{00000000-7D61-4BEE-99BA-372E1F3AC106}"/>
            </c:ext>
          </c:extLst>
        </c:ser>
        <c:dLbls>
          <c:showLegendKey val="0"/>
          <c:showVal val="1"/>
          <c:showCatName val="0"/>
          <c:showSerName val="0"/>
          <c:showPercent val="0"/>
          <c:showBubbleSize val="0"/>
        </c:dLbls>
        <c:gapWidth val="150"/>
        <c:shape val="box"/>
        <c:axId val="229083392"/>
        <c:axId val="229093376"/>
        <c:axId val="0"/>
      </c:bar3DChart>
      <c:catAx>
        <c:axId val="229083392"/>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229093376"/>
        <c:crosses val="autoZero"/>
        <c:auto val="1"/>
        <c:lblAlgn val="ctr"/>
        <c:lblOffset val="100"/>
        <c:noMultiLvlLbl val="0"/>
      </c:catAx>
      <c:valAx>
        <c:axId val="22909337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1" u="none" strike="noStrike" kern="1200" baseline="0">
                <a:solidFill>
                  <a:schemeClr val="tx1"/>
                </a:solidFill>
                <a:latin typeface="+mn-lt"/>
                <a:ea typeface="+mn-ea"/>
                <a:cs typeface="+mn-cs"/>
              </a:defRPr>
            </a:pPr>
            <a:endParaRPr lang="el-GR"/>
          </a:p>
        </c:txPr>
        <c:crossAx val="229083392"/>
        <c:crosses val="autoZero"/>
        <c:crossBetween val="between"/>
      </c:valAx>
      <c:spPr>
        <a:noFill/>
        <a:ln>
          <a:noFill/>
        </a:ln>
        <a:effectLst/>
      </c:spPr>
    </c:plotArea>
    <c:plotVisOnly val="1"/>
    <c:dispBlanksAs val="gap"/>
    <c:showDLblsOverMax val="0"/>
  </c:chart>
  <c:spPr>
    <a:noFill/>
    <a:ln>
      <a:noFill/>
    </a:ln>
    <a:effectLst/>
  </c:spPr>
  <c:txPr>
    <a:bodyPr/>
    <a:lstStyle/>
    <a:p>
      <a:pPr>
        <a:defRPr sz="2000" b="1" i="1">
          <a:solidFill>
            <a:schemeClr val="tx1"/>
          </a:solidFill>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0"/>
            <c:invertIfNegative val="0"/>
            <c:bubble3D val="0"/>
            <c:spPr>
              <a:solidFill>
                <a:srgbClr val="002060"/>
              </a:solidFill>
              <a:ln>
                <a:noFill/>
              </a:ln>
              <a:effectLst/>
              <a:sp3d/>
            </c:spPr>
            <c:extLst>
              <c:ext xmlns:c16="http://schemas.microsoft.com/office/drawing/2014/chart" uri="{C3380CC4-5D6E-409C-BE32-E72D297353CC}">
                <c16:uniqueId val="{00000001-0D09-440D-BDCC-A94A8B9655D2}"/>
              </c:ext>
            </c:extLst>
          </c:dPt>
          <c:dPt>
            <c:idx val="9"/>
            <c:invertIfNegative val="0"/>
            <c:bubble3D val="0"/>
            <c:spPr>
              <a:solidFill>
                <a:schemeClr val="bg1">
                  <a:lumMod val="50000"/>
                </a:schemeClr>
              </a:solidFill>
              <a:ln>
                <a:noFill/>
              </a:ln>
              <a:effectLst/>
              <a:sp3d/>
            </c:spPr>
            <c:extLst>
              <c:ext xmlns:c16="http://schemas.microsoft.com/office/drawing/2014/chart" uri="{C3380CC4-5D6E-409C-BE32-E72D297353CC}">
                <c16:uniqueId val="{0000000A-0D09-440D-BDCC-A94A8B9655D2}"/>
              </c:ext>
            </c:extLst>
          </c:dPt>
          <c:dLbls>
            <c:dLbl>
              <c:idx val="0"/>
              <c:layout>
                <c:manualLayout>
                  <c:x val="2.5380712350660992E-3"/>
                  <c:y val="9.85268452293771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09-440D-BDCC-A94A8B9655D2}"/>
                </c:ext>
              </c:extLst>
            </c:dLbl>
            <c:dLbl>
              <c:idx val="1"/>
              <c:layout>
                <c:manualLayout>
                  <c:x val="4.23011872511018E-3"/>
                  <c:y val="1.80630462928670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09-440D-BDCC-A94A8B9655D2}"/>
                </c:ext>
              </c:extLst>
            </c:dLbl>
            <c:dLbl>
              <c:idx val="2"/>
              <c:layout>
                <c:manualLayout>
                  <c:x val="1.6920474900440695E-3"/>
                  <c:y val="-1.970536904587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09-440D-BDCC-A94A8B9655D2}"/>
                </c:ext>
              </c:extLst>
            </c:dLbl>
            <c:dLbl>
              <c:idx val="3"/>
              <c:layout>
                <c:manualLayout>
                  <c:x val="4.23011872511018E-3"/>
                  <c:y val="5.9116107137626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09-440D-BDCC-A94A8B9655D2}"/>
                </c:ext>
              </c:extLst>
            </c:dLbl>
            <c:dLbl>
              <c:idx val="4"/>
              <c:layout>
                <c:manualLayout>
                  <c:x val="5.0761424701322123E-3"/>
                  <c:y val="-1.1823221427525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09-440D-BDCC-A94A8B9655D2}"/>
                </c:ext>
              </c:extLst>
            </c:dLbl>
            <c:dLbl>
              <c:idx val="5"/>
              <c:layout>
                <c:manualLayout>
                  <c:x val="5.0761424701322123E-3"/>
                  <c:y val="1.9705369045876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09-440D-BDCC-A94A8B9655D2}"/>
                </c:ext>
              </c:extLst>
            </c:dLbl>
            <c:dLbl>
              <c:idx val="6"/>
              <c:layout>
                <c:manualLayout>
                  <c:x val="1.6920474900440695E-3"/>
                  <c:y val="7.225218517146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09-440D-BDCC-A94A8B9655D2}"/>
                </c:ext>
              </c:extLst>
            </c:dLbl>
            <c:dLbl>
              <c:idx val="7"/>
              <c:layout>
                <c:manualLayout>
                  <c:x val="8.4602374502203512E-3"/>
                  <c:y val="-1.970536904587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09-440D-BDCC-A94A8B9655D2}"/>
                </c:ext>
              </c:extLst>
            </c:dLbl>
            <c:dLbl>
              <c:idx val="8"/>
              <c:layout>
                <c:manualLayout>
                  <c:x val="-6.2041024598405871E-17"/>
                  <c:y val="-3.94107380917506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09-440D-BDCC-A94A8B9655D2}"/>
                </c:ext>
              </c:extLst>
            </c:dLbl>
            <c:dLbl>
              <c:idx val="9"/>
              <c:layout>
                <c:manualLayout>
                  <c:x val="5.0761424701321516E-3"/>
                  <c:y val="-5.9116107137626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09-440D-BDCC-A94A8B9655D2}"/>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ΑΠΟΤΕΛΕΣΜΑΤΑ!$B$464:$B$473</c:f>
              <c:strCache>
                <c:ptCount val="10"/>
                <c:pt idx="0">
                  <c:v>Αύξηση επιδόματος τεκνοποίησης / Αύξηση επιδόματος παιδιών</c:v>
                </c:pt>
                <c:pt idx="1">
                  <c:v>Κίνητρα για εργαζόμενους/νέους να εγκατασταθούν/να παραμείνουν στην περιοχή</c:v>
                </c:pt>
                <c:pt idx="2">
                  <c:v>Αντιμετώπιση του στεγαστικού προβλήματος (επιδότηση ενοικίου κατοικίας, κίνητρα για την αγορά/ανέγερση κατοικίας, δημιουργία κοινωνικών κατοικιών κτλ)</c:v>
                </c:pt>
                <c:pt idx="3">
                  <c:v>Κίνητρα για επιχειρήσεις να εγκατασταθούν στην περιοχή/να αυξήσουν τις θέσεις εργασίας στην περιοχή</c:v>
                </c:pt>
                <c:pt idx="4">
                  <c:v>Αύξηση της διάρκειας της άδειας μητρότητας/Καθιέρωση της άδειας πατρότητας σε όλους τους επαγγελματικούς τομείς</c:v>
                </c:pt>
                <c:pt idx="5">
                  <c:v>Δημιουργία/Ενίσχυση δημόσιων υποδομών ολοήμερης φροντίδας βρεφών και νηπίων</c:v>
                </c:pt>
                <c:pt idx="6">
                  <c:v>Επέκταση θεσμού ολοήμερων σχολείων</c:v>
                </c:pt>
                <c:pt idx="7">
                  <c:v>Ίδρυση/λειτουργία «σχολών γονέων» στην περιοχή</c:v>
                </c:pt>
                <c:pt idx="8">
                  <c:v>Αποτελεσματική ένταξη προσφύγων που βρίσκονται ήδη στην περιοχή</c:v>
                </c:pt>
                <c:pt idx="9">
                  <c:v>ΔΞ/ΔΑ</c:v>
                </c:pt>
              </c:strCache>
            </c:strRef>
          </c:cat>
          <c:val>
            <c:numRef>
              <c:f>ΑΠΟΤΕΛΕΣΜΑΤΑ!$D$464:$D$473</c:f>
              <c:numCache>
                <c:formatCode>0%</c:formatCode>
                <c:ptCount val="10"/>
                <c:pt idx="0">
                  <c:v>0.46882793017456381</c:v>
                </c:pt>
                <c:pt idx="1">
                  <c:v>0.46134663341645887</c:v>
                </c:pt>
                <c:pt idx="2">
                  <c:v>0.43724023275145468</c:v>
                </c:pt>
                <c:pt idx="3">
                  <c:v>0.40232751454696591</c:v>
                </c:pt>
                <c:pt idx="4">
                  <c:v>0.27265170407315037</c:v>
                </c:pt>
                <c:pt idx="5">
                  <c:v>0.22360764754779722</c:v>
                </c:pt>
                <c:pt idx="6">
                  <c:v>0.13632585203657518</c:v>
                </c:pt>
                <c:pt idx="7">
                  <c:v>6.4006650041562807E-2</c:v>
                </c:pt>
                <c:pt idx="8">
                  <c:v>5.1537822111388187E-2</c:v>
                </c:pt>
                <c:pt idx="9">
                  <c:v>3.0756442227763938E-2</c:v>
                </c:pt>
              </c:numCache>
            </c:numRef>
          </c:val>
          <c:extLst>
            <c:ext xmlns:c16="http://schemas.microsoft.com/office/drawing/2014/chart" uri="{C3380CC4-5D6E-409C-BE32-E72D297353CC}">
              <c16:uniqueId val="{00000000-0D09-440D-BDCC-A94A8B9655D2}"/>
            </c:ext>
          </c:extLst>
        </c:ser>
        <c:dLbls>
          <c:showLegendKey val="0"/>
          <c:showVal val="1"/>
          <c:showCatName val="0"/>
          <c:showSerName val="0"/>
          <c:showPercent val="0"/>
          <c:showBubbleSize val="0"/>
        </c:dLbls>
        <c:gapWidth val="150"/>
        <c:shape val="box"/>
        <c:axId val="229898496"/>
        <c:axId val="229982208"/>
        <c:axId val="0"/>
      </c:bar3DChart>
      <c:catAx>
        <c:axId val="229898496"/>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l-GR"/>
          </a:p>
        </c:txPr>
        <c:crossAx val="229982208"/>
        <c:crosses val="autoZero"/>
        <c:auto val="1"/>
        <c:lblAlgn val="ctr"/>
        <c:lblOffset val="100"/>
        <c:noMultiLvlLbl val="0"/>
      </c:catAx>
      <c:valAx>
        <c:axId val="22998220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l-GR"/>
          </a:p>
        </c:txPr>
        <c:crossAx val="229898496"/>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rgbClr val="0070C0"/>
            </a:solidFill>
            <a:ln>
              <a:noFill/>
            </a:ln>
            <a:effectLst/>
            <a:sp3d/>
          </c:spPr>
          <c:invertIfNegative val="0"/>
          <c:dPt>
            <c:idx val="0"/>
            <c:invertIfNegative val="0"/>
            <c:bubble3D val="0"/>
            <c:spPr>
              <a:solidFill>
                <a:srgbClr val="002060"/>
              </a:solidFill>
              <a:ln>
                <a:noFill/>
              </a:ln>
              <a:effectLst/>
              <a:sp3d/>
            </c:spPr>
            <c:extLst>
              <c:ext xmlns:c16="http://schemas.microsoft.com/office/drawing/2014/chart" uri="{C3380CC4-5D6E-409C-BE32-E72D297353CC}">
                <c16:uniqueId val="{00000001-9047-4C5A-A5D2-E9D46F049F2B}"/>
              </c:ext>
            </c:extLst>
          </c:dPt>
          <c:dPt>
            <c:idx val="8"/>
            <c:invertIfNegative val="0"/>
            <c:bubble3D val="0"/>
            <c:spPr>
              <a:solidFill>
                <a:schemeClr val="bg1">
                  <a:lumMod val="50000"/>
                </a:schemeClr>
              </a:solidFill>
              <a:ln>
                <a:noFill/>
              </a:ln>
              <a:effectLst/>
              <a:sp3d/>
            </c:spPr>
            <c:extLst>
              <c:ext xmlns:c16="http://schemas.microsoft.com/office/drawing/2014/chart" uri="{C3380CC4-5D6E-409C-BE32-E72D297353CC}">
                <c16:uniqueId val="{00000002-9047-4C5A-A5D2-E9D46F049F2B}"/>
              </c:ext>
            </c:extLst>
          </c:dPt>
          <c:dLbls>
            <c:dLbl>
              <c:idx val="0"/>
              <c:layout>
                <c:manualLayout>
                  <c:x val="7.1217410604485533E-3"/>
                  <c:y val="-5.7315883630403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47-4C5A-A5D2-E9D46F049F2B}"/>
                </c:ext>
              </c:extLst>
            </c:dLbl>
            <c:dLbl>
              <c:idx val="1"/>
              <c:layout>
                <c:manualLayout>
                  <c:x val="2.8486964241794207E-3"/>
                  <c:y val="5.73158836304035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47-4C5A-A5D2-E9D46F049F2B}"/>
                </c:ext>
              </c:extLst>
            </c:dLbl>
            <c:dLbl>
              <c:idx val="2"/>
              <c:layout>
                <c:manualLayout>
                  <c:x val="6.4095669544036076E-3"/>
                  <c:y val="5.7315883630403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47-4C5A-A5D2-E9D46F049F2B}"/>
                </c:ext>
              </c:extLst>
            </c:dLbl>
            <c:dLbl>
              <c:idx val="3"/>
              <c:layout>
                <c:manualLayout>
                  <c:x val="5.6973928483587382E-3"/>
                  <c:y val="3.8210589086935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47-4C5A-A5D2-E9D46F049F2B}"/>
                </c:ext>
              </c:extLst>
            </c:dLbl>
            <c:dLbl>
              <c:idx val="4"/>
              <c:layout>
                <c:manualLayout>
                  <c:x val="2.1365223181345682E-3"/>
                  <c:y val="-5.73158836304024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47-4C5A-A5D2-E9D46F049F2B}"/>
                </c:ext>
              </c:extLst>
            </c:dLbl>
            <c:dLbl>
              <c:idx val="5"/>
              <c:layout>
                <c:manualLayout>
                  <c:x val="2.8486964241794207E-3"/>
                  <c:y val="3.8210589086935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47-4C5A-A5D2-E9D46F049F2B}"/>
                </c:ext>
              </c:extLst>
            </c:dLbl>
            <c:dLbl>
              <c:idx val="6"/>
              <c:layout>
                <c:manualLayout>
                  <c:x val="4.2730446362690324E-3"/>
                  <c:y val="1.9105294543467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47-4C5A-A5D2-E9D46F049F2B}"/>
                </c:ext>
              </c:extLst>
            </c:dLbl>
            <c:dLbl>
              <c:idx val="7"/>
              <c:layout>
                <c:manualLayout>
                  <c:x val="4.2730446362690324E-3"/>
                  <c:y val="1.9105294543467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47-4C5A-A5D2-E9D46F049F2B}"/>
                </c:ext>
              </c:extLst>
            </c:dLbl>
            <c:dLbl>
              <c:idx val="8"/>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47-4C5A-A5D2-E9D46F049F2B}"/>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ΑΠΟΤΕΛΕΣΜΑΤΑ!$B$484:$B$492</c:f>
              <c:strCache>
                <c:ptCount val="9"/>
                <c:pt idx="0">
                  <c:v>Κοινωνική και Οικονομική Προστασία των οικογενειών (Επιδόματα Παιδιών, Τέλος Ταξινόμησης για Αυτοκίνητα Πολύτεκνων Οικογενειών-Μέσα Μαζικής Μεταφοράς, Κοινωνικό Οικιακό Τιμολόγιο ΔΕΗ, Διορισμοί στο Δημόσιο, Επιμέρους Ειδικές Οικονομικές Ενισχύσεις)</c:v>
                </c:pt>
                <c:pt idx="1">
                  <c:v>Εναρμόνιση Οικογενειακού και Επαγγελματικού Βίου (υπηρεσίες φροντίδας και φύλαξης παιδιών, σε Βρεφονηπιακούς Σταθμούς, Βρεφονηπιακούς Σταθμούς, Κέντρα Δημιουργικής Απασχόλησης Παιδιών (ΚΔΑΠ) &amp; ΚΔΑΠ ΜΕΑ</c:v>
                </c:pt>
                <c:pt idx="2">
                  <c:v>Ενίσχυση της Γονιμότητας (επίδομα τοκετού, προστασία μητρότητας)</c:v>
                </c:pt>
                <c:pt idx="3">
                  <c:v>Άδειες Μητρότητας (Δημόσιο/ Ιδιωτικό)</c:v>
                </c:pt>
                <c:pt idx="4">
                  <c:v>Δράσεις ΟΑΕΔ (πλέον ΔΥΠΑ) για τους Ανέργους (κοινωνικός τουρισμός, στεγαστική πολιτική, προγράμματα απασχόλησης και κατάρτισης)</c:v>
                </c:pt>
                <c:pt idx="5">
                  <c:v>Κοινωνική κατοικία</c:v>
                </c:pt>
                <c:pt idx="6">
                  <c:v>Τοπική Αυτοδιοίκηση (παιδιά/οικογένειες, ηλικιωμένους, ΑμεΑ)</c:v>
                </c:pt>
                <c:pt idx="7">
                  <c:v>Εισόδημα Κοινωνικής Αλληλεγγύης (ΚΕΑ, πλέον ΕΕΕ)</c:v>
                </c:pt>
                <c:pt idx="8">
                  <c:v>ΔΞ/ΔΑ</c:v>
                </c:pt>
              </c:strCache>
            </c:strRef>
          </c:cat>
          <c:val>
            <c:numRef>
              <c:f>ΑΠΟΤΕΛΕΣΜΑΤΑ!$D$484:$D$492</c:f>
              <c:numCache>
                <c:formatCode>0%</c:formatCode>
                <c:ptCount val="9"/>
                <c:pt idx="0">
                  <c:v>0.37073981712385745</c:v>
                </c:pt>
                <c:pt idx="1">
                  <c:v>0.31837073981712455</c:v>
                </c:pt>
                <c:pt idx="2">
                  <c:v>0.24605153782211159</c:v>
                </c:pt>
                <c:pt idx="3">
                  <c:v>0.22859517871986701</c:v>
                </c:pt>
                <c:pt idx="4">
                  <c:v>0.18786367414796368</c:v>
                </c:pt>
                <c:pt idx="5">
                  <c:v>0.11471321695760608</c:v>
                </c:pt>
                <c:pt idx="6">
                  <c:v>0.10972568578553644</c:v>
                </c:pt>
                <c:pt idx="7">
                  <c:v>0.10640066500415628</c:v>
                </c:pt>
                <c:pt idx="8">
                  <c:v>0.23690773067331691</c:v>
                </c:pt>
              </c:numCache>
            </c:numRef>
          </c:val>
          <c:extLst>
            <c:ext xmlns:c16="http://schemas.microsoft.com/office/drawing/2014/chart" uri="{C3380CC4-5D6E-409C-BE32-E72D297353CC}">
              <c16:uniqueId val="{00000000-9047-4C5A-A5D2-E9D46F049F2B}"/>
            </c:ext>
          </c:extLst>
        </c:ser>
        <c:dLbls>
          <c:showLegendKey val="0"/>
          <c:showVal val="1"/>
          <c:showCatName val="0"/>
          <c:showSerName val="0"/>
          <c:showPercent val="0"/>
          <c:showBubbleSize val="0"/>
        </c:dLbls>
        <c:gapWidth val="150"/>
        <c:shape val="box"/>
        <c:axId val="232378368"/>
        <c:axId val="232379904"/>
        <c:axId val="0"/>
      </c:bar3DChart>
      <c:catAx>
        <c:axId val="232378368"/>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1" u="none" strike="noStrike" kern="1200" baseline="0">
                <a:solidFill>
                  <a:schemeClr val="tx1"/>
                </a:solidFill>
                <a:latin typeface="+mn-lt"/>
                <a:ea typeface="+mn-ea"/>
                <a:cs typeface="+mn-cs"/>
              </a:defRPr>
            </a:pPr>
            <a:endParaRPr lang="el-GR"/>
          </a:p>
        </c:txPr>
        <c:crossAx val="232379904"/>
        <c:crosses val="autoZero"/>
        <c:auto val="1"/>
        <c:lblAlgn val="ctr"/>
        <c:lblOffset val="100"/>
        <c:noMultiLvlLbl val="0"/>
      </c:catAx>
      <c:valAx>
        <c:axId val="232379904"/>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l-GR"/>
          </a:p>
        </c:txPr>
        <c:crossAx val="232378368"/>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550741037610057E-2"/>
          <c:y val="0.14668177689106474"/>
          <c:w val="0.82753510180159517"/>
          <c:h val="0.78997633991403249"/>
        </c:manualLayout>
      </c:layout>
      <c:pie3DChart>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838-4520-A7CB-54FDF38D42FB}"/>
              </c:ext>
            </c:extLst>
          </c:dPt>
          <c:dPt>
            <c:idx val="1"/>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1838-4520-A7CB-54FDF38D42FB}"/>
              </c:ext>
            </c:extLst>
          </c:dPt>
          <c:dPt>
            <c:idx val="2"/>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838-4520-A7CB-54FDF38D42FB}"/>
              </c:ext>
            </c:extLst>
          </c:dPt>
          <c:dPt>
            <c:idx val="3"/>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1838-4520-A7CB-54FDF38D42FB}"/>
              </c:ext>
            </c:extLst>
          </c:dPt>
          <c:dPt>
            <c:idx val="4"/>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838-4520-A7CB-54FDF38D42FB}"/>
              </c:ext>
            </c:extLst>
          </c:dPt>
          <c:dLbls>
            <c:dLbl>
              <c:idx val="0"/>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1-1838-4520-A7CB-54FDF38D42FB}"/>
                </c:ext>
              </c:extLst>
            </c:dLbl>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1838-4520-A7CB-54FDF38D42FB}"/>
                </c:ext>
              </c:extLst>
            </c:dLbl>
            <c:dLbl>
              <c:idx val="2"/>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3-1838-4520-A7CB-54FDF38D42FB}"/>
                </c:ext>
              </c:extLst>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ΑΠΟΤΕΛΕΣΜΑΤΑ!$B$401:$B$405</c:f>
              <c:strCache>
                <c:ptCount val="5"/>
                <c:pt idx="0">
                  <c:v>Πολύ</c:v>
                </c:pt>
                <c:pt idx="1">
                  <c:v>Αρκετά</c:v>
                </c:pt>
                <c:pt idx="2">
                  <c:v>Λίγο</c:v>
                </c:pt>
                <c:pt idx="3">
                  <c:v>Καθόλου</c:v>
                </c:pt>
                <c:pt idx="4">
                  <c:v>ΔΞ/ΔΑ</c:v>
                </c:pt>
              </c:strCache>
            </c:strRef>
          </c:cat>
          <c:val>
            <c:numRef>
              <c:f>ΑΠΟΤΕΛΕΣΜΑΤΑ!$D$401:$D$405</c:f>
              <c:numCache>
                <c:formatCode>0%</c:formatCode>
                <c:ptCount val="5"/>
                <c:pt idx="0">
                  <c:v>0.52535328345802168</c:v>
                </c:pt>
                <c:pt idx="1">
                  <c:v>0.31753948462177889</c:v>
                </c:pt>
                <c:pt idx="2">
                  <c:v>9.4763092269326762E-2</c:v>
                </c:pt>
                <c:pt idx="3">
                  <c:v>3.6575228595178783E-2</c:v>
                </c:pt>
                <c:pt idx="4">
                  <c:v>2.5768911055694097E-2</c:v>
                </c:pt>
              </c:numCache>
            </c:numRef>
          </c:val>
          <c:extLst>
            <c:ext xmlns:c16="http://schemas.microsoft.com/office/drawing/2014/chart" uri="{C3380CC4-5D6E-409C-BE32-E72D297353CC}">
              <c16:uniqueId val="{00000000-1838-4520-A7CB-54FDF38D42FB}"/>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400" b="1" i="1">
          <a:solidFill>
            <a:schemeClr val="tx1"/>
          </a:solidFill>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374148456162171E-2"/>
          <c:y val="0.12984758915013095"/>
          <c:w val="0.82753510180159517"/>
          <c:h val="0.78997633991403249"/>
        </c:manualLayout>
      </c:layout>
      <c:pie3DChart>
        <c:varyColors val="1"/>
        <c:ser>
          <c:idx val="0"/>
          <c:order val="0"/>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D2E-4A27-8665-D02EBCA63016}"/>
              </c:ext>
            </c:extLst>
          </c:dPt>
          <c:dPt>
            <c:idx val="1"/>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3D2E-4A27-8665-D02EBCA63016}"/>
              </c:ext>
            </c:extLst>
          </c:dPt>
          <c:dPt>
            <c:idx val="2"/>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D2E-4A27-8665-D02EBCA63016}"/>
              </c:ext>
            </c:extLst>
          </c:dPt>
          <c:dPt>
            <c:idx val="3"/>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3D2E-4A27-8665-D02EBCA63016}"/>
              </c:ext>
            </c:extLst>
          </c:dPt>
          <c:dLbls>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ΑΠΟΤΕΛΕΣΜΑΤΑ!$B$169:$B$172</c:f>
              <c:strCache>
                <c:ptCount val="4"/>
                <c:pt idx="0">
                  <c:v>Ναι μέχρι 17 ετών</c:v>
                </c:pt>
                <c:pt idx="1">
                  <c:v>Ναι, 18 έως 35 ετών</c:v>
                </c:pt>
                <c:pt idx="2">
                  <c:v>Ναι, 35 ετών και άνω</c:v>
                </c:pt>
                <c:pt idx="3">
                  <c:v>Όχι</c:v>
                </c:pt>
              </c:strCache>
            </c:strRef>
          </c:cat>
          <c:val>
            <c:numRef>
              <c:f>ΑΠΟΤΕΛΕΣΜΑΤΑ!$D$169:$D$172</c:f>
              <c:numCache>
                <c:formatCode>0%</c:formatCode>
                <c:ptCount val="4"/>
                <c:pt idx="0">
                  <c:v>0.25498338870431891</c:v>
                </c:pt>
                <c:pt idx="1">
                  <c:v>0.23504983388704362</c:v>
                </c:pt>
                <c:pt idx="2">
                  <c:v>0.21511627906976744</c:v>
                </c:pt>
                <c:pt idx="3">
                  <c:v>0.29485049833887123</c:v>
                </c:pt>
              </c:numCache>
            </c:numRef>
          </c:val>
          <c:extLst>
            <c:ext xmlns:c16="http://schemas.microsoft.com/office/drawing/2014/chart" uri="{C3380CC4-5D6E-409C-BE32-E72D297353CC}">
              <c16:uniqueId val="{00000000-3D2E-4A27-8665-D02EBCA63016}"/>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400" b="1" i="1">
          <a:solidFill>
            <a:schemeClr val="bg1"/>
          </a:solidFill>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36071554885425E-2"/>
          <c:y val="0.17552023529827421"/>
          <c:w val="0.82753510180159517"/>
          <c:h val="0.78997633991403249"/>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42D-476E-9AD5-4410E7CD220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B42D-476E-9AD5-4410E7CD2203}"/>
              </c:ext>
            </c:extLst>
          </c:dPt>
          <c:dPt>
            <c:idx val="2"/>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42D-476E-9AD5-4410E7CD2203}"/>
              </c:ext>
            </c:extLst>
          </c:dPt>
          <c:dLbls>
            <c:dLbl>
              <c:idx val="0"/>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1-B42D-476E-9AD5-4410E7CD2203}"/>
                </c:ext>
              </c:extLst>
            </c:dLbl>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B42D-476E-9AD5-4410E7CD2203}"/>
                </c:ext>
              </c:extLst>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ΑΠΟΤΕΛΕΣΜΑΤΑ!$B$196:$B$198</c:f>
              <c:strCache>
                <c:ptCount val="3"/>
                <c:pt idx="0">
                  <c:v>Ναι</c:v>
                </c:pt>
                <c:pt idx="1">
                  <c:v>Όχι</c:v>
                </c:pt>
                <c:pt idx="2">
                  <c:v>Οι γονείς δεν είναι εν ζωή</c:v>
                </c:pt>
              </c:strCache>
            </c:strRef>
          </c:cat>
          <c:val>
            <c:numRef>
              <c:f>ΑΠΟΤΕΛΕΣΜΑΤΑ!$D$196:$D$198</c:f>
              <c:numCache>
                <c:formatCode>0%</c:formatCode>
                <c:ptCount val="3"/>
                <c:pt idx="0">
                  <c:v>0.50485436893203739</c:v>
                </c:pt>
                <c:pt idx="1">
                  <c:v>0.41747572815533984</c:v>
                </c:pt>
                <c:pt idx="2">
                  <c:v>7.7669902912621477E-2</c:v>
                </c:pt>
              </c:numCache>
            </c:numRef>
          </c:val>
          <c:extLst>
            <c:ext xmlns:c16="http://schemas.microsoft.com/office/drawing/2014/chart" uri="{C3380CC4-5D6E-409C-BE32-E72D297353CC}">
              <c16:uniqueId val="{00000000-B42D-476E-9AD5-4410E7CD2203}"/>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000" b="1" i="1">
          <a:solidFill>
            <a:schemeClr val="tx1"/>
          </a:solidFill>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639165387345668E-2"/>
          <c:y val="0.20413309585290437"/>
          <c:w val="0.82753510180159517"/>
          <c:h val="0.78997633991403249"/>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E3A-4A49-B21E-C37BE1B46B9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8E3A-4A49-B21E-C37BE1B46B9D}"/>
              </c:ext>
            </c:extLst>
          </c:dPt>
          <c:dPt>
            <c:idx val="2"/>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E3A-4A49-B21E-C37BE1B46B9D}"/>
              </c:ext>
            </c:extLst>
          </c:dPt>
          <c:dLbls>
            <c:dLbl>
              <c:idx val="0"/>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3-8E3A-4A49-B21E-C37BE1B46B9D}"/>
                </c:ext>
              </c:extLst>
            </c:dLbl>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8E3A-4A49-B21E-C37BE1B46B9D}"/>
                </c:ext>
              </c:extLst>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ΑΠΟΤΕΛΕΣΜΑΤΑ!$B$196:$B$198</c:f>
              <c:strCache>
                <c:ptCount val="3"/>
                <c:pt idx="0">
                  <c:v>Ναι</c:v>
                </c:pt>
                <c:pt idx="1">
                  <c:v>Όχι</c:v>
                </c:pt>
                <c:pt idx="2">
                  <c:v>Οι γονείς δεν είναι εν ζωή</c:v>
                </c:pt>
              </c:strCache>
            </c:strRef>
          </c:cat>
          <c:val>
            <c:numRef>
              <c:f>ΑΠΟΤΕΛΕΣΜΑΤΑ!$F$196:$F$198</c:f>
              <c:numCache>
                <c:formatCode>0%</c:formatCode>
                <c:ptCount val="3"/>
                <c:pt idx="0">
                  <c:v>0.35714285714285804</c:v>
                </c:pt>
                <c:pt idx="1">
                  <c:v>0.56168831168831279</c:v>
                </c:pt>
                <c:pt idx="2">
                  <c:v>8.1168831168831168E-2</c:v>
                </c:pt>
              </c:numCache>
            </c:numRef>
          </c:val>
          <c:extLst>
            <c:ext xmlns:c16="http://schemas.microsoft.com/office/drawing/2014/chart" uri="{C3380CC4-5D6E-409C-BE32-E72D297353CC}">
              <c16:uniqueId val="{00000000-8E3A-4A49-B21E-C37BE1B46B9D}"/>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1800"/>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860574624471161E-2"/>
          <c:y val="0.17841692730875719"/>
          <c:w val="0.82753510180159517"/>
          <c:h val="0.78997633991403249"/>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6AAA-4544-AADD-103214ABC29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AAA-4544-AADD-103214ABC295}"/>
              </c:ext>
            </c:extLst>
          </c:dPt>
          <c:dPt>
            <c:idx val="2"/>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AAA-4544-AADD-103214ABC295}"/>
              </c:ext>
            </c:extLst>
          </c:dPt>
          <c:dLbls>
            <c:dLbl>
              <c:idx val="0"/>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2-6AAA-4544-AADD-103214ABC295}"/>
                </c:ext>
              </c:extLst>
            </c:dLbl>
            <c:dLbl>
              <c:idx val="1"/>
              <c:spPr>
                <a:noFill/>
                <a:ln>
                  <a:noFill/>
                </a:ln>
                <a:effectLst/>
              </c:spPr>
              <c:txPr>
                <a:bodyPr rot="0" spcFirstLastPara="1" vertOverflow="ellipsis" vert="horz" wrap="square" anchor="ctr" anchorCtr="1"/>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3-6AAA-4544-AADD-103214ABC295}"/>
                </c:ext>
              </c:extLst>
            </c:dLbl>
            <c:spPr>
              <a:noFill/>
              <a:ln>
                <a:noFill/>
              </a:ln>
              <a:effectLst/>
            </c:spPr>
            <c:txPr>
              <a:bodyPr rot="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ΑΠΟΤΕΛΕΣΜΑΤΑ!$B$196:$B$198</c:f>
              <c:strCache>
                <c:ptCount val="3"/>
                <c:pt idx="0">
                  <c:v>Ναι</c:v>
                </c:pt>
                <c:pt idx="1">
                  <c:v>Όχι</c:v>
                </c:pt>
                <c:pt idx="2">
                  <c:v>Οι γονείς δεν είναι εν ζωή</c:v>
                </c:pt>
              </c:strCache>
            </c:strRef>
          </c:cat>
          <c:val>
            <c:numRef>
              <c:f>ΑΠΟΤΕΛΕΣΜΑΤΑ!$H$196:$H$198</c:f>
              <c:numCache>
                <c:formatCode>0%</c:formatCode>
                <c:ptCount val="3"/>
                <c:pt idx="0">
                  <c:v>0.27597402597402687</c:v>
                </c:pt>
                <c:pt idx="1">
                  <c:v>0.6428571428571429</c:v>
                </c:pt>
                <c:pt idx="2">
                  <c:v>8.1168831168831168E-2</c:v>
                </c:pt>
              </c:numCache>
            </c:numRef>
          </c:val>
          <c:extLst>
            <c:ext xmlns:c16="http://schemas.microsoft.com/office/drawing/2014/chart" uri="{C3380CC4-5D6E-409C-BE32-E72D297353CC}">
              <c16:uniqueId val="{00000000-6AAA-4544-AADD-103214ABC295}"/>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sz="2400"/>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250530327544717E-2"/>
          <c:y val="0.15896519763533357"/>
          <c:w val="0.82753510180159517"/>
          <c:h val="0.78997633991403249"/>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553-4EC9-A44B-F9D51562A2B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553-4EC9-A44B-F9D51562A2B3}"/>
              </c:ext>
            </c:extLst>
          </c:dPt>
          <c:dPt>
            <c:idx val="2"/>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553-4EC9-A44B-F9D51562A2B3}"/>
              </c:ext>
            </c:extLst>
          </c:dPt>
          <c:dLbls>
            <c:dLbl>
              <c:idx val="0"/>
              <c:layout>
                <c:manualLayout>
                  <c:x val="-0.12848362276633229"/>
                  <c:y val="-0.1273761766287887"/>
                </c:manualLayout>
              </c:layout>
              <c:spPr>
                <a:noFill/>
                <a:ln>
                  <a:noFill/>
                </a:ln>
                <a:effectLst/>
              </c:spPr>
              <c:txPr>
                <a:bodyPr rot="0" spcFirstLastPara="1" vertOverflow="ellipsis" vert="horz" wrap="square" lIns="38100" tIns="19050" rIns="38100" bIns="19050" anchor="ctr" anchorCtr="1">
                  <a:spAutoFit/>
                </a:bodyPr>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53-4EC9-A44B-F9D51562A2B3}"/>
                </c:ext>
              </c:extLst>
            </c:dLbl>
            <c:dLbl>
              <c:idx val="1"/>
              <c:layout>
                <c:manualLayout>
                  <c:x val="0.11026327616582179"/>
                  <c:y val="-0.13788961828998839"/>
                </c:manualLayout>
              </c:layout>
              <c:spPr>
                <a:noFill/>
                <a:ln>
                  <a:noFill/>
                </a:ln>
                <a:effectLst/>
              </c:spPr>
              <c:txPr>
                <a:bodyPr rot="0" spcFirstLastPara="1" vertOverflow="ellipsis" vert="horz" wrap="square" lIns="38100" tIns="19050" rIns="38100" bIns="19050" anchor="ctr" anchorCtr="1">
                  <a:spAutoFit/>
                </a:bodyPr>
                <a:lstStyle/>
                <a:p>
                  <a:pPr>
                    <a:defRPr sz="2400" b="1" i="1" u="none" strike="noStrike" kern="1200" baseline="0">
                      <a:solidFill>
                        <a:schemeClr val="bg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553-4EC9-A44B-F9D51562A2B3}"/>
                </c:ext>
              </c:extLst>
            </c:dLbl>
            <c:dLbl>
              <c:idx val="2"/>
              <c:layout>
                <c:manualLayout>
                  <c:x val="1.4942832488404702E-2"/>
                  <c:y val="4.7137156357139712E-4"/>
                </c:manualLayout>
              </c:layout>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553-4EC9-A44B-F9D51562A2B3}"/>
                </c:ext>
              </c:extLst>
            </c:dLbl>
            <c:spPr>
              <a:noFill/>
              <a:ln>
                <a:noFill/>
              </a:ln>
              <a:effectLst/>
            </c:spPr>
            <c:txPr>
              <a:bodyPr rot="0" spcFirstLastPara="1" vertOverflow="ellipsis" vert="horz" wrap="square" lIns="38100" tIns="19050" rIns="38100" bIns="19050" anchor="ctr" anchorCtr="1">
                <a:spAutoFit/>
              </a:bodyPr>
              <a:lstStyle/>
              <a:p>
                <a:pPr>
                  <a:defRPr sz="2400" b="1" i="1"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ΑΠΟΤΕΛΕΣΜΑΤΑ!$B$269:$B$271</c:f>
              <c:strCache>
                <c:ptCount val="3"/>
                <c:pt idx="0">
                  <c:v>Ναι</c:v>
                </c:pt>
                <c:pt idx="1">
                  <c:v>Όχι</c:v>
                </c:pt>
                <c:pt idx="2">
                  <c:v>Δεν είμαι σίγουρος / σίγουρη</c:v>
                </c:pt>
              </c:strCache>
            </c:strRef>
          </c:cat>
          <c:val>
            <c:numRef>
              <c:f>ΑΠΟΤΕΛΕΣΜΑΤΑ!$D$269:$D$271</c:f>
              <c:numCache>
                <c:formatCode>0%</c:formatCode>
                <c:ptCount val="3"/>
                <c:pt idx="0">
                  <c:v>0.59718309859154928</c:v>
                </c:pt>
                <c:pt idx="1">
                  <c:v>0.25633802816901408</c:v>
                </c:pt>
                <c:pt idx="2">
                  <c:v>0.1464788732394367</c:v>
                </c:pt>
              </c:numCache>
            </c:numRef>
          </c:val>
          <c:extLst>
            <c:ext xmlns:c16="http://schemas.microsoft.com/office/drawing/2014/chart" uri="{C3380CC4-5D6E-409C-BE32-E72D297353CC}">
              <c16:uniqueId val="{00000000-2553-4EC9-A44B-F9D51562A2B3}"/>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32691207571205316"/>
          <c:y val="2.1729675986732609E-2"/>
          <c:w val="0.61648414603114499"/>
          <c:h val="0.95654064802653482"/>
        </c:manualLayout>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002060"/>
              </a:solidFill>
              <a:ln>
                <a:noFill/>
              </a:ln>
              <a:effectLst/>
              <a:sp3d/>
            </c:spPr>
            <c:extLst>
              <c:ext xmlns:c16="http://schemas.microsoft.com/office/drawing/2014/chart" uri="{C3380CC4-5D6E-409C-BE32-E72D297353CC}">
                <c16:uniqueId val="{00000002-1B91-4C1C-8D9C-032F43CABA65}"/>
              </c:ext>
            </c:extLst>
          </c:dPt>
          <c:dPt>
            <c:idx val="4"/>
            <c:invertIfNegative val="0"/>
            <c:bubble3D val="0"/>
            <c:spPr>
              <a:solidFill>
                <a:schemeClr val="bg1">
                  <a:lumMod val="50000"/>
                </a:schemeClr>
              </a:solidFill>
              <a:ln>
                <a:noFill/>
              </a:ln>
              <a:effectLst/>
              <a:sp3d/>
            </c:spPr>
            <c:extLst>
              <c:ext xmlns:c16="http://schemas.microsoft.com/office/drawing/2014/chart" uri="{C3380CC4-5D6E-409C-BE32-E72D297353CC}">
                <c16:uniqueId val="{00000005-1B91-4C1C-8D9C-032F43CABA65}"/>
              </c:ext>
            </c:extLst>
          </c:dPt>
          <c:dLbls>
            <c:dLbl>
              <c:idx val="0"/>
              <c:layout>
                <c:manualLayout>
                  <c:x val="7.3375268110671037E-3"/>
                  <c:y val="-1.97542508970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91-4C1C-8D9C-032F43CABA65}"/>
                </c:ext>
              </c:extLst>
            </c:dLbl>
            <c:dLbl>
              <c:idx val="1"/>
              <c:layout>
                <c:manualLayout>
                  <c:x val="1.8867926085601127E-2"/>
                  <c:y val="-1.97542508970296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1-4C1C-8D9C-032F43CABA65}"/>
                </c:ext>
              </c:extLst>
            </c:dLbl>
            <c:dLbl>
              <c:idx val="2"/>
              <c:layout>
                <c:manualLayout>
                  <c:x val="9.4339630428004854E-3"/>
                  <c:y val="7.24314165552044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91-4C1C-8D9C-032F43CABA65}"/>
                </c:ext>
              </c:extLst>
            </c:dLbl>
            <c:dLbl>
              <c:idx val="3"/>
              <c:layout>
                <c:manualLayout>
                  <c:x val="1.8867926085601127E-2"/>
                  <c:y val="1.448628331104086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91-4C1C-8D9C-032F43CABA65}"/>
                </c:ext>
              </c:extLst>
            </c:dLbl>
            <c:dLbl>
              <c:idx val="4"/>
              <c:layout>
                <c:manualLayout>
                  <c:x val="1.4675053622134206E-2"/>
                  <c:y val="1.97542508970296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91-4C1C-8D9C-032F43CABA65}"/>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ΑΠΟΤΕΛΕΣΜΑΤΑ!$B$291:$B$295</c:f>
              <c:strCache>
                <c:ptCount val="5"/>
                <c:pt idx="0">
                  <c:v>1</c:v>
                </c:pt>
                <c:pt idx="1">
                  <c:v>2</c:v>
                </c:pt>
                <c:pt idx="2">
                  <c:v>3</c:v>
                </c:pt>
                <c:pt idx="3">
                  <c:v>4 και πάνω</c:v>
                </c:pt>
                <c:pt idx="4">
                  <c:v>Δεν είμαι σίγουρος/σίγουρη</c:v>
                </c:pt>
              </c:strCache>
            </c:strRef>
          </c:cat>
          <c:val>
            <c:numRef>
              <c:f>ΑΠΟΤΕΛΕΣΜΑΤΑ!$D$291:$D$295</c:f>
              <c:numCache>
                <c:formatCode>0%</c:formatCode>
                <c:ptCount val="5"/>
                <c:pt idx="0">
                  <c:v>0.11267605633802817</c:v>
                </c:pt>
                <c:pt idx="1">
                  <c:v>0.58215962441314562</c:v>
                </c:pt>
                <c:pt idx="2">
                  <c:v>0.18309859154929631</c:v>
                </c:pt>
                <c:pt idx="3">
                  <c:v>7.5117370892018906E-2</c:v>
                </c:pt>
                <c:pt idx="4">
                  <c:v>4.6948356807511735E-2</c:v>
                </c:pt>
              </c:numCache>
            </c:numRef>
          </c:val>
          <c:extLst>
            <c:ext xmlns:c16="http://schemas.microsoft.com/office/drawing/2014/chart" uri="{C3380CC4-5D6E-409C-BE32-E72D297353CC}">
              <c16:uniqueId val="{00000000-1B91-4C1C-8D9C-032F43CABA65}"/>
            </c:ext>
          </c:extLst>
        </c:ser>
        <c:dLbls>
          <c:showLegendKey val="0"/>
          <c:showVal val="1"/>
          <c:showCatName val="0"/>
          <c:showSerName val="0"/>
          <c:showPercent val="0"/>
          <c:showBubbleSize val="0"/>
        </c:dLbls>
        <c:gapWidth val="150"/>
        <c:shape val="box"/>
        <c:axId val="159379840"/>
        <c:axId val="159381376"/>
        <c:axId val="0"/>
      </c:bar3DChart>
      <c:catAx>
        <c:axId val="159379840"/>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1" i="1" u="none" strike="noStrike" kern="1200" baseline="0">
                <a:solidFill>
                  <a:schemeClr val="tx1"/>
                </a:solidFill>
                <a:latin typeface="+mn-lt"/>
                <a:ea typeface="+mn-ea"/>
                <a:cs typeface="+mn-cs"/>
              </a:defRPr>
            </a:pPr>
            <a:endParaRPr lang="el-GR"/>
          </a:p>
        </c:txPr>
        <c:crossAx val="159381376"/>
        <c:crosses val="autoZero"/>
        <c:auto val="1"/>
        <c:lblAlgn val="ctr"/>
        <c:lblOffset val="100"/>
        <c:noMultiLvlLbl val="0"/>
      </c:catAx>
      <c:valAx>
        <c:axId val="15938137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l-GR"/>
          </a:p>
        </c:txPr>
        <c:crossAx val="159379840"/>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0.71345</cdr:x>
      <cdr:y>0.34411</cdr:y>
    </cdr:from>
    <cdr:to>
      <cdr:x>0.78363</cdr:x>
      <cdr:y>0.57352</cdr:y>
    </cdr:to>
    <cdr:sp macro="" textlink="">
      <cdr:nvSpPr>
        <cdr:cNvPr id="3" name="2 - Ευθεία γραμμή σύνδεσης"/>
        <cdr:cNvSpPr/>
      </cdr:nvSpPr>
      <cdr:spPr>
        <a:xfrm xmlns:a="http://schemas.openxmlformats.org/drawingml/2006/main">
          <a:off x="9296400" y="2286000"/>
          <a:ext cx="914400" cy="1524000"/>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0.60819</cdr:x>
      <cdr:y>0.57352</cdr:y>
    </cdr:from>
    <cdr:to>
      <cdr:x>0.78363</cdr:x>
      <cdr:y>0.68822</cdr:y>
    </cdr:to>
    <cdr:sp macro="" textlink="">
      <cdr:nvSpPr>
        <cdr:cNvPr id="5" name="4 - Ευθεία γραμμή σύνδεσης"/>
        <cdr:cNvSpPr/>
      </cdr:nvSpPr>
      <cdr:spPr>
        <a:xfrm xmlns:a="http://schemas.openxmlformats.org/drawingml/2006/main" flipV="1">
          <a:off x="7924800" y="3810000"/>
          <a:ext cx="2286000" cy="762000"/>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8529886"/>
            <a:ext cx="18288000" cy="1757114"/>
            <a:chOff x="0" y="0"/>
            <a:chExt cx="24384000" cy="2342819"/>
          </a:xfrm>
        </p:grpSpPr>
        <p:grpSp>
          <p:nvGrpSpPr>
            <p:cNvPr id="4" name="Group 4"/>
            <p:cNvGrpSpPr/>
            <p:nvPr/>
          </p:nvGrpSpPr>
          <p:grpSpPr>
            <a:xfrm>
              <a:off x="0" y="0"/>
              <a:ext cx="24384000" cy="2342819"/>
              <a:chOff x="0" y="0"/>
              <a:chExt cx="4816593" cy="462779"/>
            </a:xfrm>
          </p:grpSpPr>
          <p:sp>
            <p:nvSpPr>
              <p:cNvPr id="5" name="Freeform 5"/>
              <p:cNvSpPr/>
              <p:nvPr/>
            </p:nvSpPr>
            <p:spPr>
              <a:xfrm>
                <a:off x="0" y="0"/>
                <a:ext cx="4816592" cy="462779"/>
              </a:xfrm>
              <a:custGeom>
                <a:avLst/>
                <a:gdLst/>
                <a:ahLst/>
                <a:cxnLst/>
                <a:rect l="l" t="t" r="r" b="b"/>
                <a:pathLst>
                  <a:path w="4816592" h="462779">
                    <a:moveTo>
                      <a:pt x="0" y="0"/>
                    </a:moveTo>
                    <a:lnTo>
                      <a:pt x="4816592" y="0"/>
                    </a:lnTo>
                    <a:lnTo>
                      <a:pt x="4816592" y="462779"/>
                    </a:lnTo>
                    <a:lnTo>
                      <a:pt x="0" y="462779"/>
                    </a:lnTo>
                    <a:close/>
                  </a:path>
                </a:pathLst>
              </a:custGeom>
              <a:solidFill>
                <a:srgbClr val="16579F"/>
              </a:solidFill>
            </p:spPr>
            <p:txBody>
              <a:bodyPr/>
              <a:lstStyle/>
              <a:p>
                <a:endParaRPr lang="el-GR"/>
              </a:p>
            </p:txBody>
          </p:sp>
          <p:sp>
            <p:nvSpPr>
              <p:cNvPr id="6" name="TextBox 6"/>
              <p:cNvSpPr txBox="1"/>
              <p:nvPr/>
            </p:nvSpPr>
            <p:spPr>
              <a:xfrm>
                <a:off x="0" y="-47625"/>
                <a:ext cx="4816593" cy="510404"/>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2342819"/>
            </a:xfrm>
            <a:custGeom>
              <a:avLst/>
              <a:gdLst/>
              <a:ahLst/>
              <a:cxnLst/>
              <a:rect l="l" t="t" r="r" b="b"/>
              <a:pathLst>
                <a:path w="6792233" h="2342819">
                  <a:moveTo>
                    <a:pt x="0" y="0"/>
                  </a:moveTo>
                  <a:lnTo>
                    <a:pt x="6792233" y="0"/>
                  </a:lnTo>
                  <a:lnTo>
                    <a:pt x="6792233" y="2342819"/>
                  </a:lnTo>
                  <a:lnTo>
                    <a:pt x="0" y="2342819"/>
                  </a:lnTo>
                  <a:lnTo>
                    <a:pt x="0" y="0"/>
                  </a:lnTo>
                  <a:close/>
                </a:path>
              </a:pathLst>
            </a:custGeom>
            <a:blipFill>
              <a:blip r:embed="rId2" cstate="print"/>
              <a:stretch>
                <a:fillRect t="-264" r="-3081" b="-33883"/>
              </a:stretch>
            </a:blipFill>
          </p:spPr>
          <p:txBody>
            <a:bodyPr/>
            <a:lstStyle/>
            <a:p>
              <a:endParaRPr lang="el-GR"/>
            </a:p>
          </p:txBody>
        </p:sp>
      </p:grpSp>
      <p:sp>
        <p:nvSpPr>
          <p:cNvPr id="8" name="TextBox 8"/>
          <p:cNvSpPr txBox="1"/>
          <p:nvPr/>
        </p:nvSpPr>
        <p:spPr>
          <a:xfrm>
            <a:off x="1028700" y="2318485"/>
            <a:ext cx="8099650" cy="3327178"/>
          </a:xfrm>
          <a:prstGeom prst="rect">
            <a:avLst/>
          </a:prstGeom>
        </p:spPr>
        <p:txBody>
          <a:bodyPr lIns="0" tIns="0" rIns="0" bIns="0" rtlCol="0" anchor="t">
            <a:spAutoFit/>
          </a:bodyPr>
          <a:lstStyle/>
          <a:p>
            <a:pPr algn="ctr">
              <a:lnSpc>
                <a:spcPts val="6662"/>
              </a:lnSpc>
              <a:spcBef>
                <a:spcPct val="0"/>
              </a:spcBef>
            </a:pPr>
            <a:r>
              <a:rPr lang="en-US" sz="4758" b="1">
                <a:solidFill>
                  <a:srgbClr val="001D3E"/>
                </a:solidFill>
                <a:latin typeface="Open Sans Bold"/>
                <a:ea typeface="Open Sans Bold"/>
                <a:cs typeface="Open Sans Bold"/>
                <a:sym typeface="Open Sans Bold"/>
              </a:rPr>
              <a:t>ΕΡΕΥΝΑ ΓΙΑ ΤΟ ΔΗΜΟΓΡΑΦΙΚΟ ΣΤΗΝ ΠΕΡΙΦΕΡΕΙΑ ΚΕΝΤΡΙΚΗΣ ΜΑΚΕΔΟΝΙΑΣ</a:t>
            </a:r>
          </a:p>
        </p:txBody>
      </p:sp>
      <p:sp>
        <p:nvSpPr>
          <p:cNvPr id="9" name="TextBox 9"/>
          <p:cNvSpPr txBox="1"/>
          <p:nvPr/>
        </p:nvSpPr>
        <p:spPr>
          <a:xfrm>
            <a:off x="1798739" y="6676627"/>
            <a:ext cx="6906474" cy="654025"/>
          </a:xfrm>
          <a:prstGeom prst="rect">
            <a:avLst/>
          </a:prstGeom>
        </p:spPr>
        <p:txBody>
          <a:bodyPr lIns="0" tIns="0" rIns="0" bIns="0" rtlCol="0" anchor="t">
            <a:spAutoFit/>
          </a:bodyPr>
          <a:lstStyle/>
          <a:p>
            <a:pPr algn="ctr">
              <a:lnSpc>
                <a:spcPts val="5098"/>
              </a:lnSpc>
              <a:spcBef>
                <a:spcPct val="0"/>
              </a:spcBef>
            </a:pPr>
            <a:r>
              <a:rPr lang="el-GR" sz="4400" b="1" dirty="0">
                <a:solidFill>
                  <a:srgbClr val="003168"/>
                </a:solidFill>
                <a:ea typeface="Open Sans"/>
                <a:cs typeface="Open Sans"/>
                <a:sym typeface="Open Sans"/>
              </a:rPr>
              <a:t>Οκτώβριος – Νοέμβριος </a:t>
            </a:r>
            <a:r>
              <a:rPr lang="en-US" sz="4400" b="1" dirty="0">
                <a:solidFill>
                  <a:srgbClr val="003168"/>
                </a:solidFill>
                <a:ea typeface="Open Sans"/>
                <a:cs typeface="Open Sans"/>
                <a:sym typeface="Open Sans"/>
              </a:rPr>
              <a:t>2025</a:t>
            </a:r>
          </a:p>
        </p:txBody>
      </p:sp>
      <p:sp>
        <p:nvSpPr>
          <p:cNvPr id="10" name="Freeform 10"/>
          <p:cNvSpPr/>
          <p:nvPr/>
        </p:nvSpPr>
        <p:spPr>
          <a:xfrm>
            <a:off x="9144000" y="806173"/>
            <a:ext cx="10025784" cy="8674653"/>
          </a:xfrm>
          <a:custGeom>
            <a:avLst/>
            <a:gdLst/>
            <a:ahLst/>
            <a:cxnLst/>
            <a:rect l="l" t="t" r="r" b="b"/>
            <a:pathLst>
              <a:path w="10025784" h="8674653">
                <a:moveTo>
                  <a:pt x="0" y="0"/>
                </a:moveTo>
                <a:lnTo>
                  <a:pt x="10025784" y="0"/>
                </a:lnTo>
                <a:lnTo>
                  <a:pt x="10025784" y="8674654"/>
                </a:lnTo>
                <a:lnTo>
                  <a:pt x="0" y="8674654"/>
                </a:lnTo>
                <a:lnTo>
                  <a:pt x="0" y="0"/>
                </a:lnTo>
                <a:close/>
              </a:path>
            </a:pathLst>
          </a:custGeom>
          <a:blipFill>
            <a:blip r:embed="rId3" cstate="print"/>
            <a:stretch>
              <a:fillRect/>
            </a:stretch>
          </a:blipFill>
        </p:spPr>
        <p:txBody>
          <a:bodyPr/>
          <a:lstStyle/>
          <a:p>
            <a:endParaRPr lang="el-GR"/>
          </a:p>
        </p:txBody>
      </p:sp>
      <p:pic>
        <p:nvPicPr>
          <p:cNvPr id="13" name="12 - Εικόνα" descr="logo-palmos_darker_small.png"/>
          <p:cNvPicPr>
            <a:picLocks noChangeAspect="1"/>
          </p:cNvPicPr>
          <p:nvPr/>
        </p:nvPicPr>
        <p:blipFill>
          <a:blip r:embed="rId4" cstate="print"/>
          <a:stretch>
            <a:fillRect/>
          </a:stretch>
        </p:blipFill>
        <p:spPr>
          <a:xfrm>
            <a:off x="4191000" y="7990196"/>
            <a:ext cx="2590800" cy="417030"/>
          </a:xfrm>
          <a:prstGeom prst="rect">
            <a:avLst/>
          </a:prstGeom>
        </p:spPr>
      </p:pic>
      <p:sp>
        <p:nvSpPr>
          <p:cNvPr id="14" name="13 - TextBox"/>
          <p:cNvSpPr txBox="1"/>
          <p:nvPr/>
        </p:nvSpPr>
        <p:spPr>
          <a:xfrm>
            <a:off x="2743200" y="7974568"/>
            <a:ext cx="1403398" cy="369332"/>
          </a:xfrm>
          <a:prstGeom prst="rect">
            <a:avLst/>
          </a:prstGeom>
          <a:noFill/>
        </p:spPr>
        <p:txBody>
          <a:bodyPr wrap="none" rtlCol="0">
            <a:spAutoFit/>
          </a:bodyPr>
          <a:lstStyle/>
          <a:p>
            <a:r>
              <a:rPr lang="el-GR" b="1" dirty="0"/>
              <a:t>ΥΛΟΠΟΙΗΣΗ: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857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Ποι</a:t>
            </a:r>
            <a:r>
              <a:rPr lang="en-US" sz="4000" b="1" dirty="0">
                <a:solidFill>
                  <a:srgbClr val="001D3E"/>
                </a:solidFill>
                <a:latin typeface="Calibri (MS) Bold"/>
                <a:ea typeface="Calibri (MS) Bold"/>
                <a:cs typeface="Calibri (MS) Bold"/>
                <a:sym typeface="Calibri (MS) Bold"/>
              </a:rPr>
              <a:t>α είναι τα σημαντικότερα προβλήματα που αντιμετωπίζετε </a:t>
            </a:r>
            <a:endParaRPr lang="el-GR" sz="4000" b="1" dirty="0">
              <a:solidFill>
                <a:srgbClr val="001D3E"/>
              </a:solidFill>
              <a:latin typeface="Calibri (MS) Bold"/>
              <a:ea typeface="Calibri (MS) Bold"/>
              <a:cs typeface="Calibri (MS) Bold"/>
              <a:sym typeface="Calibri (MS) Bold"/>
            </a:endParaRPr>
          </a:p>
          <a:p>
            <a:pPr marL="0" lvl="0" indent="0" algn="ctr">
              <a:lnSpc>
                <a:spcPts val="5280"/>
              </a:lnSpc>
              <a:spcBef>
                <a:spcPct val="0"/>
              </a:spcBef>
            </a:pPr>
            <a:r>
              <a:rPr lang="en-US" sz="4000" b="1" dirty="0" err="1">
                <a:solidFill>
                  <a:srgbClr val="001D3E"/>
                </a:solidFill>
                <a:latin typeface="Calibri (MS) Bold"/>
                <a:ea typeface="Calibri (MS) Bold"/>
                <a:cs typeface="Calibri (MS) Bold"/>
                <a:sym typeface="Calibri (MS) Bold"/>
              </a:rPr>
              <a:t>στην</a:t>
            </a:r>
            <a:r>
              <a:rPr lang="en-US" sz="4000" b="1" dirty="0">
                <a:solidFill>
                  <a:srgbClr val="001D3E"/>
                </a:solidFill>
                <a:latin typeface="Calibri (MS) Bold"/>
                <a:ea typeface="Calibri (MS) Bold"/>
                <a:cs typeface="Calibri (MS) Bold"/>
                <a:sym typeface="Calibri (MS) Bold"/>
              </a:rPr>
              <a:t> περιοχή σας σήμερα;” </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3646196809"/>
              </p:ext>
            </p:extLst>
          </p:nvPr>
        </p:nvGraphicFramePr>
        <p:xfrm>
          <a:off x="1828800" y="1791426"/>
          <a:ext cx="14477999" cy="67810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a:solidFill>
                  <a:srgbClr val="003168"/>
                </a:solidFill>
                <a:latin typeface="Calibri (MS) Bold"/>
                <a:ea typeface="Calibri (MS) Bold"/>
                <a:cs typeface="Calibri (MS) Bold"/>
                <a:sym typeface="Calibri (MS) Bold"/>
              </a:rPr>
              <a:t>ΑΝΑ ΠΕΡΙΦΕΡΕΙΑΚΗ ΕΝΟΤΗΤΑ ΚΑΤΟΙΚΙΑΣ</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130130" y="848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Ποι</a:t>
            </a:r>
            <a:r>
              <a:rPr lang="en-US" sz="3600" b="1" dirty="0">
                <a:solidFill>
                  <a:srgbClr val="001D3E"/>
                </a:solidFill>
                <a:latin typeface="Calibri (MS) Bold"/>
                <a:ea typeface="Calibri (MS) Bold"/>
                <a:cs typeface="Calibri (MS) Bold"/>
                <a:sym typeface="Calibri (MS) Bold"/>
              </a:rPr>
              <a:t>α είναι τα σημαντικότερα προβλήματα που αντιμετωπίζετε </a:t>
            </a:r>
            <a:endParaRPr lang="el-GR" sz="3600" b="1" dirty="0">
              <a:solidFill>
                <a:srgbClr val="001D3E"/>
              </a:solidFill>
              <a:latin typeface="Calibri (MS) Bold"/>
              <a:ea typeface="Calibri (MS) Bold"/>
              <a:cs typeface="Calibri (MS) Bold"/>
              <a:sym typeface="Calibri (MS) Bold"/>
            </a:endParaRPr>
          </a:p>
          <a:p>
            <a:pPr marL="0" lvl="0" indent="0" algn="ctr">
              <a:lnSpc>
                <a:spcPts val="5280"/>
              </a:lnSpc>
              <a:spcBef>
                <a:spcPct val="0"/>
              </a:spcBef>
            </a:pPr>
            <a:r>
              <a:rPr lang="en-US" sz="3600" b="1" dirty="0" err="1">
                <a:solidFill>
                  <a:srgbClr val="001D3E"/>
                </a:solidFill>
                <a:latin typeface="Calibri (MS) Bold"/>
                <a:ea typeface="Calibri (MS) Bold"/>
                <a:cs typeface="Calibri (MS) Bold"/>
                <a:sym typeface="Calibri (MS) Bold"/>
              </a:rPr>
              <a:t>στην</a:t>
            </a:r>
            <a:r>
              <a:rPr lang="en-US" sz="3600" b="1" dirty="0">
                <a:solidFill>
                  <a:srgbClr val="001D3E"/>
                </a:solidFill>
                <a:latin typeface="Calibri (MS) Bold"/>
                <a:ea typeface="Calibri (MS) Bold"/>
                <a:cs typeface="Calibri (MS) Bold"/>
                <a:sym typeface="Calibri (MS) Bold"/>
              </a:rPr>
              <a:t> περιοχή σας σήμερα;” </a:t>
            </a:r>
          </a:p>
        </p:txBody>
      </p:sp>
      <p:graphicFrame>
        <p:nvGraphicFramePr>
          <p:cNvPr id="14" name="Q19 - Ποια είναι τα σημαντικότερα προβλήματα που αντιμετωπίζετε στην περιοχή σας σήμερα; by Q1 - Σε ποια Περιφερειακή Ενότητα κατοικείτε:" descr="f18c220f-e6b6-4208-b0fd-0f83242b2982 Q19 - Ποια είναι τα σημαντικότερα προβλήματα που αντιμετωπίζετε στην περιοχή σας σήμερα; by Q1 - Σε ποια Περιφερειακή Ενότητα κατοικείτε: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1808295469"/>
              </p:ext>
            </p:extLst>
          </p:nvPr>
        </p:nvGraphicFramePr>
        <p:xfrm>
          <a:off x="1600200" y="2400300"/>
          <a:ext cx="15163796" cy="5535076"/>
        </p:xfrm>
        <a:graphic>
          <a:graphicData uri="http://schemas.openxmlformats.org/drawingml/2006/table">
            <a:tbl>
              <a:tblPr firstRow="1" firstCol="1" bandRow="1">
                <a:tableStyleId>{5C22544A-7EE6-4342-B048-85BDC9FD1C3A}</a:tableStyleId>
              </a:tblPr>
              <a:tblGrid>
                <a:gridCol w="4909300">
                  <a:extLst>
                    <a:ext uri="{9D8B030D-6E8A-4147-A177-3AD203B41FA5}">
                      <a16:colId xmlns:a16="http://schemas.microsoft.com/office/drawing/2014/main" val="20000"/>
                    </a:ext>
                  </a:extLst>
                </a:gridCol>
                <a:gridCol w="1281812">
                  <a:extLst>
                    <a:ext uri="{9D8B030D-6E8A-4147-A177-3AD203B41FA5}">
                      <a16:colId xmlns:a16="http://schemas.microsoft.com/office/drawing/2014/main" val="20001"/>
                    </a:ext>
                  </a:extLst>
                </a:gridCol>
                <a:gridCol w="1281812">
                  <a:extLst>
                    <a:ext uri="{9D8B030D-6E8A-4147-A177-3AD203B41FA5}">
                      <a16:colId xmlns:a16="http://schemas.microsoft.com/office/drawing/2014/main" val="20002"/>
                    </a:ext>
                  </a:extLst>
                </a:gridCol>
                <a:gridCol w="1281812">
                  <a:extLst>
                    <a:ext uri="{9D8B030D-6E8A-4147-A177-3AD203B41FA5}">
                      <a16:colId xmlns:a16="http://schemas.microsoft.com/office/drawing/2014/main" val="20003"/>
                    </a:ext>
                  </a:extLst>
                </a:gridCol>
                <a:gridCol w="1281812">
                  <a:extLst>
                    <a:ext uri="{9D8B030D-6E8A-4147-A177-3AD203B41FA5}">
                      <a16:colId xmlns:a16="http://schemas.microsoft.com/office/drawing/2014/main" val="20004"/>
                    </a:ext>
                  </a:extLst>
                </a:gridCol>
                <a:gridCol w="1281812">
                  <a:extLst>
                    <a:ext uri="{9D8B030D-6E8A-4147-A177-3AD203B41FA5}">
                      <a16:colId xmlns:a16="http://schemas.microsoft.com/office/drawing/2014/main" val="20005"/>
                    </a:ext>
                  </a:extLst>
                </a:gridCol>
                <a:gridCol w="1281812">
                  <a:extLst>
                    <a:ext uri="{9D8B030D-6E8A-4147-A177-3AD203B41FA5}">
                      <a16:colId xmlns:a16="http://schemas.microsoft.com/office/drawing/2014/main" val="20006"/>
                    </a:ext>
                  </a:extLst>
                </a:gridCol>
                <a:gridCol w="1281812">
                  <a:extLst>
                    <a:ext uri="{9D8B030D-6E8A-4147-A177-3AD203B41FA5}">
                      <a16:colId xmlns:a16="http://schemas.microsoft.com/office/drawing/2014/main" val="20007"/>
                    </a:ext>
                  </a:extLst>
                </a:gridCol>
                <a:gridCol w="1281812">
                  <a:extLst>
                    <a:ext uri="{9D8B030D-6E8A-4147-A177-3AD203B41FA5}">
                      <a16:colId xmlns:a16="http://schemas.microsoft.com/office/drawing/2014/main" val="20008"/>
                    </a:ext>
                  </a:extLst>
                </a:gridCol>
              </a:tblGrid>
              <a:tr h="611066">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Ημαθίας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Θεσσαλονίκης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Κιλκίς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Πέλλας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Πιερίας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Σερρών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Χαλκιδικής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43171">
                <a:tc>
                  <a:txBody>
                    <a:bodyPr/>
                    <a:lstStyle/>
                    <a:p>
                      <a:pPr marL="0" lvl="0" indent="0" algn="ctr">
                        <a:buNone/>
                      </a:pPr>
                      <a:r>
                        <a:rPr sz="1200" b="1" i="0" u="none" strike="noStrike" dirty="0">
                          <a:solidFill>
                            <a:srgbClr val="000000"/>
                          </a:solidFill>
                          <a:latin typeface="Open Sans"/>
                        </a:rPr>
                        <a:t>Ακρίβεια/Χαμηλή αγοραστική δύναμη</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FF"/>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76%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000000"/>
                          </a:solidFill>
                          <a:latin typeface="Open Sans"/>
                        </a:rPr>
                        <a:t>61%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0" i="0" u="none" strike="noStrike" dirty="0">
                          <a:solidFill>
                            <a:srgbClr val="FF0000"/>
                          </a:solidFill>
                          <a:latin typeface="Open Sans"/>
                        </a:rPr>
                        <a:t>51%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200" b="1" i="0" u="none" strike="noStrike" dirty="0">
                          <a:solidFill>
                            <a:srgbClr val="000000"/>
                          </a:solidFill>
                          <a:latin typeface="Open Sans"/>
                        </a:rPr>
                        <a:t>69%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35893">
                <a:tc>
                  <a:txBody>
                    <a:bodyPr/>
                    <a:lstStyle/>
                    <a:p>
                      <a:pPr marL="0" lvl="0" indent="0" algn="ctr">
                        <a:buNone/>
                      </a:pPr>
                      <a:r>
                        <a:rPr sz="1200" b="1" i="0" u="none" strike="noStrike" dirty="0">
                          <a:solidFill>
                            <a:srgbClr val="000000"/>
                          </a:solidFill>
                          <a:latin typeface="Open Sans"/>
                        </a:rPr>
                        <a:t>Ανεργία/Έλλειψη θέσεων εργασίας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60%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46%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50%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57%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50123">
                <a:tc>
                  <a:txBody>
                    <a:bodyPr/>
                    <a:lstStyle/>
                    <a:p>
                      <a:pPr marL="0" lvl="0" indent="0" algn="ctr">
                        <a:buNone/>
                      </a:pPr>
                      <a:r>
                        <a:rPr sz="1200" b="1" i="0" u="none" strike="noStrike" dirty="0">
                          <a:solidFill>
                            <a:srgbClr val="000000"/>
                          </a:solidFill>
                          <a:latin typeface="Open Sans"/>
                        </a:rPr>
                        <a:t>Υποδομές (οδικό δίκτυο, σχολεία, νοσοκομεία κτλ)</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61%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35893">
                <a:tc>
                  <a:txBody>
                    <a:bodyPr/>
                    <a:lstStyle/>
                    <a:p>
                      <a:pPr marL="0" lvl="0" indent="0" algn="ctr">
                        <a:buNone/>
                      </a:pPr>
                      <a:r>
                        <a:rPr sz="1200" b="1" i="0" u="none" strike="noStrike" dirty="0">
                          <a:solidFill>
                            <a:srgbClr val="000000"/>
                          </a:solidFill>
                          <a:latin typeface="Open Sans"/>
                        </a:rPr>
                        <a:t>Οικονομική ανάπτυξη</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35893">
                <a:tc>
                  <a:txBody>
                    <a:bodyPr/>
                    <a:lstStyle/>
                    <a:p>
                      <a:pPr marL="0" lvl="0" indent="0" algn="ctr">
                        <a:buNone/>
                      </a:pPr>
                      <a:r>
                        <a:rPr sz="1200" b="1" i="0" u="none" strike="noStrike" dirty="0">
                          <a:solidFill>
                            <a:srgbClr val="000000"/>
                          </a:solidFill>
                          <a:latin typeface="Open Sans"/>
                        </a:rPr>
                        <a:t>Μείωση/γήρανση πληθυσμού</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50%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34%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51%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52%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335893">
                <a:tc>
                  <a:txBody>
                    <a:bodyPr/>
                    <a:lstStyle/>
                    <a:p>
                      <a:pPr marL="0" lvl="0" indent="0" algn="ctr">
                        <a:buNone/>
                      </a:pPr>
                      <a:r>
                        <a:rPr sz="1200" b="1" i="0" u="none" strike="noStrike" dirty="0">
                          <a:solidFill>
                            <a:srgbClr val="000000"/>
                          </a:solidFill>
                          <a:latin typeface="Open Sans"/>
                        </a:rPr>
                        <a:t>Καθαριότητα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35893">
                <a:tc>
                  <a:txBody>
                    <a:bodyPr/>
                    <a:lstStyle/>
                    <a:p>
                      <a:pPr marL="0" lvl="0" indent="0" algn="ctr">
                        <a:buNone/>
                      </a:pPr>
                      <a:r>
                        <a:rPr sz="1200" b="1" i="0" u="none" strike="noStrike" dirty="0">
                          <a:solidFill>
                            <a:srgbClr val="000000"/>
                          </a:solidFill>
                          <a:latin typeface="Open Sans"/>
                        </a:rPr>
                        <a:t>Συγκοινωνίες/Επικοινωνίες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35893">
                <a:tc>
                  <a:txBody>
                    <a:bodyPr/>
                    <a:lstStyle/>
                    <a:p>
                      <a:pPr marL="0" lvl="0" indent="0" algn="ctr">
                        <a:buNone/>
                      </a:pPr>
                      <a:r>
                        <a:rPr sz="1200" b="1" i="0" u="none" strike="noStrike" dirty="0">
                          <a:solidFill>
                            <a:srgbClr val="000000"/>
                          </a:solidFill>
                          <a:latin typeface="Open Sans"/>
                        </a:rPr>
                        <a:t>Εγκληματικότητα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FF"/>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35893">
                <a:tc>
                  <a:txBody>
                    <a:bodyPr/>
                    <a:lstStyle/>
                    <a:p>
                      <a:pPr marL="0" lvl="0" indent="0" algn="ctr">
                        <a:buNone/>
                      </a:pPr>
                      <a:r>
                        <a:rPr sz="1200" b="1" i="0" u="none" strike="noStrike" dirty="0">
                          <a:solidFill>
                            <a:srgbClr val="000000"/>
                          </a:solidFill>
                          <a:latin typeface="Open Sans"/>
                        </a:rPr>
                        <a:t>Περιβάλλον/Ρύπανση</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35893">
                <a:tc>
                  <a:txBody>
                    <a:bodyPr/>
                    <a:lstStyle/>
                    <a:p>
                      <a:pPr marL="0" lvl="0" indent="0" algn="ctr">
                        <a:buNone/>
                      </a:pPr>
                      <a:r>
                        <a:rPr sz="1200" b="1" i="0" u="none" strike="noStrike" dirty="0">
                          <a:solidFill>
                            <a:srgbClr val="000000"/>
                          </a:solidFill>
                          <a:latin typeface="Open Sans"/>
                        </a:rPr>
                        <a:t>Μετανάστες/Πρόσφυγες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FF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r h="335893">
                <a:tc>
                  <a:txBody>
                    <a:bodyPr/>
                    <a:lstStyle/>
                    <a:p>
                      <a:pPr marL="0" lvl="0" indent="0" algn="ctr">
                        <a:buNone/>
                      </a:pPr>
                      <a:r>
                        <a:rPr sz="1200" b="1" i="0" u="none" strike="noStrike" dirty="0">
                          <a:solidFill>
                            <a:srgbClr val="000000"/>
                          </a:solidFill>
                          <a:latin typeface="Open Sans"/>
                        </a:rPr>
                        <a:t>Μετανάστευση νέων/Ερημοποίηση υπαίθρου κτλ</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43%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43%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11"/>
                  </a:ext>
                </a:extLst>
              </a:tr>
              <a:tr h="335893">
                <a:tc>
                  <a:txBody>
                    <a:bodyPr/>
                    <a:lstStyle/>
                    <a:p>
                      <a:pPr marL="0" lvl="0" indent="0" algn="ctr">
                        <a:buNone/>
                      </a:pPr>
                      <a:r>
                        <a:rPr sz="1200" b="1" i="0" u="none" strike="noStrike" dirty="0">
                          <a:solidFill>
                            <a:srgbClr val="000000"/>
                          </a:solidFill>
                          <a:latin typeface="Open Sans"/>
                        </a:rPr>
                        <a:t>Πολιτισμός/Αθλητισμός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2"/>
                  </a:ext>
                </a:extLst>
              </a:tr>
              <a:tr h="335893">
                <a:tc>
                  <a:txBody>
                    <a:bodyPr/>
                    <a:lstStyle/>
                    <a:p>
                      <a:pPr marL="0" lvl="0" indent="0" algn="ctr">
                        <a:buNone/>
                      </a:pPr>
                      <a:r>
                        <a:rPr sz="1200" b="1" i="0" u="none" strike="noStrike" dirty="0">
                          <a:solidFill>
                            <a:srgbClr val="000000"/>
                          </a:solidFill>
                          <a:latin typeface="Open Sans"/>
                        </a:rPr>
                        <a:t>Τουριστική ανάπτυξη</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FF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FF"/>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2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13"/>
                  </a:ext>
                </a:extLst>
              </a:tr>
              <a:tr h="335893">
                <a:tc>
                  <a:txBody>
                    <a:bodyPr/>
                    <a:lstStyle/>
                    <a:p>
                      <a:pPr marL="0" lvl="0" indent="0" algn="ctr">
                        <a:buNone/>
                      </a:pPr>
                      <a:r>
                        <a:rPr sz="12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2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4"/>
                  </a:ext>
                </a:extLst>
              </a:tr>
            </a:tbl>
          </a:graphicData>
        </a:graphic>
      </p:graphicFrame>
      <p:sp>
        <p:nvSpPr>
          <p:cNvPr id="15" name="14 - Ορθογώνιο"/>
          <p:cNvSpPr/>
          <p:nvPr/>
        </p:nvSpPr>
        <p:spPr>
          <a:xfrm>
            <a:off x="6629400" y="3349956"/>
            <a:ext cx="8610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8041944" y="3045156"/>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4437056" y="3834452"/>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6781800" y="4596452"/>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a:off x="6781800" y="6618596"/>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Ορθογώνιο"/>
          <p:cNvSpPr/>
          <p:nvPr/>
        </p:nvSpPr>
        <p:spPr>
          <a:xfrm>
            <a:off x="13168952" y="4596452"/>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13168952" y="6618596"/>
            <a:ext cx="762000" cy="277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8036256" y="4901252"/>
            <a:ext cx="7620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7021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2400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ΥΠΑΡΞΗ ΠΑΙΔΙΩΝ ΣΤΟ ΝΟΙΚΟΚΥΡΙΟ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130130" y="848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Ποι</a:t>
            </a:r>
            <a:r>
              <a:rPr lang="en-US" sz="3600" b="1" dirty="0">
                <a:solidFill>
                  <a:srgbClr val="001D3E"/>
                </a:solidFill>
                <a:latin typeface="Calibri (MS) Bold"/>
                <a:ea typeface="Calibri (MS) Bold"/>
                <a:cs typeface="Calibri (MS) Bold"/>
                <a:sym typeface="Calibri (MS) Bold"/>
              </a:rPr>
              <a:t>α είναι τα σημαντικότερα προβλήματα που αντιμετωπίζετε </a:t>
            </a:r>
            <a:endParaRPr lang="el-GR" sz="3600" b="1" dirty="0">
              <a:solidFill>
                <a:srgbClr val="001D3E"/>
              </a:solidFill>
              <a:latin typeface="Calibri (MS) Bold"/>
              <a:ea typeface="Calibri (MS) Bold"/>
              <a:cs typeface="Calibri (MS) Bold"/>
              <a:sym typeface="Calibri (MS) Bold"/>
            </a:endParaRPr>
          </a:p>
          <a:p>
            <a:pPr marL="0" lvl="0" indent="0" algn="ctr">
              <a:lnSpc>
                <a:spcPts val="5280"/>
              </a:lnSpc>
              <a:spcBef>
                <a:spcPct val="0"/>
              </a:spcBef>
            </a:pPr>
            <a:r>
              <a:rPr lang="en-US" sz="3600" b="1" dirty="0" err="1">
                <a:solidFill>
                  <a:srgbClr val="001D3E"/>
                </a:solidFill>
                <a:latin typeface="Calibri (MS) Bold"/>
                <a:ea typeface="Calibri (MS) Bold"/>
                <a:cs typeface="Calibri (MS) Bold"/>
                <a:sym typeface="Calibri (MS) Bold"/>
              </a:rPr>
              <a:t>στην</a:t>
            </a:r>
            <a:r>
              <a:rPr lang="en-US" sz="3600" b="1" dirty="0">
                <a:solidFill>
                  <a:srgbClr val="001D3E"/>
                </a:solidFill>
                <a:latin typeface="Calibri (MS) Bold"/>
                <a:ea typeface="Calibri (MS) Bold"/>
                <a:cs typeface="Calibri (MS) Bold"/>
                <a:sym typeface="Calibri (MS) Bold"/>
              </a:rPr>
              <a:t> περιοχή σας σήμερα;” </a:t>
            </a:r>
          </a:p>
        </p:txBody>
      </p:sp>
      <p:graphicFrame>
        <p:nvGraphicFramePr>
          <p:cNvPr id="14" name="Q19 - Ποια είναι τα σημαντικότερα προβλήματα που αντιμετωπίζετε στην περιοχή σας σήμερα; by Q6 - Έχετε παιδιά; (αν έχετε παιδιά σε περισσότερες από μία κατηγορίες, επιλέξτε την κατηγορία με την μικρότερη ηλικία)" descr="d7902bf2-9a03-43bb-99e8-cc4e873176c2 Q19 - Ποια είναι τα σημαντικότερα προβλήματα που αντιμετωπίζετε στην περιοχή σας σήμερα; by Q6 - Έχετε παιδιά; (αν έχετε παιδιά σε περισσότερες από μία κατηγορίες, επιλέξτε την κατηγορία με την μικρότερη ηλικί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1918998522"/>
              </p:ext>
            </p:extLst>
          </p:nvPr>
        </p:nvGraphicFramePr>
        <p:xfrm>
          <a:off x="2590800" y="2482229"/>
          <a:ext cx="13442194" cy="5404471"/>
        </p:xfrm>
        <a:graphic>
          <a:graphicData uri="http://schemas.openxmlformats.org/drawingml/2006/table">
            <a:tbl>
              <a:tblPr firstRow="1" firstCol="1" bandRow="1">
                <a:tableStyleId>{5C22544A-7EE6-4342-B048-85BDC9FD1C3A}</a:tableStyleId>
              </a:tblPr>
              <a:tblGrid>
                <a:gridCol w="5831104">
                  <a:extLst>
                    <a:ext uri="{9D8B030D-6E8A-4147-A177-3AD203B41FA5}">
                      <a16:colId xmlns:a16="http://schemas.microsoft.com/office/drawing/2014/main" val="20000"/>
                    </a:ext>
                  </a:extLst>
                </a:gridCol>
                <a:gridCol w="1522218">
                  <a:extLst>
                    <a:ext uri="{9D8B030D-6E8A-4147-A177-3AD203B41FA5}">
                      <a16:colId xmlns:a16="http://schemas.microsoft.com/office/drawing/2014/main" val="20001"/>
                    </a:ext>
                  </a:extLst>
                </a:gridCol>
                <a:gridCol w="1522218">
                  <a:extLst>
                    <a:ext uri="{9D8B030D-6E8A-4147-A177-3AD203B41FA5}">
                      <a16:colId xmlns:a16="http://schemas.microsoft.com/office/drawing/2014/main" val="20002"/>
                    </a:ext>
                  </a:extLst>
                </a:gridCol>
                <a:gridCol w="1522218">
                  <a:extLst>
                    <a:ext uri="{9D8B030D-6E8A-4147-A177-3AD203B41FA5}">
                      <a16:colId xmlns:a16="http://schemas.microsoft.com/office/drawing/2014/main" val="20003"/>
                    </a:ext>
                  </a:extLst>
                </a:gridCol>
                <a:gridCol w="1522218">
                  <a:extLst>
                    <a:ext uri="{9D8B030D-6E8A-4147-A177-3AD203B41FA5}">
                      <a16:colId xmlns:a16="http://schemas.microsoft.com/office/drawing/2014/main" val="20004"/>
                    </a:ext>
                  </a:extLst>
                </a:gridCol>
                <a:gridCol w="1522218">
                  <a:extLst>
                    <a:ext uri="{9D8B030D-6E8A-4147-A177-3AD203B41FA5}">
                      <a16:colId xmlns:a16="http://schemas.microsoft.com/office/drawing/2014/main" val="20005"/>
                    </a:ext>
                  </a:extLst>
                </a:gridCol>
              </a:tblGrid>
              <a:tr h="806773">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Ναι μέχρι 17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Ναι, 18 έως 35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Ναι, 35 ετών και άνω</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Όχι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28407">
                <a:tc>
                  <a:txBody>
                    <a:bodyPr/>
                    <a:lstStyle/>
                    <a:p>
                      <a:pPr marL="0" lvl="0" indent="0" algn="ctr">
                        <a:buNone/>
                      </a:pPr>
                      <a:r>
                        <a:rPr sz="1600" b="1" i="0" u="none" strike="noStrike" dirty="0">
                          <a:solidFill>
                            <a:srgbClr val="000000"/>
                          </a:solidFill>
                          <a:latin typeface="Open Sans"/>
                        </a:rPr>
                        <a:t>Ακρίβεια/Χαμηλή αγοραστική δύναμη</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69%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28407">
                <a:tc>
                  <a:txBody>
                    <a:bodyPr/>
                    <a:lstStyle/>
                    <a:p>
                      <a:pPr marL="0" lvl="0" indent="0" algn="ctr">
                        <a:buNone/>
                      </a:pPr>
                      <a:r>
                        <a:rPr sz="1600" b="1" i="0" u="none" strike="noStrike" dirty="0">
                          <a:solidFill>
                            <a:srgbClr val="000000"/>
                          </a:solidFill>
                          <a:latin typeface="Open Sans"/>
                        </a:rPr>
                        <a:t>Ανεργία/Έλλειψη θέσεων εργασίας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28407">
                <a:tc>
                  <a:txBody>
                    <a:bodyPr/>
                    <a:lstStyle/>
                    <a:p>
                      <a:pPr marL="0" lvl="0" indent="0" algn="ctr">
                        <a:buNone/>
                      </a:pPr>
                      <a:r>
                        <a:rPr sz="1600" b="1" i="0" u="none" strike="noStrike" dirty="0">
                          <a:solidFill>
                            <a:srgbClr val="000000"/>
                          </a:solidFill>
                          <a:latin typeface="Open Sans"/>
                        </a:rPr>
                        <a:t>Υποδομές (οδικό δίκτυο, σχολεία, νοσοκομεία κτλ)</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28407">
                <a:tc>
                  <a:txBody>
                    <a:bodyPr/>
                    <a:lstStyle/>
                    <a:p>
                      <a:pPr marL="0" lvl="0" indent="0" algn="ctr">
                        <a:buNone/>
                      </a:pPr>
                      <a:r>
                        <a:rPr sz="1600" b="1" i="0" u="none" strike="noStrike" dirty="0">
                          <a:solidFill>
                            <a:srgbClr val="000000"/>
                          </a:solidFill>
                          <a:latin typeface="Open Sans"/>
                        </a:rPr>
                        <a:t>Οικονομική ανάπτυξη</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28407">
                <a:tc>
                  <a:txBody>
                    <a:bodyPr/>
                    <a:lstStyle/>
                    <a:p>
                      <a:pPr marL="0" lvl="0" indent="0" algn="ctr">
                        <a:buNone/>
                      </a:pPr>
                      <a:r>
                        <a:rPr sz="1600" b="1" i="0" u="none" strike="noStrike" dirty="0">
                          <a:solidFill>
                            <a:srgbClr val="000000"/>
                          </a:solidFill>
                          <a:latin typeface="Open Sans"/>
                        </a:rPr>
                        <a:t>Μείωση/γήρανση πληθυσμού</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328407">
                <a:tc>
                  <a:txBody>
                    <a:bodyPr/>
                    <a:lstStyle/>
                    <a:p>
                      <a:pPr marL="0" lvl="0" indent="0" algn="ctr">
                        <a:buNone/>
                      </a:pPr>
                      <a:r>
                        <a:rPr sz="1600" b="1" i="0" u="none" strike="noStrike" dirty="0">
                          <a:solidFill>
                            <a:srgbClr val="000000"/>
                          </a:solidFill>
                          <a:latin typeface="Open Sans"/>
                        </a:rPr>
                        <a:t>Καθαριότητα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28407">
                <a:tc>
                  <a:txBody>
                    <a:bodyPr/>
                    <a:lstStyle/>
                    <a:p>
                      <a:pPr marL="0" lvl="0" indent="0" algn="ctr">
                        <a:buNone/>
                      </a:pPr>
                      <a:r>
                        <a:rPr sz="1600" b="1" i="0" u="none" strike="noStrike" dirty="0">
                          <a:solidFill>
                            <a:srgbClr val="000000"/>
                          </a:solidFill>
                          <a:latin typeface="Open Sans"/>
                        </a:rPr>
                        <a:t>Συγκοινωνίες/Επικοινωνίες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28407">
                <a:tc>
                  <a:txBody>
                    <a:bodyPr/>
                    <a:lstStyle/>
                    <a:p>
                      <a:pPr marL="0" lvl="0" indent="0" algn="ctr">
                        <a:buNone/>
                      </a:pPr>
                      <a:r>
                        <a:rPr sz="1600" b="1" i="0" u="none" strike="noStrike" dirty="0">
                          <a:solidFill>
                            <a:srgbClr val="000000"/>
                          </a:solidFill>
                          <a:latin typeface="Open Sans"/>
                        </a:rPr>
                        <a:t>Εγκληματικότητα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28407">
                <a:tc>
                  <a:txBody>
                    <a:bodyPr/>
                    <a:lstStyle/>
                    <a:p>
                      <a:pPr marL="0" lvl="0" indent="0" algn="ctr">
                        <a:buNone/>
                      </a:pPr>
                      <a:r>
                        <a:rPr sz="1600" b="1" i="0" u="none" strike="noStrike" dirty="0">
                          <a:solidFill>
                            <a:srgbClr val="000000"/>
                          </a:solidFill>
                          <a:latin typeface="Open Sans"/>
                        </a:rPr>
                        <a:t>Περιβάλλον/Ρύπανση</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28407">
                <a:tc>
                  <a:txBody>
                    <a:bodyPr/>
                    <a:lstStyle/>
                    <a:p>
                      <a:pPr marL="0" lvl="0" indent="0" algn="ctr">
                        <a:buNone/>
                      </a:pPr>
                      <a:r>
                        <a:rPr sz="1600" b="1" i="0" u="none" strike="noStrike" dirty="0">
                          <a:solidFill>
                            <a:srgbClr val="000000"/>
                          </a:solidFill>
                          <a:latin typeface="Open Sans"/>
                        </a:rPr>
                        <a:t>Μετανάστες/Πρόσφυγες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r h="328407">
                <a:tc>
                  <a:txBody>
                    <a:bodyPr/>
                    <a:lstStyle/>
                    <a:p>
                      <a:pPr marL="0" lvl="0" indent="0" algn="ctr">
                        <a:buNone/>
                      </a:pPr>
                      <a:r>
                        <a:rPr sz="1600" b="1" i="0" u="none" strike="noStrike" dirty="0">
                          <a:solidFill>
                            <a:srgbClr val="000000"/>
                          </a:solidFill>
                          <a:latin typeface="Open Sans"/>
                        </a:rPr>
                        <a:t>Μετανάστευση νέων/Ερημοποίηση υπαίθρου κτλ</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11"/>
                  </a:ext>
                </a:extLst>
              </a:tr>
              <a:tr h="328407">
                <a:tc>
                  <a:txBody>
                    <a:bodyPr/>
                    <a:lstStyle/>
                    <a:p>
                      <a:pPr marL="0" lvl="0" indent="0" algn="ctr">
                        <a:buNone/>
                      </a:pPr>
                      <a:r>
                        <a:rPr sz="1600" b="1" i="0" u="none" strike="noStrike" dirty="0">
                          <a:solidFill>
                            <a:srgbClr val="000000"/>
                          </a:solidFill>
                          <a:latin typeface="Open Sans"/>
                        </a:rPr>
                        <a:t>Πολιτισμός/Αθλητισμός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2"/>
                  </a:ext>
                </a:extLst>
              </a:tr>
              <a:tr h="328407">
                <a:tc>
                  <a:txBody>
                    <a:bodyPr/>
                    <a:lstStyle/>
                    <a:p>
                      <a:pPr marL="0" lvl="0" indent="0" algn="ctr">
                        <a:buNone/>
                      </a:pPr>
                      <a:r>
                        <a:rPr sz="1600" b="1" i="0" u="none" strike="noStrike" dirty="0">
                          <a:solidFill>
                            <a:srgbClr val="000000"/>
                          </a:solidFill>
                          <a:latin typeface="Open Sans"/>
                        </a:rPr>
                        <a:t>Τουριστική ανάπτυξη</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13"/>
                  </a:ext>
                </a:extLst>
              </a:tr>
              <a:tr h="328407">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4"/>
                  </a:ext>
                </a:extLst>
              </a:tr>
            </a:tbl>
          </a:graphicData>
        </a:graphic>
      </p:graphicFrame>
      <p:sp>
        <p:nvSpPr>
          <p:cNvPr id="15" name="14 - Ορθογώνιο"/>
          <p:cNvSpPr/>
          <p:nvPr/>
        </p:nvSpPr>
        <p:spPr>
          <a:xfrm>
            <a:off x="8798256" y="3273756"/>
            <a:ext cx="762000" cy="3537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9414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857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Γενικά</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όσο</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σημ</a:t>
            </a:r>
            <a:r>
              <a:rPr lang="en-US" sz="3600" b="1" dirty="0">
                <a:solidFill>
                  <a:srgbClr val="001D3E"/>
                </a:solidFill>
                <a:latin typeface="Calibri (MS) Bold"/>
                <a:ea typeface="Calibri (MS) Bold"/>
                <a:cs typeface="Calibri (MS) Bold"/>
                <a:sym typeface="Calibri (MS) Bold"/>
              </a:rPr>
              <a:t>αντικό θεωρείτε το δημογραφικό πρόβλημα (μείωση/γήρανση πληθυσμού, μετανάστευση νέων κτλ) στην περιοχή σας;” </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5249214"/>
              </p:ext>
            </p:extLst>
          </p:nvPr>
        </p:nvGraphicFramePr>
        <p:xfrm>
          <a:off x="2781298" y="1767181"/>
          <a:ext cx="12725400" cy="70662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85900"/>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ΗΛΙΚΙΑ</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2136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200" b="1" dirty="0">
                <a:solidFill>
                  <a:srgbClr val="001D3E"/>
                </a:solidFill>
                <a:latin typeface="Calibri (MS) Bold"/>
                <a:ea typeface="Calibri (MS) Bold"/>
                <a:cs typeface="Calibri (MS) Bold"/>
                <a:sym typeface="Calibri (MS) Bold"/>
              </a:rPr>
              <a:t>“</a:t>
            </a:r>
            <a:r>
              <a:rPr lang="en-US" sz="3200" b="1" dirty="0" err="1">
                <a:solidFill>
                  <a:srgbClr val="001D3E"/>
                </a:solidFill>
                <a:latin typeface="Calibri (MS) Bold"/>
                <a:ea typeface="Calibri (MS) Bold"/>
                <a:cs typeface="Calibri (MS) Bold"/>
                <a:sym typeface="Calibri (MS) Bold"/>
              </a:rPr>
              <a:t>Γενικά</a:t>
            </a:r>
            <a:r>
              <a:rPr lang="en-US" sz="3200" b="1" dirty="0">
                <a:solidFill>
                  <a:srgbClr val="001D3E"/>
                </a:solidFill>
                <a:latin typeface="Calibri (MS) Bold"/>
                <a:ea typeface="Calibri (MS) Bold"/>
                <a:cs typeface="Calibri (MS) Bold"/>
                <a:sym typeface="Calibri (MS) Bold"/>
              </a:rPr>
              <a:t> π</a:t>
            </a:r>
            <a:r>
              <a:rPr lang="en-US" sz="3200" b="1" dirty="0" err="1">
                <a:solidFill>
                  <a:srgbClr val="001D3E"/>
                </a:solidFill>
                <a:latin typeface="Calibri (MS) Bold"/>
                <a:ea typeface="Calibri (MS) Bold"/>
                <a:cs typeface="Calibri (MS) Bold"/>
                <a:sym typeface="Calibri (MS) Bold"/>
              </a:rPr>
              <a:t>όσο</a:t>
            </a:r>
            <a:r>
              <a:rPr lang="en-US" sz="3200" b="1" dirty="0">
                <a:solidFill>
                  <a:srgbClr val="001D3E"/>
                </a:solidFill>
                <a:latin typeface="Calibri (MS) Bold"/>
                <a:ea typeface="Calibri (MS) Bold"/>
                <a:cs typeface="Calibri (MS) Bold"/>
                <a:sym typeface="Calibri (MS) Bold"/>
              </a:rPr>
              <a:t> </a:t>
            </a:r>
            <a:r>
              <a:rPr lang="en-US" sz="3200" b="1" dirty="0" err="1">
                <a:solidFill>
                  <a:srgbClr val="001D3E"/>
                </a:solidFill>
                <a:latin typeface="Calibri (MS) Bold"/>
                <a:ea typeface="Calibri (MS) Bold"/>
                <a:cs typeface="Calibri (MS) Bold"/>
                <a:sym typeface="Calibri (MS) Bold"/>
              </a:rPr>
              <a:t>σημ</a:t>
            </a:r>
            <a:r>
              <a:rPr lang="en-US" sz="3200" b="1" dirty="0">
                <a:solidFill>
                  <a:srgbClr val="001D3E"/>
                </a:solidFill>
                <a:latin typeface="Calibri (MS) Bold"/>
                <a:ea typeface="Calibri (MS) Bold"/>
                <a:cs typeface="Calibri (MS) Bold"/>
                <a:sym typeface="Calibri (MS) Bold"/>
              </a:rPr>
              <a:t>αντικό θεωρείτε το δημογραφικό πρόβλημα (μείωση/γήρανση πληθυσμού, μετανάστευση νέων κτλ) στην περιοχή σας;” </a:t>
            </a:r>
          </a:p>
        </p:txBody>
      </p:sp>
      <p:graphicFrame>
        <p:nvGraphicFramePr>
          <p:cNvPr id="14" name="Q20 - Γενικά πόσο σημαντικό θεωρείτε το δημογραφικό πρόβλημα (μείωση/γήρανση πληθυσμού, μετανάστευση νέων κτλ) στην περιοχή σας; by Q4 - Τι ηλικία έχετε;" descr="045fb4eb-5978-4226-80c0-b00f979ff82a Q20 - Γενικά πόσο σημαντικό θεωρείτε το δημογραφικό πρόβλημα (μείωση/γήρανση πληθυσμού, μετανάστευση νέων κτλ) στην περιοχή σας; by Q4 - Τι ηλικία έχετε;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1163453309"/>
              </p:ext>
            </p:extLst>
          </p:nvPr>
        </p:nvGraphicFramePr>
        <p:xfrm>
          <a:off x="3657600" y="2609370"/>
          <a:ext cx="11388679" cy="3769546"/>
        </p:xfrm>
        <a:graphic>
          <a:graphicData uri="http://schemas.openxmlformats.org/drawingml/2006/table">
            <a:tbl>
              <a:tblPr firstRow="1" firstCol="1" bandRow="1">
                <a:tableStyleId>{5C22544A-7EE6-4342-B048-85BDC9FD1C3A}</a:tableStyleId>
              </a:tblPr>
              <a:tblGrid>
                <a:gridCol w="1407355">
                  <a:extLst>
                    <a:ext uri="{9D8B030D-6E8A-4147-A177-3AD203B41FA5}">
                      <a16:colId xmlns:a16="http://schemas.microsoft.com/office/drawing/2014/main" val="20000"/>
                    </a:ext>
                  </a:extLst>
                </a:gridCol>
                <a:gridCol w="1663554">
                  <a:extLst>
                    <a:ext uri="{9D8B030D-6E8A-4147-A177-3AD203B41FA5}">
                      <a16:colId xmlns:a16="http://schemas.microsoft.com/office/drawing/2014/main" val="20001"/>
                    </a:ext>
                  </a:extLst>
                </a:gridCol>
                <a:gridCol w="1663554">
                  <a:extLst>
                    <a:ext uri="{9D8B030D-6E8A-4147-A177-3AD203B41FA5}">
                      <a16:colId xmlns:a16="http://schemas.microsoft.com/office/drawing/2014/main" val="20002"/>
                    </a:ext>
                  </a:extLst>
                </a:gridCol>
                <a:gridCol w="1663554">
                  <a:extLst>
                    <a:ext uri="{9D8B030D-6E8A-4147-A177-3AD203B41FA5}">
                      <a16:colId xmlns:a16="http://schemas.microsoft.com/office/drawing/2014/main" val="20003"/>
                    </a:ext>
                  </a:extLst>
                </a:gridCol>
                <a:gridCol w="1663554">
                  <a:extLst>
                    <a:ext uri="{9D8B030D-6E8A-4147-A177-3AD203B41FA5}">
                      <a16:colId xmlns:a16="http://schemas.microsoft.com/office/drawing/2014/main" val="20004"/>
                    </a:ext>
                  </a:extLst>
                </a:gridCol>
                <a:gridCol w="1663554">
                  <a:extLst>
                    <a:ext uri="{9D8B030D-6E8A-4147-A177-3AD203B41FA5}">
                      <a16:colId xmlns:a16="http://schemas.microsoft.com/office/drawing/2014/main" val="20005"/>
                    </a:ext>
                  </a:extLst>
                </a:gridCol>
                <a:gridCol w="1663554">
                  <a:extLst>
                    <a:ext uri="{9D8B030D-6E8A-4147-A177-3AD203B41FA5}">
                      <a16:colId xmlns:a16="http://schemas.microsoft.com/office/drawing/2014/main" val="20006"/>
                    </a:ext>
                  </a:extLst>
                </a:gridCol>
              </a:tblGrid>
              <a:tr h="1002386">
                <a:tc>
                  <a:txBody>
                    <a:bodyPr/>
                    <a:lstStyle/>
                    <a:p>
                      <a:pPr marL="0" lvl="0" indent="0" algn="ctr">
                        <a:buNone/>
                      </a:pPr>
                      <a:endParaRPr sz="18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17 – 34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35 – 44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45 – 54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55 – 64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65+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8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562960">
                <a:tc>
                  <a:txBody>
                    <a:bodyPr/>
                    <a:lstStyle/>
                    <a:p>
                      <a:pPr marL="0" lvl="0" indent="0" algn="ctr">
                        <a:buNone/>
                      </a:pPr>
                      <a:r>
                        <a:rPr sz="1800" b="1" i="0" u="none" strike="noStrike" dirty="0">
                          <a:solidFill>
                            <a:srgbClr val="000000"/>
                          </a:solidFill>
                          <a:latin typeface="Open Sans"/>
                        </a:rPr>
                        <a:t>Πολύ</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FF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00"/>
                          </a:solidFill>
                          <a:latin typeface="Open Sans"/>
                        </a:rPr>
                        <a:t>54%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FF"/>
                          </a:solidFill>
                          <a:latin typeface="Open Sans"/>
                        </a:rPr>
                        <a:t>64%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0" i="0" u="none" strike="noStrike" dirty="0">
                          <a:solidFill>
                            <a:srgbClr val="0000FF"/>
                          </a:solidFill>
                          <a:latin typeface="Open Sans"/>
                        </a:rPr>
                        <a:t>61%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800" b="1" i="0" u="none" strike="noStrike" dirty="0">
                          <a:solidFill>
                            <a:srgbClr val="000000"/>
                          </a:solidFill>
                          <a:latin typeface="Open Sans"/>
                        </a:rPr>
                        <a:t>5</a:t>
                      </a:r>
                      <a:r>
                        <a:rPr lang="en-US" sz="1800" b="1" i="0" u="none" strike="noStrike" dirty="0">
                          <a:solidFill>
                            <a:srgbClr val="000000"/>
                          </a:solidFill>
                          <a:latin typeface="Open Sans"/>
                        </a:rPr>
                        <a:t>2</a:t>
                      </a:r>
                      <a:r>
                        <a:rPr sz="1800" b="1" i="0" u="none" strike="noStrike" dirty="0">
                          <a:solidFill>
                            <a:srgbClr val="000000"/>
                          </a:solidFill>
                          <a:latin typeface="Open Sans"/>
                        </a:rPr>
                        <a:t>%</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51050">
                <a:tc>
                  <a:txBody>
                    <a:bodyPr/>
                    <a:lstStyle/>
                    <a:p>
                      <a:pPr marL="0" lvl="0" indent="0" algn="ctr">
                        <a:buNone/>
                      </a:pPr>
                      <a:r>
                        <a:rPr sz="1800" b="1" i="0" u="none" strike="noStrike" dirty="0">
                          <a:solidFill>
                            <a:srgbClr val="000000"/>
                          </a:solidFill>
                          <a:latin typeface="Open Sans"/>
                        </a:rPr>
                        <a:t>Αρκετά</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FF"/>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51050">
                <a:tc>
                  <a:txBody>
                    <a:bodyPr/>
                    <a:lstStyle/>
                    <a:p>
                      <a:pPr marL="0" lvl="0" indent="0" algn="ctr">
                        <a:buNone/>
                      </a:pPr>
                      <a:r>
                        <a:rPr sz="1800" b="1" i="0" u="none" strike="noStrike" dirty="0">
                          <a:solidFill>
                            <a:srgbClr val="000000"/>
                          </a:solidFill>
                          <a:latin typeface="Open Sans"/>
                        </a:rPr>
                        <a:t>Λίγο</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FF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1"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551050">
                <a:tc>
                  <a:txBody>
                    <a:bodyPr/>
                    <a:lstStyle/>
                    <a:p>
                      <a:pPr marL="0" lvl="0" indent="0" algn="ctr">
                        <a:buNone/>
                      </a:pPr>
                      <a:r>
                        <a:rPr sz="1800" b="1" i="0" u="none" strike="noStrike" dirty="0">
                          <a:solidFill>
                            <a:srgbClr val="000000"/>
                          </a:solidFill>
                          <a:latin typeface="Open Sans"/>
                        </a:rPr>
                        <a:t>Καθόλου</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FF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8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551050">
                <a:tc>
                  <a:txBody>
                    <a:bodyPr/>
                    <a:lstStyle/>
                    <a:p>
                      <a:pPr marL="0" lvl="0" indent="0" algn="ctr">
                        <a:buNone/>
                      </a:pPr>
                      <a:r>
                        <a:rPr sz="18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0" i="0" u="none" strike="noStrike" dirty="0">
                          <a:solidFill>
                            <a:srgbClr val="0000FF"/>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8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5334000" y="3646796"/>
            <a:ext cx="7772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1119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73342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ΠΑΙΔΙΑ</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399" y="581025"/>
            <a:ext cx="18812799" cy="809625"/>
          </a:xfrm>
          <a:prstGeom prst="rect">
            <a:avLst/>
          </a:prstGeom>
        </p:spPr>
        <p:txBody>
          <a:bodyPr lIns="0" tIns="0" rIns="0" bIns="0" rtlCol="0" anchor="t">
            <a:spAutoFit/>
          </a:bodyPr>
          <a:lstStyle/>
          <a:p>
            <a:pPr marL="0" lvl="0" indent="0" algn="ctr">
              <a:lnSpc>
                <a:spcPts val="5759"/>
              </a:lnSpc>
              <a:spcBef>
                <a:spcPct val="0"/>
              </a:spcBef>
            </a:pPr>
            <a:r>
              <a:rPr lang="en-US" sz="4800" b="1" dirty="0">
                <a:solidFill>
                  <a:srgbClr val="001D3E"/>
                </a:solidFill>
                <a:latin typeface="Calibri (MS) Bold"/>
                <a:ea typeface="Calibri (MS) Bold"/>
                <a:cs typeface="Calibri (MS) Bold"/>
                <a:sym typeface="Calibri (MS) Bold"/>
              </a:rPr>
              <a:t>“Έχετε πα</a:t>
            </a:r>
            <a:r>
              <a:rPr lang="en-US" sz="4800" b="1" dirty="0" err="1">
                <a:solidFill>
                  <a:srgbClr val="001D3E"/>
                </a:solidFill>
                <a:latin typeface="Calibri (MS) Bold"/>
                <a:ea typeface="Calibri (MS) Bold"/>
                <a:cs typeface="Calibri (MS) Bold"/>
                <a:sym typeface="Calibri (MS) Bold"/>
              </a:rPr>
              <a:t>ιδιά</a:t>
            </a:r>
            <a:r>
              <a:rPr lang="en-US" sz="4800" b="1" dirty="0">
                <a:solidFill>
                  <a:srgbClr val="001D3E"/>
                </a:solidFill>
                <a:latin typeface="Calibri (MS) Bold"/>
                <a:ea typeface="Calibri (MS) Bold"/>
                <a:cs typeface="Calibri (MS) Bold"/>
                <a:sym typeface="Calibri (MS) Bold"/>
              </a:rPr>
              <a:t>;”</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0" name="Γράφημα 9"/>
          <p:cNvGraphicFramePr>
            <a:graphicFrameLocks/>
          </p:cNvGraphicFramePr>
          <p:nvPr>
            <p:extLst>
              <p:ext uri="{D42A27DB-BD31-4B8C-83A1-F6EECF244321}">
                <p14:modId xmlns:p14="http://schemas.microsoft.com/office/powerpoint/2010/main" val="1471495154"/>
              </p:ext>
            </p:extLst>
          </p:nvPr>
        </p:nvGraphicFramePr>
        <p:xfrm>
          <a:off x="2362198" y="1423555"/>
          <a:ext cx="13563600" cy="68908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298" y="266700"/>
            <a:ext cx="17407400" cy="1436291"/>
          </a:xfrm>
          <a:prstGeom prst="rect">
            <a:avLst/>
          </a:prstGeom>
        </p:spPr>
        <p:txBody>
          <a:bodyPr wrap="square" lIns="0" tIns="0" rIns="0" bIns="0" rtlCol="0" anchor="t">
            <a:spAutoFit/>
          </a:bodyPr>
          <a:lstStyle/>
          <a:p>
            <a:pPr marL="0" lvl="0" indent="0" algn="ctr">
              <a:lnSpc>
                <a:spcPts val="5640"/>
              </a:lnSpc>
              <a:spcBef>
                <a:spcPct val="0"/>
              </a:spcBef>
            </a:pP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Οι</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γονείς</a:t>
            </a:r>
            <a:r>
              <a:rPr lang="en-US" sz="4000" b="1" dirty="0">
                <a:solidFill>
                  <a:srgbClr val="001D3E"/>
                </a:solidFill>
                <a:latin typeface="Calibri (MS) Bold"/>
                <a:ea typeface="Calibri (MS) Bold"/>
                <a:cs typeface="Calibri (MS) Bold"/>
                <a:sym typeface="Calibri (MS) Bold"/>
              </a:rPr>
              <a:t> σας β</a:t>
            </a:r>
            <a:r>
              <a:rPr lang="en-US" sz="4000" b="1" dirty="0" err="1">
                <a:solidFill>
                  <a:srgbClr val="001D3E"/>
                </a:solidFill>
                <a:latin typeface="Calibri (MS) Bold"/>
                <a:ea typeface="Calibri (MS) Bold"/>
                <a:cs typeface="Calibri (MS) Bold"/>
                <a:sym typeface="Calibri (MS) Bold"/>
              </a:rPr>
              <a:t>οηθούν</a:t>
            </a:r>
            <a:r>
              <a:rPr lang="en-US" sz="4000" b="1" dirty="0">
                <a:solidFill>
                  <a:srgbClr val="001D3E"/>
                </a:solidFill>
                <a:latin typeface="Calibri (MS) Bold"/>
                <a:ea typeface="Calibri (MS) Bold"/>
                <a:cs typeface="Calibri (MS) Bold"/>
                <a:sym typeface="Calibri (MS) Bold"/>
              </a:rPr>
              <a:t> / θα μπ</a:t>
            </a:r>
            <a:r>
              <a:rPr lang="en-US" sz="4000" b="1" dirty="0" err="1">
                <a:solidFill>
                  <a:srgbClr val="001D3E"/>
                </a:solidFill>
                <a:latin typeface="Calibri (MS) Bold"/>
                <a:ea typeface="Calibri (MS) Bold"/>
                <a:cs typeface="Calibri (MS) Bold"/>
                <a:sym typeface="Calibri (MS) Bold"/>
              </a:rPr>
              <a:t>ορούσ</a:t>
            </a:r>
            <a:r>
              <a:rPr lang="en-US" sz="4000" b="1" dirty="0">
                <a:solidFill>
                  <a:srgbClr val="001D3E"/>
                </a:solidFill>
                <a:latin typeface="Calibri (MS) Bold"/>
                <a:ea typeface="Calibri (MS) Bold"/>
                <a:cs typeface="Calibri (MS) Bold"/>
                <a:sym typeface="Calibri (MS) Bold"/>
              </a:rPr>
              <a:t>αν να βοηθήσουν</a:t>
            </a:r>
            <a:r>
              <a:rPr lang="el-GR" sz="4000" b="1" dirty="0">
                <a:solidFill>
                  <a:srgbClr val="001D3E"/>
                </a:solidFill>
                <a:latin typeface="Calibri (MS) Bold"/>
                <a:ea typeface="Calibri (MS) Bold"/>
                <a:cs typeface="Calibri (MS) Bold"/>
                <a:sym typeface="Calibri (MS) Bold"/>
              </a:rPr>
              <a:t> στην επίβλεψη των παιδιών όταν δουλεύετε;</a:t>
            </a:r>
            <a:r>
              <a:rPr lang="en-US" sz="4000" b="1" dirty="0">
                <a:solidFill>
                  <a:srgbClr val="001D3E"/>
                </a:solidFill>
                <a:latin typeface="Calibri (MS) Bold"/>
                <a:ea typeface="Calibri (MS) Bold"/>
                <a:cs typeface="Calibri (MS) Bold"/>
                <a:sym typeface="Calibri (MS) Bold"/>
              </a:rPr>
              <a:t>”</a:t>
            </a:r>
            <a:r>
              <a:rPr lang="el-GR" sz="4000" b="1" dirty="0">
                <a:solidFill>
                  <a:srgbClr val="001D3E"/>
                </a:solidFill>
                <a:latin typeface="Calibri (MS) Bold"/>
                <a:ea typeface="Calibri (MS) Bold"/>
                <a:cs typeface="Calibri (MS) Bold"/>
                <a:sym typeface="Calibri (MS) Bold"/>
              </a:rPr>
              <a:t> </a:t>
            </a:r>
            <a:r>
              <a:rPr lang="el-GR" sz="2800" b="1" dirty="0">
                <a:solidFill>
                  <a:srgbClr val="001D3E"/>
                </a:solidFill>
                <a:latin typeface="Calibri (MS) Bold"/>
                <a:ea typeface="Calibri (MS) Bold"/>
                <a:cs typeface="Calibri (MS) Bold"/>
                <a:sym typeface="Calibri (MS) Bold"/>
              </a:rPr>
              <a:t>(Όσοι έχουν παιδιά έως 17 ετών, Ν=362)</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1006362693"/>
              </p:ext>
            </p:extLst>
          </p:nvPr>
        </p:nvGraphicFramePr>
        <p:xfrm>
          <a:off x="3771898" y="1883817"/>
          <a:ext cx="10744200" cy="6793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298" y="266700"/>
            <a:ext cx="17407400" cy="1436291"/>
          </a:xfrm>
          <a:prstGeom prst="rect">
            <a:avLst/>
          </a:prstGeom>
        </p:spPr>
        <p:txBody>
          <a:bodyPr wrap="square" lIns="0" tIns="0" rIns="0" bIns="0" rtlCol="0" anchor="t">
            <a:spAutoFit/>
          </a:bodyPr>
          <a:lstStyle/>
          <a:p>
            <a:pPr marL="0" lvl="0" indent="0" algn="ctr">
              <a:lnSpc>
                <a:spcPts val="5640"/>
              </a:lnSpc>
              <a:spcBef>
                <a:spcPct val="0"/>
              </a:spcBef>
            </a:pP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Οι</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γονείς</a:t>
            </a:r>
            <a:r>
              <a:rPr lang="en-US" sz="4000" b="1" dirty="0">
                <a:solidFill>
                  <a:srgbClr val="001D3E"/>
                </a:solidFill>
                <a:latin typeface="Calibri (MS) Bold"/>
                <a:ea typeface="Calibri (MS) Bold"/>
                <a:cs typeface="Calibri (MS) Bold"/>
                <a:sym typeface="Calibri (MS) Bold"/>
              </a:rPr>
              <a:t> σας β</a:t>
            </a:r>
            <a:r>
              <a:rPr lang="en-US" sz="4000" b="1" dirty="0" err="1">
                <a:solidFill>
                  <a:srgbClr val="001D3E"/>
                </a:solidFill>
                <a:latin typeface="Calibri (MS) Bold"/>
                <a:ea typeface="Calibri (MS) Bold"/>
                <a:cs typeface="Calibri (MS) Bold"/>
                <a:sym typeface="Calibri (MS) Bold"/>
              </a:rPr>
              <a:t>οηθούν</a:t>
            </a:r>
            <a:r>
              <a:rPr lang="en-US" sz="4000" b="1" dirty="0">
                <a:solidFill>
                  <a:srgbClr val="001D3E"/>
                </a:solidFill>
                <a:latin typeface="Calibri (MS) Bold"/>
                <a:ea typeface="Calibri (MS) Bold"/>
                <a:cs typeface="Calibri (MS) Bold"/>
                <a:sym typeface="Calibri (MS) Bold"/>
              </a:rPr>
              <a:t> / θα μπ</a:t>
            </a:r>
            <a:r>
              <a:rPr lang="en-US" sz="4000" b="1" dirty="0" err="1">
                <a:solidFill>
                  <a:srgbClr val="001D3E"/>
                </a:solidFill>
                <a:latin typeface="Calibri (MS) Bold"/>
                <a:ea typeface="Calibri (MS) Bold"/>
                <a:cs typeface="Calibri (MS) Bold"/>
                <a:sym typeface="Calibri (MS) Bold"/>
              </a:rPr>
              <a:t>ορούσ</a:t>
            </a:r>
            <a:r>
              <a:rPr lang="en-US" sz="4000" b="1" dirty="0">
                <a:solidFill>
                  <a:srgbClr val="001D3E"/>
                </a:solidFill>
                <a:latin typeface="Calibri (MS) Bold"/>
                <a:ea typeface="Calibri (MS) Bold"/>
                <a:cs typeface="Calibri (MS) Bold"/>
                <a:sym typeface="Calibri (MS) Bold"/>
              </a:rPr>
              <a:t>αν να βοηθήσουν</a:t>
            </a:r>
            <a:r>
              <a:rPr lang="el-GR" sz="4000" b="1" dirty="0">
                <a:solidFill>
                  <a:srgbClr val="001D3E"/>
                </a:solidFill>
                <a:latin typeface="Calibri (MS) Bold"/>
                <a:ea typeface="Calibri (MS) Bold"/>
                <a:cs typeface="Calibri (MS) Bold"/>
                <a:sym typeface="Calibri (MS) Bold"/>
              </a:rPr>
              <a:t> στη μεταφορά των παιδιών από και προς τις δραστηριότητές τους;</a:t>
            </a:r>
            <a:r>
              <a:rPr lang="en-US" sz="4000" b="1" dirty="0">
                <a:solidFill>
                  <a:srgbClr val="001D3E"/>
                </a:solidFill>
                <a:latin typeface="Calibri (MS) Bold"/>
                <a:ea typeface="Calibri (MS) Bold"/>
                <a:cs typeface="Calibri (MS) Bold"/>
                <a:sym typeface="Calibri (MS) Bold"/>
              </a:rPr>
              <a:t>”</a:t>
            </a:r>
            <a:r>
              <a:rPr lang="el-GR" sz="4000" b="1" dirty="0">
                <a:solidFill>
                  <a:srgbClr val="001D3E"/>
                </a:solidFill>
                <a:latin typeface="Calibri (MS) Bold"/>
                <a:ea typeface="Calibri (MS) Bold"/>
                <a:cs typeface="Calibri (MS) Bold"/>
                <a:sym typeface="Calibri (MS) Bold"/>
              </a:rPr>
              <a:t> </a:t>
            </a:r>
            <a:r>
              <a:rPr lang="el-GR" sz="2800" b="1" dirty="0">
                <a:solidFill>
                  <a:srgbClr val="001D3E"/>
                </a:solidFill>
                <a:latin typeface="Calibri (MS) Bold"/>
                <a:ea typeface="Calibri (MS) Bold"/>
                <a:cs typeface="Calibri (MS) Bold"/>
                <a:sym typeface="Calibri (MS) Bold"/>
              </a:rPr>
              <a:t>(Όσοι έχουν παιδιά έως 17 ετών, Ν=362)</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0" name="Γράφημα 9"/>
          <p:cNvGraphicFramePr>
            <a:graphicFrameLocks/>
          </p:cNvGraphicFramePr>
          <p:nvPr>
            <p:extLst>
              <p:ext uri="{D42A27DB-BD31-4B8C-83A1-F6EECF244321}">
                <p14:modId xmlns:p14="http://schemas.microsoft.com/office/powerpoint/2010/main" val="2824107180"/>
              </p:ext>
            </p:extLst>
          </p:nvPr>
        </p:nvGraphicFramePr>
        <p:xfrm>
          <a:off x="3086098" y="1868844"/>
          <a:ext cx="12115800" cy="6578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54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298" y="266700"/>
            <a:ext cx="17407400" cy="1436291"/>
          </a:xfrm>
          <a:prstGeom prst="rect">
            <a:avLst/>
          </a:prstGeom>
        </p:spPr>
        <p:txBody>
          <a:bodyPr wrap="square" lIns="0" tIns="0" rIns="0" bIns="0" rtlCol="0" anchor="t">
            <a:spAutoFit/>
          </a:bodyPr>
          <a:lstStyle/>
          <a:p>
            <a:pPr marL="0" lvl="0" indent="0" algn="ctr">
              <a:lnSpc>
                <a:spcPts val="5640"/>
              </a:lnSpc>
              <a:spcBef>
                <a:spcPct val="0"/>
              </a:spcBef>
            </a:pP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Οι</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γονείς</a:t>
            </a:r>
            <a:r>
              <a:rPr lang="en-US" sz="4000" b="1" dirty="0">
                <a:solidFill>
                  <a:srgbClr val="001D3E"/>
                </a:solidFill>
                <a:latin typeface="Calibri (MS) Bold"/>
                <a:ea typeface="Calibri (MS) Bold"/>
                <a:cs typeface="Calibri (MS) Bold"/>
                <a:sym typeface="Calibri (MS) Bold"/>
              </a:rPr>
              <a:t> σας β</a:t>
            </a:r>
            <a:r>
              <a:rPr lang="en-US" sz="4000" b="1" dirty="0" err="1">
                <a:solidFill>
                  <a:srgbClr val="001D3E"/>
                </a:solidFill>
                <a:latin typeface="Calibri (MS) Bold"/>
                <a:ea typeface="Calibri (MS) Bold"/>
                <a:cs typeface="Calibri (MS) Bold"/>
                <a:sym typeface="Calibri (MS) Bold"/>
              </a:rPr>
              <a:t>οηθούν</a:t>
            </a:r>
            <a:r>
              <a:rPr lang="en-US" sz="4000" b="1" dirty="0">
                <a:solidFill>
                  <a:srgbClr val="001D3E"/>
                </a:solidFill>
                <a:latin typeface="Calibri (MS) Bold"/>
                <a:ea typeface="Calibri (MS) Bold"/>
                <a:cs typeface="Calibri (MS) Bold"/>
                <a:sym typeface="Calibri (MS) Bold"/>
              </a:rPr>
              <a:t> / θα μπ</a:t>
            </a:r>
            <a:r>
              <a:rPr lang="en-US" sz="4000" b="1" dirty="0" err="1">
                <a:solidFill>
                  <a:srgbClr val="001D3E"/>
                </a:solidFill>
                <a:latin typeface="Calibri (MS) Bold"/>
                <a:ea typeface="Calibri (MS) Bold"/>
                <a:cs typeface="Calibri (MS) Bold"/>
                <a:sym typeface="Calibri (MS) Bold"/>
              </a:rPr>
              <a:t>ορούσ</a:t>
            </a:r>
            <a:r>
              <a:rPr lang="en-US" sz="4000" b="1" dirty="0">
                <a:solidFill>
                  <a:srgbClr val="001D3E"/>
                </a:solidFill>
                <a:latin typeface="Calibri (MS) Bold"/>
                <a:ea typeface="Calibri (MS) Bold"/>
                <a:cs typeface="Calibri (MS) Bold"/>
                <a:sym typeface="Calibri (MS) Bold"/>
              </a:rPr>
              <a:t>αν να βοηθήσουν</a:t>
            </a:r>
            <a:r>
              <a:rPr lang="el-GR" sz="4000" b="1" dirty="0">
                <a:solidFill>
                  <a:srgbClr val="001D3E"/>
                </a:solidFill>
                <a:latin typeface="Calibri (MS) Bold"/>
                <a:ea typeface="Calibri (MS) Bold"/>
                <a:cs typeface="Calibri (MS) Bold"/>
                <a:sym typeface="Calibri (MS) Bold"/>
              </a:rPr>
              <a:t> στην προετοιμασία των παιδιών για το σχολείο;</a:t>
            </a:r>
            <a:r>
              <a:rPr lang="en-US" sz="4000" b="1" dirty="0">
                <a:solidFill>
                  <a:srgbClr val="001D3E"/>
                </a:solidFill>
                <a:latin typeface="Calibri (MS) Bold"/>
                <a:ea typeface="Calibri (MS) Bold"/>
                <a:cs typeface="Calibri (MS) Bold"/>
                <a:sym typeface="Calibri (MS) Bold"/>
              </a:rPr>
              <a:t>”</a:t>
            </a:r>
            <a:r>
              <a:rPr lang="el-GR" sz="4000" b="1" dirty="0">
                <a:solidFill>
                  <a:srgbClr val="001D3E"/>
                </a:solidFill>
                <a:latin typeface="Calibri (MS) Bold"/>
                <a:ea typeface="Calibri (MS) Bold"/>
                <a:cs typeface="Calibri (MS) Bold"/>
                <a:sym typeface="Calibri (MS) Bold"/>
              </a:rPr>
              <a:t> </a:t>
            </a:r>
            <a:r>
              <a:rPr lang="el-GR" sz="2800" b="1" dirty="0">
                <a:solidFill>
                  <a:srgbClr val="001D3E"/>
                </a:solidFill>
                <a:latin typeface="Calibri (MS) Bold"/>
                <a:ea typeface="Calibri (MS) Bold"/>
                <a:cs typeface="Calibri (MS) Bold"/>
                <a:sym typeface="Calibri (MS) Bold"/>
              </a:rPr>
              <a:t>(Όσοι έχουν παιδιά έως 17 ετών, Ν=362)</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1" name="Γράφημα 10"/>
          <p:cNvGraphicFramePr>
            <a:graphicFrameLocks/>
          </p:cNvGraphicFramePr>
          <p:nvPr>
            <p:extLst>
              <p:ext uri="{D42A27DB-BD31-4B8C-83A1-F6EECF244321}">
                <p14:modId xmlns:p14="http://schemas.microsoft.com/office/powerpoint/2010/main" val="3845458902"/>
              </p:ext>
            </p:extLst>
          </p:nvPr>
        </p:nvGraphicFramePr>
        <p:xfrm>
          <a:off x="3261460" y="1829972"/>
          <a:ext cx="11765075" cy="6657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22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2269852"/>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ΒΑΣΙΚΑ ΕΥΡΗΜΑΤΑ ΔΕΥΤΕΡΟΓΕΝΟΥΣ ΕΡΕΥΝΑΣ</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210800" y="9029700"/>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399" y="571500"/>
            <a:ext cx="18812799" cy="1369734"/>
          </a:xfrm>
          <a:prstGeom prst="rect">
            <a:avLst/>
          </a:prstGeom>
        </p:spPr>
        <p:txBody>
          <a:bodyPr lIns="0" tIns="0" rIns="0" bIns="0" rtlCol="0" anchor="t">
            <a:spAutoFit/>
          </a:bodyPr>
          <a:lstStyle/>
          <a:p>
            <a:pPr marL="0" lvl="0" indent="0" algn="ctr">
              <a:lnSpc>
                <a:spcPts val="5520"/>
              </a:lnSpc>
              <a:spcBef>
                <a:spcPct val="0"/>
              </a:spcBef>
            </a:pPr>
            <a:r>
              <a:rPr lang="en-US" sz="4600" b="1" dirty="0">
                <a:solidFill>
                  <a:srgbClr val="001D3E"/>
                </a:solidFill>
                <a:latin typeface="Calibri (MS) Bold"/>
                <a:ea typeface="Calibri (MS) Bold"/>
                <a:cs typeface="Calibri (MS) Bold"/>
                <a:sym typeface="Calibri (MS) Bold"/>
              </a:rPr>
              <a:t>“Θα </a:t>
            </a:r>
            <a:r>
              <a:rPr lang="en-US" sz="4600" b="1" dirty="0" err="1">
                <a:solidFill>
                  <a:srgbClr val="001D3E"/>
                </a:solidFill>
                <a:latin typeface="Calibri (MS) Bold"/>
                <a:ea typeface="Calibri (MS) Bold"/>
                <a:cs typeface="Calibri (MS) Bold"/>
                <a:sym typeface="Calibri (MS) Bold"/>
              </a:rPr>
              <a:t>θέλ</a:t>
            </a:r>
            <a:r>
              <a:rPr lang="en-US" sz="4600" b="1" dirty="0">
                <a:solidFill>
                  <a:srgbClr val="001D3E"/>
                </a:solidFill>
                <a:latin typeface="Calibri (MS) Bold"/>
                <a:ea typeface="Calibri (MS) Bold"/>
                <a:cs typeface="Calibri (MS) Bold"/>
                <a:sym typeface="Calibri (MS) Bold"/>
              </a:rPr>
              <a:t>ατε να αποκτήσετε παιδί ή παιδιά;”</a:t>
            </a:r>
            <a:br>
              <a:rPr lang="el-GR" sz="4600" b="1" dirty="0">
                <a:solidFill>
                  <a:srgbClr val="001D3E"/>
                </a:solidFill>
                <a:latin typeface="Calibri (MS) Bold"/>
                <a:ea typeface="Calibri (MS) Bold"/>
                <a:cs typeface="Calibri (MS) Bold"/>
                <a:sym typeface="Calibri (MS) Bold"/>
              </a:rPr>
            </a:br>
            <a:r>
              <a:rPr lang="el-GR" sz="3200" b="1" dirty="0">
                <a:solidFill>
                  <a:srgbClr val="001D3E"/>
                </a:solidFill>
                <a:latin typeface="Calibri (MS) Bold"/>
                <a:ea typeface="Calibri (MS) Bold"/>
                <a:cs typeface="Calibri (MS) Bold"/>
                <a:sym typeface="Calibri (MS) Bold"/>
              </a:rPr>
              <a:t>(Όσοι απάντησαν ότι δεν έχουν παιδιά, Ν=304)</a:t>
            </a:r>
            <a:endParaRPr lang="en-US" sz="32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5" name="Γράφημα 14"/>
          <p:cNvGraphicFramePr>
            <a:graphicFrameLocks/>
          </p:cNvGraphicFramePr>
          <p:nvPr>
            <p:extLst>
              <p:ext uri="{D42A27DB-BD31-4B8C-83A1-F6EECF244321}">
                <p14:modId xmlns:p14="http://schemas.microsoft.com/office/powerpoint/2010/main" val="151019739"/>
              </p:ext>
            </p:extLst>
          </p:nvPr>
        </p:nvGraphicFramePr>
        <p:xfrm>
          <a:off x="3429000" y="1941233"/>
          <a:ext cx="11125200" cy="67356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85900"/>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ΗΛΙΚΙΑ</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62402" y="422837"/>
            <a:ext cx="18812799" cy="705321"/>
          </a:xfrm>
          <a:prstGeom prst="rect">
            <a:avLst/>
          </a:prstGeom>
        </p:spPr>
        <p:txBody>
          <a:bodyPr lIns="0" tIns="0" rIns="0" bIns="0" rtlCol="0" anchor="t">
            <a:spAutoFit/>
          </a:bodyPr>
          <a:lstStyle/>
          <a:p>
            <a:pPr marL="0" lvl="0" indent="0" algn="ctr">
              <a:lnSpc>
                <a:spcPts val="5520"/>
              </a:lnSpc>
              <a:spcBef>
                <a:spcPct val="0"/>
              </a:spcBef>
            </a:pPr>
            <a:r>
              <a:rPr lang="en-US" sz="4000" b="1" dirty="0">
                <a:solidFill>
                  <a:srgbClr val="001D3E"/>
                </a:solidFill>
                <a:latin typeface="Calibri (MS) Bold"/>
                <a:ea typeface="Calibri (MS) Bold"/>
                <a:cs typeface="Calibri (MS) Bold"/>
                <a:sym typeface="Calibri (MS) Bold"/>
              </a:rPr>
              <a:t>“Θα </a:t>
            </a:r>
            <a:r>
              <a:rPr lang="en-US" sz="4000" b="1" dirty="0" err="1">
                <a:solidFill>
                  <a:srgbClr val="001D3E"/>
                </a:solidFill>
                <a:latin typeface="Calibri (MS) Bold"/>
                <a:ea typeface="Calibri (MS) Bold"/>
                <a:cs typeface="Calibri (MS) Bold"/>
                <a:sym typeface="Calibri (MS) Bold"/>
              </a:rPr>
              <a:t>θέλ</a:t>
            </a:r>
            <a:r>
              <a:rPr lang="en-US" sz="4000" b="1" dirty="0">
                <a:solidFill>
                  <a:srgbClr val="001D3E"/>
                </a:solidFill>
                <a:latin typeface="Calibri (MS) Bold"/>
                <a:ea typeface="Calibri (MS) Bold"/>
                <a:cs typeface="Calibri (MS) Bold"/>
                <a:sym typeface="Calibri (MS) Bold"/>
              </a:rPr>
              <a:t>ατε να αποκτήσετε παιδί ή παιδιά;”</a:t>
            </a:r>
            <a:r>
              <a:rPr lang="el-GR" sz="4000" b="1" dirty="0">
                <a:solidFill>
                  <a:srgbClr val="001D3E"/>
                </a:solidFill>
                <a:latin typeface="Calibri (MS) Bold"/>
                <a:ea typeface="Calibri (MS) Bold"/>
                <a:cs typeface="Calibri (MS) Bold"/>
                <a:sym typeface="Calibri (MS) Bold"/>
              </a:rPr>
              <a:t> </a:t>
            </a:r>
            <a:r>
              <a:rPr lang="el-GR" sz="2400" b="1" dirty="0">
                <a:solidFill>
                  <a:srgbClr val="001D3E"/>
                </a:solidFill>
                <a:latin typeface="Calibri (MS) Bold"/>
                <a:ea typeface="Calibri (MS) Bold"/>
                <a:cs typeface="Calibri (MS) Bold"/>
                <a:sym typeface="Calibri (MS) Bold"/>
              </a:rPr>
              <a:t>(Όσοι απάντησαν ότι δεν έχουν παιδιά, Ν=304)</a:t>
            </a:r>
            <a:endParaRPr lang="en-US" sz="2400" b="1" dirty="0">
              <a:solidFill>
                <a:srgbClr val="001D3E"/>
              </a:solidFill>
              <a:latin typeface="Calibri (MS) Bold"/>
              <a:ea typeface="Calibri (MS) Bold"/>
              <a:cs typeface="Calibri (MS) Bold"/>
              <a:sym typeface="Calibri (MS) Bold"/>
            </a:endParaRPr>
          </a:p>
        </p:txBody>
      </p:sp>
      <p:graphicFrame>
        <p:nvGraphicFramePr>
          <p:cNvPr id="15" name="Q14 - Θα θέλατε να αποκτήσετε παιδί ή παιδιά; by Q4 - 2Τι ηλικία έχετε; 2" descr="65611476-8e5e-4a43-827f-fb4c9dbd95b9 Q14 - Θα θέλατε να αποκτήσετε παιδί ή παιδιά; by Q4 - 2Τι ηλικία έχετε; 2 Column Spans Count: 0 Row Spans Count: 0 Stats Count: 0 Right Statistics Count: 0 Below Statistics Count: 0"/>
          <p:cNvGraphicFramePr>
            <a:graphicFrameLocks/>
          </p:cNvGraphicFramePr>
          <p:nvPr/>
        </p:nvGraphicFramePr>
        <p:xfrm>
          <a:off x="4419600" y="2628900"/>
          <a:ext cx="9829799" cy="2667000"/>
        </p:xfrm>
        <a:graphic>
          <a:graphicData uri="http://schemas.openxmlformats.org/drawingml/2006/table">
            <a:tbl>
              <a:tblPr firstRow="1" firstCol="1" bandRow="1">
                <a:tableStyleId>{5C22544A-7EE6-4342-B048-85BDC9FD1C3A}</a:tableStyleId>
              </a:tblPr>
              <a:tblGrid>
                <a:gridCol w="2320442">
                  <a:extLst>
                    <a:ext uri="{9D8B030D-6E8A-4147-A177-3AD203B41FA5}">
                      <a16:colId xmlns:a16="http://schemas.microsoft.com/office/drawing/2014/main" val="20000"/>
                    </a:ext>
                  </a:extLst>
                </a:gridCol>
                <a:gridCol w="1793663">
                  <a:extLst>
                    <a:ext uri="{9D8B030D-6E8A-4147-A177-3AD203B41FA5}">
                      <a16:colId xmlns:a16="http://schemas.microsoft.com/office/drawing/2014/main" val="20001"/>
                    </a:ext>
                  </a:extLst>
                </a:gridCol>
                <a:gridCol w="1793663">
                  <a:extLst>
                    <a:ext uri="{9D8B030D-6E8A-4147-A177-3AD203B41FA5}">
                      <a16:colId xmlns:a16="http://schemas.microsoft.com/office/drawing/2014/main" val="20002"/>
                    </a:ext>
                  </a:extLst>
                </a:gridCol>
                <a:gridCol w="1793663">
                  <a:extLst>
                    <a:ext uri="{9D8B030D-6E8A-4147-A177-3AD203B41FA5}">
                      <a16:colId xmlns:a16="http://schemas.microsoft.com/office/drawing/2014/main" val="20003"/>
                    </a:ext>
                  </a:extLst>
                </a:gridCol>
                <a:gridCol w="1064184">
                  <a:extLst>
                    <a:ext uri="{9D8B030D-6E8A-4147-A177-3AD203B41FA5}">
                      <a16:colId xmlns:a16="http://schemas.microsoft.com/office/drawing/2014/main" val="20004"/>
                    </a:ext>
                  </a:extLst>
                </a:gridCol>
                <a:gridCol w="1064184">
                  <a:extLst>
                    <a:ext uri="{9D8B030D-6E8A-4147-A177-3AD203B41FA5}">
                      <a16:colId xmlns:a16="http://schemas.microsoft.com/office/drawing/2014/main" val="20005"/>
                    </a:ext>
                  </a:extLst>
                </a:gridCol>
              </a:tblGrid>
              <a:tr h="693288">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17 – 34 </a:t>
                      </a:r>
                      <a:r>
                        <a:rPr sz="1600" b="1" i="0" u="none" strike="noStrike" dirty="0" err="1">
                          <a:solidFill>
                            <a:srgbClr val="000000"/>
                          </a:solidFill>
                          <a:latin typeface="Open Sans"/>
                        </a:rPr>
                        <a:t>ετών</a:t>
                      </a: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35 – 44 </a:t>
                      </a:r>
                      <a:r>
                        <a:rPr sz="1600" b="1" i="0" u="none" strike="noStrike" dirty="0" err="1">
                          <a:solidFill>
                            <a:srgbClr val="000000"/>
                          </a:solidFill>
                          <a:latin typeface="Open Sans"/>
                        </a:rPr>
                        <a:t>ετών</a:t>
                      </a:r>
                      <a:r>
                        <a:rPr lang="en-US" sz="1600" b="1" i="0" u="none" strike="noStrike" dirty="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45 – 54 </a:t>
                      </a:r>
                      <a:r>
                        <a:rPr sz="1600" b="1" i="0" u="none" strike="noStrike" dirty="0" err="1">
                          <a:solidFill>
                            <a:srgbClr val="000000"/>
                          </a:solidFill>
                          <a:latin typeface="Open Sans"/>
                        </a:rPr>
                        <a:t>ετών</a:t>
                      </a:r>
                      <a:r>
                        <a:rPr lang="en-US" sz="1600" b="1" i="0" u="none" strike="noStrike" dirty="0">
                          <a:solidFill>
                            <a:srgbClr val="000000"/>
                          </a:solidFill>
                          <a:latin typeface="Open Sans"/>
                        </a:rPr>
                        <a:t>*</a:t>
                      </a: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55+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517307">
                <a:tc>
                  <a:txBody>
                    <a:bodyPr/>
                    <a:lstStyle/>
                    <a:p>
                      <a:pPr marL="0" lvl="0" indent="0" algn="ctr">
                        <a:buNone/>
                      </a:pPr>
                      <a:r>
                        <a:rPr sz="1600" b="1" i="0" u="none" strike="noStrike" dirty="0">
                          <a:solidFill>
                            <a:srgbClr val="000000"/>
                          </a:solidFill>
                          <a:latin typeface="Open Sans"/>
                        </a:rPr>
                        <a:t>Ναι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17307">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73%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939098">
                <a:tc>
                  <a:txBody>
                    <a:bodyPr/>
                    <a:lstStyle/>
                    <a:p>
                      <a:pPr marL="0" lvl="0" indent="0" algn="ctr">
                        <a:buNone/>
                      </a:pPr>
                      <a:r>
                        <a:rPr sz="1600" b="1" i="0" u="none" strike="noStrike" dirty="0">
                          <a:solidFill>
                            <a:srgbClr val="000000"/>
                          </a:solidFill>
                          <a:latin typeface="Open Sans"/>
                        </a:rPr>
                        <a:t>Δεν είμαι σίγουρος/σίγουρη</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4" name="13 - Ορθογώνιο"/>
          <p:cNvSpPr/>
          <p:nvPr/>
        </p:nvSpPr>
        <p:spPr>
          <a:xfrm>
            <a:off x="7162800" y="3848100"/>
            <a:ext cx="27432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1928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399" y="571500"/>
            <a:ext cx="18812799" cy="1410643"/>
          </a:xfrm>
          <a:prstGeom prst="rect">
            <a:avLst/>
          </a:prstGeom>
        </p:spPr>
        <p:txBody>
          <a:bodyPr lIns="0" tIns="0" rIns="0" bIns="0" rtlCol="0" anchor="t">
            <a:spAutoFit/>
          </a:bodyPr>
          <a:lstStyle/>
          <a:p>
            <a:pPr marL="0" lvl="0" indent="0" algn="ctr">
              <a:lnSpc>
                <a:spcPts val="5520"/>
              </a:lnSpc>
              <a:spcBef>
                <a:spcPct val="0"/>
              </a:spcBef>
            </a:pPr>
            <a:r>
              <a:rPr lang="en-US" sz="4600" b="1" dirty="0">
                <a:solidFill>
                  <a:srgbClr val="001D3E"/>
                </a:solidFill>
                <a:latin typeface="Calibri (MS) Bold"/>
                <a:ea typeface="Calibri (MS) Bold"/>
                <a:cs typeface="Calibri (MS) Bold"/>
                <a:sym typeface="Calibri (MS) Bold"/>
              </a:rPr>
              <a:t>“</a:t>
            </a:r>
            <a:r>
              <a:rPr lang="en-US" sz="4600" b="1" dirty="0" err="1">
                <a:solidFill>
                  <a:srgbClr val="001D3E"/>
                </a:solidFill>
                <a:latin typeface="Calibri (MS) Bold"/>
                <a:ea typeface="Calibri (MS) Bold"/>
                <a:cs typeface="Calibri (MS) Bold"/>
                <a:sym typeface="Calibri (MS) Bold"/>
              </a:rPr>
              <a:t>Πόσ</a:t>
            </a:r>
            <a:r>
              <a:rPr lang="en-US" sz="4600" b="1" dirty="0">
                <a:solidFill>
                  <a:srgbClr val="001D3E"/>
                </a:solidFill>
                <a:latin typeface="Calibri (MS) Bold"/>
                <a:ea typeface="Calibri (MS) Bold"/>
                <a:cs typeface="Calibri (MS) Bold"/>
                <a:sym typeface="Calibri (MS) Bold"/>
              </a:rPr>
              <a:t>α παιδιά θα θέλατε να αποκτήσετε;”</a:t>
            </a:r>
            <a:endParaRPr lang="el-GR" sz="4600" b="1" dirty="0">
              <a:solidFill>
                <a:srgbClr val="001D3E"/>
              </a:solidFill>
              <a:latin typeface="Calibri (MS) Bold"/>
              <a:ea typeface="Calibri (MS) Bold"/>
              <a:cs typeface="Calibri (MS) Bold"/>
              <a:sym typeface="Calibri (MS) Bold"/>
            </a:endParaRPr>
          </a:p>
          <a:p>
            <a:pPr algn="ctr">
              <a:lnSpc>
                <a:spcPts val="5520"/>
              </a:lnSpc>
              <a:spcBef>
                <a:spcPct val="0"/>
              </a:spcBef>
            </a:pPr>
            <a:r>
              <a:rPr lang="el-GR" sz="2800" b="1" dirty="0">
                <a:solidFill>
                  <a:srgbClr val="001D3E"/>
                </a:solidFill>
                <a:latin typeface="Calibri (MS) Bold"/>
                <a:ea typeface="Calibri (MS) Bold"/>
                <a:cs typeface="Calibri (MS) Bold"/>
                <a:sym typeface="Calibri (MS) Bold"/>
              </a:rPr>
              <a:t>(Όσοι απάντησαν ότι δεν έχουν παιδιά και θέλουν να αποκτήσουν, Ν=212)</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2795867445"/>
              </p:ext>
            </p:extLst>
          </p:nvPr>
        </p:nvGraphicFramePr>
        <p:xfrm>
          <a:off x="3086098" y="2022036"/>
          <a:ext cx="12115799" cy="6428996"/>
        </p:xfrm>
        <a:graphic>
          <a:graphicData uri="http://schemas.openxmlformats.org/drawingml/2006/chart">
            <c:chart xmlns:c="http://schemas.openxmlformats.org/drawingml/2006/chart" xmlns:r="http://schemas.openxmlformats.org/officeDocument/2006/relationships" r:id="rId3"/>
          </a:graphicData>
        </a:graphic>
      </p:graphicFrame>
      <p:sp>
        <p:nvSpPr>
          <p:cNvPr id="10" name="9 - TextBox"/>
          <p:cNvSpPr txBox="1"/>
          <p:nvPr/>
        </p:nvSpPr>
        <p:spPr>
          <a:xfrm>
            <a:off x="13792200" y="5143500"/>
            <a:ext cx="2147191" cy="1384995"/>
          </a:xfrm>
          <a:prstGeom prst="rect">
            <a:avLst/>
          </a:prstGeom>
          <a:noFill/>
          <a:ln>
            <a:solidFill>
              <a:srgbClr val="C00000"/>
            </a:solidFill>
          </a:ln>
        </p:spPr>
        <p:txBody>
          <a:bodyPr wrap="none" rtlCol="0">
            <a:spAutoFit/>
          </a:bodyPr>
          <a:lstStyle/>
          <a:p>
            <a:pPr algn="ctr"/>
            <a:r>
              <a:rPr lang="el-GR" sz="2800" b="1" i="1" dirty="0"/>
              <a:t>Εκτίμηση </a:t>
            </a:r>
          </a:p>
          <a:p>
            <a:pPr algn="ctr"/>
            <a:r>
              <a:rPr lang="el-GR" sz="2800" b="1" i="1" dirty="0"/>
              <a:t>Μέσου Όρου</a:t>
            </a:r>
          </a:p>
          <a:p>
            <a:pPr algn="ctr"/>
            <a:r>
              <a:rPr lang="el-GR" sz="2800" b="1" i="1" dirty="0"/>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399" y="342900"/>
            <a:ext cx="18812799" cy="2115964"/>
          </a:xfrm>
          <a:prstGeom prst="rect">
            <a:avLst/>
          </a:prstGeom>
        </p:spPr>
        <p:txBody>
          <a:bodyPr lIns="0" tIns="0" rIns="0" bIns="0" rtlCol="0" anchor="t">
            <a:spAutoFit/>
          </a:bodyPr>
          <a:lstStyle/>
          <a:p>
            <a:pPr lvl="0" algn="ctr">
              <a:lnSpc>
                <a:spcPts val="5520"/>
              </a:lnSpc>
              <a:spcBef>
                <a:spcPct val="0"/>
              </a:spcBef>
            </a:pPr>
            <a:r>
              <a:rPr lang="en-US" sz="3200" b="1" dirty="0">
                <a:solidFill>
                  <a:srgbClr val="001D3E"/>
                </a:solidFill>
                <a:latin typeface="Calibri (MS) Bold"/>
                <a:ea typeface="Calibri (MS) Bold"/>
                <a:cs typeface="Calibri (MS) Bold"/>
                <a:sym typeface="Calibri (MS) Bold"/>
              </a:rPr>
              <a:t>“</a:t>
            </a:r>
            <a:r>
              <a:rPr lang="el-GR" sz="3200" b="1" dirty="0">
                <a:solidFill>
                  <a:srgbClr val="001D3E"/>
                </a:solidFill>
                <a:latin typeface="Calibri (MS) Bold"/>
                <a:ea typeface="Calibri (MS) Bold"/>
                <a:cs typeface="Calibri (MS) Bold"/>
                <a:sym typeface="Calibri (MS) Bold"/>
              </a:rPr>
              <a:t>Ποιος/Ποιοι θα λέγατε ότι είναι ο βασικός λόγος/οι βασικοί λόγοι για τους οποίους δεν θέλετε να αποκτήσετε παιδιά ή δεν είστε σίγουρος/</a:t>
            </a:r>
            <a:r>
              <a:rPr lang="el-GR" sz="3200" b="1" dirty="0" err="1">
                <a:solidFill>
                  <a:srgbClr val="001D3E"/>
                </a:solidFill>
                <a:latin typeface="Calibri (MS) Bold"/>
                <a:ea typeface="Calibri (MS) Bold"/>
                <a:cs typeface="Calibri (MS) Bold"/>
                <a:sym typeface="Calibri (MS) Bold"/>
              </a:rPr>
              <a:t>σίγουρ</a:t>
            </a:r>
            <a:r>
              <a:rPr lang="en-US" sz="3200" b="1" dirty="0">
                <a:solidFill>
                  <a:srgbClr val="001D3E"/>
                </a:solidFill>
                <a:latin typeface="Calibri (MS) Bold"/>
                <a:ea typeface="Calibri (MS) Bold"/>
                <a:cs typeface="Calibri (MS) Bold"/>
                <a:sym typeface="Calibri (MS) Bold"/>
              </a:rPr>
              <a:t>η</a:t>
            </a:r>
            <a:r>
              <a:rPr lang="el-GR" sz="3200" b="1" dirty="0">
                <a:solidFill>
                  <a:srgbClr val="001D3E"/>
                </a:solidFill>
                <a:latin typeface="Calibri (MS) Bold"/>
                <a:ea typeface="Calibri (MS) Bold"/>
                <a:cs typeface="Calibri (MS) Bold"/>
                <a:sym typeface="Calibri (MS) Bold"/>
              </a:rPr>
              <a:t>; (επιλέξτε μέχρι δύο)</a:t>
            </a:r>
            <a:r>
              <a:rPr lang="en-US" sz="3200" b="1" dirty="0">
                <a:solidFill>
                  <a:srgbClr val="001D3E"/>
                </a:solidFill>
                <a:latin typeface="Calibri (MS) Bold"/>
                <a:ea typeface="Calibri (MS) Bold"/>
                <a:cs typeface="Calibri (MS) Bold"/>
                <a:sym typeface="Calibri (MS) Bold"/>
              </a:rPr>
              <a:t>”</a:t>
            </a:r>
            <a:endParaRPr lang="el-GR" sz="3200" b="1" dirty="0">
              <a:solidFill>
                <a:srgbClr val="001D3E"/>
              </a:solidFill>
              <a:latin typeface="Calibri (MS) Bold"/>
              <a:ea typeface="Calibri (MS) Bold"/>
              <a:cs typeface="Calibri (MS) Bold"/>
              <a:sym typeface="Calibri (MS) Bold"/>
            </a:endParaRPr>
          </a:p>
          <a:p>
            <a:pPr algn="ctr">
              <a:lnSpc>
                <a:spcPts val="5520"/>
              </a:lnSpc>
              <a:spcBef>
                <a:spcPct val="0"/>
              </a:spcBef>
            </a:pPr>
            <a:r>
              <a:rPr lang="el-GR" sz="2400" b="1" dirty="0">
                <a:solidFill>
                  <a:srgbClr val="001D3E"/>
                </a:solidFill>
                <a:latin typeface="Calibri (MS) Bold"/>
                <a:ea typeface="Calibri (MS) Bold"/>
                <a:cs typeface="Calibri (MS) Bold"/>
                <a:sym typeface="Calibri (MS) Bold"/>
              </a:rPr>
              <a:t>(Όσοι απάντησαν ότι δεν έχουν παιδιά και δεν θέλουν ή δεν είναι σίγουροι</a:t>
            </a:r>
            <a:r>
              <a:rPr lang="en-US" sz="2400" b="1" dirty="0">
                <a:solidFill>
                  <a:srgbClr val="001D3E"/>
                </a:solidFill>
                <a:latin typeface="Calibri (MS) Bold"/>
                <a:ea typeface="Calibri (MS) Bold"/>
                <a:cs typeface="Calibri (MS) Bold"/>
                <a:sym typeface="Calibri (MS) Bold"/>
              </a:rPr>
              <a:t> </a:t>
            </a:r>
            <a:r>
              <a:rPr lang="en-US" sz="2400" b="1" dirty="0" err="1">
                <a:solidFill>
                  <a:srgbClr val="001D3E"/>
                </a:solidFill>
                <a:latin typeface="Calibri (MS) Bold"/>
                <a:ea typeface="Calibri (MS) Bold"/>
                <a:cs typeface="Calibri (MS) Bold"/>
                <a:sym typeface="Calibri (MS) Bold"/>
              </a:rPr>
              <a:t>ότι</a:t>
            </a:r>
            <a:r>
              <a:rPr lang="en-US" sz="2400" b="1" dirty="0">
                <a:solidFill>
                  <a:srgbClr val="001D3E"/>
                </a:solidFill>
                <a:latin typeface="Calibri (MS) Bold"/>
                <a:ea typeface="Calibri (MS) Bold"/>
                <a:cs typeface="Calibri (MS) Bold"/>
                <a:sym typeface="Calibri (MS) Bold"/>
              </a:rPr>
              <a:t> </a:t>
            </a:r>
            <a:r>
              <a:rPr lang="en-US" sz="2400" b="1" dirty="0" err="1">
                <a:solidFill>
                  <a:srgbClr val="001D3E"/>
                </a:solidFill>
                <a:latin typeface="Calibri (MS) Bold"/>
                <a:ea typeface="Calibri (MS) Bold"/>
                <a:cs typeface="Calibri (MS) Bold"/>
                <a:sym typeface="Calibri (MS) Bold"/>
              </a:rPr>
              <a:t>θέλουν</a:t>
            </a:r>
            <a:r>
              <a:rPr lang="en-US" sz="2400" b="1" dirty="0">
                <a:solidFill>
                  <a:srgbClr val="001D3E"/>
                </a:solidFill>
                <a:latin typeface="Calibri (MS) Bold"/>
                <a:ea typeface="Calibri (MS) Bold"/>
                <a:cs typeface="Calibri (MS) Bold"/>
                <a:sym typeface="Calibri (MS) Bold"/>
              </a:rPr>
              <a:t> </a:t>
            </a:r>
            <a:r>
              <a:rPr lang="en-US" sz="2400" b="1" dirty="0" err="1">
                <a:solidFill>
                  <a:srgbClr val="001D3E"/>
                </a:solidFill>
                <a:latin typeface="Calibri (MS) Bold"/>
                <a:ea typeface="Calibri (MS) Bold"/>
                <a:cs typeface="Calibri (MS) Bold"/>
                <a:sym typeface="Calibri (MS) Bold"/>
              </a:rPr>
              <a:t>να</a:t>
            </a:r>
            <a:r>
              <a:rPr lang="en-US" sz="2400" b="1" dirty="0">
                <a:solidFill>
                  <a:srgbClr val="001D3E"/>
                </a:solidFill>
                <a:latin typeface="Calibri (MS) Bold"/>
                <a:ea typeface="Calibri (MS) Bold"/>
                <a:cs typeface="Calibri (MS) Bold"/>
                <a:sym typeface="Calibri (MS) Bold"/>
              </a:rPr>
              <a:t> </a:t>
            </a:r>
            <a:r>
              <a:rPr lang="en-US" sz="2400" b="1" dirty="0" err="1">
                <a:solidFill>
                  <a:srgbClr val="001D3E"/>
                </a:solidFill>
                <a:latin typeface="Calibri (MS) Bold"/>
                <a:ea typeface="Calibri (MS) Bold"/>
                <a:cs typeface="Calibri (MS) Bold"/>
                <a:sym typeface="Calibri (MS) Bold"/>
              </a:rPr>
              <a:t>αποκτήσουν</a:t>
            </a:r>
            <a:r>
              <a:rPr lang="el-GR" sz="2400" b="1" dirty="0">
                <a:solidFill>
                  <a:srgbClr val="001D3E"/>
                </a:solidFill>
                <a:latin typeface="Calibri (MS) Bold"/>
                <a:ea typeface="Calibri (MS) Bold"/>
                <a:cs typeface="Calibri (MS) Bold"/>
                <a:sym typeface="Calibri (MS) Bold"/>
              </a:rPr>
              <a:t>, Ν=143)</a:t>
            </a:r>
            <a:endParaRPr lang="en-US" sz="24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0" name="Chart 13"/>
          <p:cNvGraphicFramePr>
            <a:graphicFrameLocks/>
          </p:cNvGraphicFramePr>
          <p:nvPr>
            <p:extLst>
              <p:ext uri="{D42A27DB-BD31-4B8C-83A1-F6EECF244321}">
                <p14:modId xmlns:p14="http://schemas.microsoft.com/office/powerpoint/2010/main" val="4160133613"/>
              </p:ext>
            </p:extLst>
          </p:nvPr>
        </p:nvGraphicFramePr>
        <p:xfrm>
          <a:off x="2971800" y="2639691"/>
          <a:ext cx="12801599" cy="6037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98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73342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ΜΕΤΑΝΑΣΤΕΥΣΗ</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7250" y="307925"/>
            <a:ext cx="18812799" cy="1436291"/>
          </a:xfrm>
          <a:prstGeom prst="rect">
            <a:avLst/>
          </a:prstGeom>
        </p:spPr>
        <p:txBody>
          <a:bodyPr lIns="0" tIns="0" rIns="0" bIns="0" rtlCol="0" anchor="t">
            <a:spAutoFit/>
          </a:bodyPr>
          <a:lstStyle/>
          <a:p>
            <a:pPr marL="0" lvl="0" indent="0" algn="ctr">
              <a:lnSpc>
                <a:spcPts val="564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/τα πα</a:t>
            </a:r>
            <a:r>
              <a:rPr lang="en-US" sz="4000" b="1" dirty="0" err="1">
                <a:solidFill>
                  <a:srgbClr val="001D3E"/>
                </a:solidFill>
                <a:latin typeface="Calibri (MS) Bold"/>
                <a:ea typeface="Calibri (MS) Bold"/>
                <a:cs typeface="Calibri (MS) Bold"/>
                <a:sym typeface="Calibri (MS) Bold"/>
              </a:rPr>
              <a:t>ιδί</a:t>
            </a:r>
            <a:r>
              <a:rPr lang="en-US" sz="4000" b="1" dirty="0">
                <a:solidFill>
                  <a:srgbClr val="001D3E"/>
                </a:solidFill>
                <a:latin typeface="Calibri (MS) Bold"/>
                <a:ea typeface="Calibri (MS) Bold"/>
                <a:cs typeface="Calibri (MS) Bold"/>
                <a:sym typeface="Calibri (MS) Bold"/>
              </a:rPr>
              <a:t>/πα</a:t>
            </a:r>
            <a:r>
              <a:rPr lang="en-US" sz="4000" b="1" dirty="0" err="1">
                <a:solidFill>
                  <a:srgbClr val="001D3E"/>
                </a:solidFill>
                <a:latin typeface="Calibri (MS) Bold"/>
                <a:ea typeface="Calibri (MS) Bold"/>
                <a:cs typeface="Calibri (MS) Bold"/>
                <a:sym typeface="Calibri (MS) Bold"/>
              </a:rPr>
              <a:t>ιδιά</a:t>
            </a:r>
            <a:r>
              <a:rPr lang="en-US" sz="4000" b="1" dirty="0">
                <a:solidFill>
                  <a:srgbClr val="001D3E"/>
                </a:solidFill>
                <a:latin typeface="Calibri (MS) Bold"/>
                <a:ea typeface="Calibri (MS) Bold"/>
                <a:cs typeface="Calibri (MS) Bold"/>
                <a:sym typeface="Calibri (MS) Bold"/>
              </a:rPr>
              <a:t> σας, </a:t>
            </a:r>
            <a:r>
              <a:rPr lang="en-US" sz="4000" b="1" dirty="0" err="1">
                <a:solidFill>
                  <a:srgbClr val="001D3E"/>
                </a:solidFill>
                <a:latin typeface="Calibri (MS) Bold"/>
                <a:ea typeface="Calibri (MS) Bold"/>
                <a:cs typeface="Calibri (MS) Bold"/>
                <a:sym typeface="Calibri (MS) Bold"/>
              </a:rPr>
              <a:t>έχουν</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σκεφτεί</a:t>
            </a:r>
            <a:r>
              <a:rPr lang="en-US" sz="4000" b="1" dirty="0">
                <a:solidFill>
                  <a:srgbClr val="001D3E"/>
                </a:solidFill>
                <a:latin typeface="Calibri (MS) Bold"/>
                <a:ea typeface="Calibri (MS) Bold"/>
                <a:cs typeface="Calibri (MS) Bold"/>
                <a:sym typeface="Calibri (MS) Bold"/>
              </a:rPr>
              <a:t> να </a:t>
            </a:r>
            <a:r>
              <a:rPr lang="en-US" sz="4000" b="1" dirty="0" err="1">
                <a:solidFill>
                  <a:srgbClr val="001D3E"/>
                </a:solidFill>
                <a:latin typeface="Calibri (MS) Bold"/>
                <a:ea typeface="Calibri (MS) Bold"/>
                <a:cs typeface="Calibri (MS) Bold"/>
                <a:sym typeface="Calibri (MS) Bold"/>
              </a:rPr>
              <a:t>μετ</a:t>
            </a:r>
            <a:r>
              <a:rPr lang="en-US" sz="4000" b="1" dirty="0">
                <a:solidFill>
                  <a:srgbClr val="001D3E"/>
                </a:solidFill>
                <a:latin typeface="Calibri (MS) Bold"/>
                <a:ea typeface="Calibri (MS) Bold"/>
                <a:cs typeface="Calibri (MS) Bold"/>
                <a:sym typeface="Calibri (MS) Bold"/>
              </a:rPr>
              <a:t>ακομίσουν </a:t>
            </a:r>
          </a:p>
          <a:p>
            <a:pPr marL="0" lvl="0" indent="0" algn="ctr">
              <a:lnSpc>
                <a:spcPts val="5640"/>
              </a:lnSpc>
              <a:spcBef>
                <a:spcPct val="0"/>
              </a:spcBef>
            </a:pPr>
            <a:r>
              <a:rPr lang="en-US" sz="4000" b="1" dirty="0">
                <a:solidFill>
                  <a:srgbClr val="001D3E"/>
                </a:solidFill>
                <a:latin typeface="Calibri (MS) Bold"/>
                <a:ea typeface="Calibri (MS) Bold"/>
                <a:cs typeface="Calibri (MS) Bold"/>
                <a:sym typeface="Calibri (MS) Bold"/>
              </a:rPr>
              <a:t>από την περιοχή που κατοικούν </a:t>
            </a:r>
            <a:r>
              <a:rPr lang="en-US" sz="4000" b="1" dirty="0" err="1">
                <a:solidFill>
                  <a:srgbClr val="001D3E"/>
                </a:solidFill>
                <a:latin typeface="Calibri (MS) Bold"/>
                <a:ea typeface="Calibri (MS) Bold"/>
                <a:cs typeface="Calibri (MS) Bold"/>
                <a:sym typeface="Calibri (MS) Bold"/>
              </a:rPr>
              <a:t>σήμερ</a:t>
            </a:r>
            <a:r>
              <a:rPr lang="en-US" sz="4000" b="1" dirty="0">
                <a:solidFill>
                  <a:srgbClr val="001D3E"/>
                </a:solidFill>
                <a:latin typeface="Calibri (MS) Bold"/>
                <a:ea typeface="Calibri (MS) Bold"/>
                <a:cs typeface="Calibri (MS) Bold"/>
                <a:sym typeface="Calibri (MS) Bold"/>
              </a:rPr>
              <a:t>α;”</a:t>
            </a:r>
            <a:r>
              <a:rPr lang="el-GR" sz="4000" b="1" dirty="0">
                <a:solidFill>
                  <a:srgbClr val="001D3E"/>
                </a:solidFill>
                <a:latin typeface="Calibri (MS) Bold"/>
                <a:ea typeface="Calibri (MS) Bold"/>
                <a:cs typeface="Calibri (MS) Bold"/>
                <a:sym typeface="Calibri (MS) Bold"/>
              </a:rPr>
              <a:t> </a:t>
            </a:r>
            <a:r>
              <a:rPr lang="el-GR" sz="2800" b="1" dirty="0">
                <a:solidFill>
                  <a:srgbClr val="001D3E"/>
                </a:solidFill>
                <a:latin typeface="Calibri (MS) Bold"/>
                <a:ea typeface="Calibri (MS) Bold"/>
                <a:cs typeface="Calibri (MS) Bold"/>
                <a:sym typeface="Calibri (MS) Bold"/>
              </a:rPr>
              <a:t>(Όσοι έχουν παιδιά 18 – 35 ετών, Ν=312)</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2952495596"/>
              </p:ext>
            </p:extLst>
          </p:nvPr>
        </p:nvGraphicFramePr>
        <p:xfrm>
          <a:off x="3048000" y="2095501"/>
          <a:ext cx="12191999" cy="6185997"/>
        </p:xfrm>
        <a:graphic>
          <a:graphicData uri="http://schemas.openxmlformats.org/drawingml/2006/chart">
            <c:chart xmlns:c="http://schemas.openxmlformats.org/drawingml/2006/chart" xmlns:r="http://schemas.openxmlformats.org/officeDocument/2006/relationships" r:id="rId3"/>
          </a:graphicData>
        </a:graphic>
      </p:graphicFrame>
      <p:sp>
        <p:nvSpPr>
          <p:cNvPr id="10" name="9 - Δεξιό άγκιστρο"/>
          <p:cNvSpPr/>
          <p:nvPr/>
        </p:nvSpPr>
        <p:spPr>
          <a:xfrm>
            <a:off x="14097000" y="3695700"/>
            <a:ext cx="457200" cy="19050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1 - TextBox"/>
          <p:cNvSpPr txBox="1"/>
          <p:nvPr/>
        </p:nvSpPr>
        <p:spPr>
          <a:xfrm>
            <a:off x="14630400" y="4340556"/>
            <a:ext cx="914400"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3200" b="1" dirty="0">
                <a:solidFill>
                  <a:srgbClr val="C00000"/>
                </a:solidFill>
              </a:rPr>
              <a:t>56%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a:solidFill>
                  <a:srgbClr val="003168"/>
                </a:solidFill>
                <a:latin typeface="Calibri (MS) Bold"/>
                <a:ea typeface="Calibri (MS) Bold"/>
                <a:cs typeface="Calibri (MS) Bold"/>
                <a:sym typeface="Calibri (MS) Bold"/>
              </a:rPr>
              <a:t>ΑΝΑ ΠΕΡΙΦΕΡΕΙΑΚΗ ΕΝΟΤΗΤΑ ΚΑΤΟΙΚΙΑΣ</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62402" y="4582"/>
            <a:ext cx="18812799" cy="1436291"/>
          </a:xfrm>
          <a:prstGeom prst="rect">
            <a:avLst/>
          </a:prstGeom>
        </p:spPr>
        <p:txBody>
          <a:bodyPr lIns="0" tIns="0" rIns="0" bIns="0" rtlCol="0" anchor="t">
            <a:spAutoFit/>
          </a:bodyPr>
          <a:lstStyle/>
          <a:p>
            <a:pPr marL="0" lvl="0" indent="0" algn="ctr">
              <a:lnSpc>
                <a:spcPts val="5640"/>
              </a:lnSpc>
              <a:spcBef>
                <a:spcPct val="0"/>
              </a:spcBef>
            </a:pPr>
            <a:r>
              <a:rPr lang="en-US" sz="3200" b="1" dirty="0">
                <a:solidFill>
                  <a:srgbClr val="001D3E"/>
                </a:solidFill>
                <a:latin typeface="Calibri (MS) Bold"/>
                <a:ea typeface="Calibri (MS) Bold"/>
                <a:cs typeface="Calibri (MS) Bold"/>
                <a:sym typeface="Calibri (MS) Bold"/>
              </a:rPr>
              <a:t>“</a:t>
            </a:r>
            <a:r>
              <a:rPr lang="en-US" sz="3200" b="1" dirty="0" err="1">
                <a:solidFill>
                  <a:srgbClr val="001D3E"/>
                </a:solidFill>
                <a:latin typeface="Calibri (MS) Bold"/>
                <a:ea typeface="Calibri (MS) Bold"/>
                <a:cs typeface="Calibri (MS) Bold"/>
                <a:sym typeface="Calibri (MS) Bold"/>
              </a:rPr>
              <a:t>Το</a:t>
            </a:r>
            <a:r>
              <a:rPr lang="en-US" sz="3200" b="1" dirty="0">
                <a:solidFill>
                  <a:srgbClr val="001D3E"/>
                </a:solidFill>
                <a:latin typeface="Calibri (MS) Bold"/>
                <a:ea typeface="Calibri (MS) Bold"/>
                <a:cs typeface="Calibri (MS) Bold"/>
                <a:sym typeface="Calibri (MS) Bold"/>
              </a:rPr>
              <a:t>/τα πα</a:t>
            </a:r>
            <a:r>
              <a:rPr lang="en-US" sz="3200" b="1" dirty="0" err="1">
                <a:solidFill>
                  <a:srgbClr val="001D3E"/>
                </a:solidFill>
                <a:latin typeface="Calibri (MS) Bold"/>
                <a:ea typeface="Calibri (MS) Bold"/>
                <a:cs typeface="Calibri (MS) Bold"/>
                <a:sym typeface="Calibri (MS) Bold"/>
              </a:rPr>
              <a:t>ιδί</a:t>
            </a:r>
            <a:r>
              <a:rPr lang="en-US" sz="3200" b="1" dirty="0">
                <a:solidFill>
                  <a:srgbClr val="001D3E"/>
                </a:solidFill>
                <a:latin typeface="Calibri (MS) Bold"/>
                <a:ea typeface="Calibri (MS) Bold"/>
                <a:cs typeface="Calibri (MS) Bold"/>
                <a:sym typeface="Calibri (MS) Bold"/>
              </a:rPr>
              <a:t>/πα</a:t>
            </a:r>
            <a:r>
              <a:rPr lang="en-US" sz="3200" b="1" dirty="0" err="1">
                <a:solidFill>
                  <a:srgbClr val="001D3E"/>
                </a:solidFill>
                <a:latin typeface="Calibri (MS) Bold"/>
                <a:ea typeface="Calibri (MS) Bold"/>
                <a:cs typeface="Calibri (MS) Bold"/>
                <a:sym typeface="Calibri (MS) Bold"/>
              </a:rPr>
              <a:t>ιδιά</a:t>
            </a:r>
            <a:r>
              <a:rPr lang="en-US" sz="3200" b="1" dirty="0">
                <a:solidFill>
                  <a:srgbClr val="001D3E"/>
                </a:solidFill>
                <a:latin typeface="Calibri (MS) Bold"/>
                <a:ea typeface="Calibri (MS) Bold"/>
                <a:cs typeface="Calibri (MS) Bold"/>
                <a:sym typeface="Calibri (MS) Bold"/>
              </a:rPr>
              <a:t> σας, </a:t>
            </a:r>
            <a:r>
              <a:rPr lang="en-US" sz="3200" b="1" dirty="0" err="1">
                <a:solidFill>
                  <a:srgbClr val="001D3E"/>
                </a:solidFill>
                <a:latin typeface="Calibri (MS) Bold"/>
                <a:ea typeface="Calibri (MS) Bold"/>
                <a:cs typeface="Calibri (MS) Bold"/>
                <a:sym typeface="Calibri (MS) Bold"/>
              </a:rPr>
              <a:t>έχουν</a:t>
            </a:r>
            <a:r>
              <a:rPr lang="en-US" sz="3200" b="1" dirty="0">
                <a:solidFill>
                  <a:srgbClr val="001D3E"/>
                </a:solidFill>
                <a:latin typeface="Calibri (MS) Bold"/>
                <a:ea typeface="Calibri (MS) Bold"/>
                <a:cs typeface="Calibri (MS) Bold"/>
                <a:sym typeface="Calibri (MS) Bold"/>
              </a:rPr>
              <a:t> </a:t>
            </a:r>
            <a:r>
              <a:rPr lang="en-US" sz="3200" b="1" dirty="0" err="1">
                <a:solidFill>
                  <a:srgbClr val="001D3E"/>
                </a:solidFill>
                <a:latin typeface="Calibri (MS) Bold"/>
                <a:ea typeface="Calibri (MS) Bold"/>
                <a:cs typeface="Calibri (MS) Bold"/>
                <a:sym typeface="Calibri (MS) Bold"/>
              </a:rPr>
              <a:t>σκεφτεί</a:t>
            </a:r>
            <a:r>
              <a:rPr lang="en-US" sz="3200" b="1" dirty="0">
                <a:solidFill>
                  <a:srgbClr val="001D3E"/>
                </a:solidFill>
                <a:latin typeface="Calibri (MS) Bold"/>
                <a:ea typeface="Calibri (MS) Bold"/>
                <a:cs typeface="Calibri (MS) Bold"/>
                <a:sym typeface="Calibri (MS) Bold"/>
              </a:rPr>
              <a:t> να </a:t>
            </a:r>
            <a:r>
              <a:rPr lang="en-US" sz="3200" b="1" dirty="0" err="1">
                <a:solidFill>
                  <a:srgbClr val="001D3E"/>
                </a:solidFill>
                <a:latin typeface="Calibri (MS) Bold"/>
                <a:ea typeface="Calibri (MS) Bold"/>
                <a:cs typeface="Calibri (MS) Bold"/>
                <a:sym typeface="Calibri (MS) Bold"/>
              </a:rPr>
              <a:t>μετ</a:t>
            </a:r>
            <a:r>
              <a:rPr lang="en-US" sz="3200" b="1" dirty="0">
                <a:solidFill>
                  <a:srgbClr val="001D3E"/>
                </a:solidFill>
                <a:latin typeface="Calibri (MS) Bold"/>
                <a:ea typeface="Calibri (MS) Bold"/>
                <a:cs typeface="Calibri (MS) Bold"/>
                <a:sym typeface="Calibri (MS) Bold"/>
              </a:rPr>
              <a:t>ακομίσουν </a:t>
            </a:r>
          </a:p>
          <a:p>
            <a:pPr marL="0" lvl="0" indent="0" algn="ctr">
              <a:lnSpc>
                <a:spcPts val="5640"/>
              </a:lnSpc>
              <a:spcBef>
                <a:spcPct val="0"/>
              </a:spcBef>
            </a:pPr>
            <a:r>
              <a:rPr lang="en-US" sz="3200" b="1" dirty="0">
                <a:solidFill>
                  <a:srgbClr val="001D3E"/>
                </a:solidFill>
                <a:latin typeface="Calibri (MS) Bold"/>
                <a:ea typeface="Calibri (MS) Bold"/>
                <a:cs typeface="Calibri (MS) Bold"/>
                <a:sym typeface="Calibri (MS) Bold"/>
              </a:rPr>
              <a:t>από την περιοχή που κατοικούν </a:t>
            </a:r>
            <a:r>
              <a:rPr lang="en-US" sz="3200" b="1" dirty="0" err="1">
                <a:solidFill>
                  <a:srgbClr val="001D3E"/>
                </a:solidFill>
                <a:latin typeface="Calibri (MS) Bold"/>
                <a:ea typeface="Calibri (MS) Bold"/>
                <a:cs typeface="Calibri (MS) Bold"/>
                <a:sym typeface="Calibri (MS) Bold"/>
              </a:rPr>
              <a:t>σήμερ</a:t>
            </a:r>
            <a:r>
              <a:rPr lang="en-US" sz="3200" b="1" dirty="0">
                <a:solidFill>
                  <a:srgbClr val="001D3E"/>
                </a:solidFill>
                <a:latin typeface="Calibri (MS) Bold"/>
                <a:ea typeface="Calibri (MS) Bold"/>
                <a:cs typeface="Calibri (MS) Bold"/>
                <a:sym typeface="Calibri (MS) Bold"/>
              </a:rPr>
              <a:t>α;”</a:t>
            </a:r>
            <a:r>
              <a:rPr lang="el-GR" sz="3200" b="1" dirty="0">
                <a:solidFill>
                  <a:srgbClr val="001D3E"/>
                </a:solidFill>
                <a:latin typeface="Calibri (MS) Bold"/>
                <a:ea typeface="Calibri (MS) Bold"/>
                <a:cs typeface="Calibri (MS) Bold"/>
                <a:sym typeface="Calibri (MS) Bold"/>
              </a:rPr>
              <a:t> </a:t>
            </a:r>
            <a:r>
              <a:rPr lang="el-GR" sz="2000" b="1" dirty="0">
                <a:solidFill>
                  <a:srgbClr val="001D3E"/>
                </a:solidFill>
                <a:latin typeface="Calibri (MS) Bold"/>
                <a:ea typeface="Calibri (MS) Bold"/>
                <a:cs typeface="Calibri (MS) Bold"/>
                <a:sym typeface="Calibri (MS) Bold"/>
              </a:rPr>
              <a:t>(Όσοι έχουν παιδιά 18 – 35 ετών, Ν=312)</a:t>
            </a:r>
            <a:endParaRPr lang="en-US" sz="2000" b="1" dirty="0">
              <a:solidFill>
                <a:srgbClr val="001D3E"/>
              </a:solidFill>
              <a:latin typeface="Calibri (MS) Bold"/>
              <a:ea typeface="Calibri (MS) Bold"/>
              <a:cs typeface="Calibri (MS) Bold"/>
              <a:sym typeface="Calibri (MS) Bold"/>
            </a:endParaRPr>
          </a:p>
        </p:txBody>
      </p:sp>
      <p:graphicFrame>
        <p:nvGraphicFramePr>
          <p:cNvPr id="14" name="Q11 - Το/τα παιδί/παιδιά σας, έχουν σκεφτεί να μετακομίσουν από την περιοχή που κατοικούν σήμερα; by Q1 - 2Σε ποια Περιφερειακή Ενότητα κατοικείτε: 2" descr="8b4d1a20-7d54-4716-a252-2043270f7607 Q11 - Το/τα παιδί/παιδιά σας, έχουν σκεφτεί να μετακομίσουν από την περιοχή που κατοικούν σήμερα; by Q1 - 2Σε ποια Περιφερειακή Ενότητα κατοικείτε: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144725348"/>
              </p:ext>
            </p:extLst>
          </p:nvPr>
        </p:nvGraphicFramePr>
        <p:xfrm>
          <a:off x="3657600" y="2400300"/>
          <a:ext cx="10896601" cy="3657601"/>
        </p:xfrm>
        <a:graphic>
          <a:graphicData uri="http://schemas.openxmlformats.org/drawingml/2006/table">
            <a:tbl>
              <a:tblPr firstRow="1" firstCol="1" bandRow="1">
                <a:tableStyleId>{5C22544A-7EE6-4342-B048-85BDC9FD1C3A}</a:tableStyleId>
              </a:tblPr>
              <a:tblGrid>
                <a:gridCol w="5960800">
                  <a:extLst>
                    <a:ext uri="{9D8B030D-6E8A-4147-A177-3AD203B41FA5}">
                      <a16:colId xmlns:a16="http://schemas.microsoft.com/office/drawing/2014/main" val="20000"/>
                    </a:ext>
                  </a:extLst>
                </a:gridCol>
                <a:gridCol w="1645267">
                  <a:extLst>
                    <a:ext uri="{9D8B030D-6E8A-4147-A177-3AD203B41FA5}">
                      <a16:colId xmlns:a16="http://schemas.microsoft.com/office/drawing/2014/main" val="20001"/>
                    </a:ext>
                  </a:extLst>
                </a:gridCol>
                <a:gridCol w="1645267">
                  <a:extLst>
                    <a:ext uri="{9D8B030D-6E8A-4147-A177-3AD203B41FA5}">
                      <a16:colId xmlns:a16="http://schemas.microsoft.com/office/drawing/2014/main" val="20002"/>
                    </a:ext>
                  </a:extLst>
                </a:gridCol>
                <a:gridCol w="1645267">
                  <a:extLst>
                    <a:ext uri="{9D8B030D-6E8A-4147-A177-3AD203B41FA5}">
                      <a16:colId xmlns:a16="http://schemas.microsoft.com/office/drawing/2014/main" val="20003"/>
                    </a:ext>
                  </a:extLst>
                </a:gridCol>
              </a:tblGrid>
              <a:tr h="920075">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Υπόλοιπη ΠΚΜ</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err="1">
                          <a:solidFill>
                            <a:srgbClr val="000000"/>
                          </a:solidFill>
                          <a:latin typeface="Open Sans"/>
                        </a:rPr>
                        <a:t>Θεσσαλονίκη</a:t>
                      </a: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94552">
                <a:tc>
                  <a:txBody>
                    <a:bodyPr/>
                    <a:lstStyle/>
                    <a:p>
                      <a:pPr marL="0" lvl="0" indent="0" algn="ctr">
                        <a:buNone/>
                      </a:pPr>
                      <a:r>
                        <a:rPr sz="1600" b="1" i="0" u="none" strike="noStrike" dirty="0">
                          <a:solidFill>
                            <a:srgbClr val="000000"/>
                          </a:solidFill>
                          <a:latin typeface="Open Sans"/>
                        </a:rPr>
                        <a:t>Ναι, σχεδιάζουν να μετακομίσουν στο μέλλον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84091">
                <a:tc>
                  <a:txBody>
                    <a:bodyPr/>
                    <a:lstStyle/>
                    <a:p>
                      <a:pPr marL="0" lvl="0" indent="0" algn="ctr">
                        <a:buNone/>
                      </a:pPr>
                      <a:r>
                        <a:rPr sz="1600" b="1" i="0" u="none" strike="noStrike" dirty="0">
                          <a:solidFill>
                            <a:srgbClr val="000000"/>
                          </a:solidFill>
                          <a:latin typeface="Open Sans"/>
                        </a:rPr>
                        <a:t>Ναι αλλά δεν θα το πραγματοποιήσουν</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84091">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46%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790701">
                <a:tc>
                  <a:txBody>
                    <a:bodyPr/>
                    <a:lstStyle/>
                    <a:p>
                      <a:pPr marL="0" lvl="0" indent="0" algn="ctr">
                        <a:buNone/>
                      </a:pPr>
                      <a:r>
                        <a:rPr sz="1600" b="1" i="0" u="none" strike="noStrike" dirty="0">
                          <a:solidFill>
                            <a:srgbClr val="000000"/>
                          </a:solidFill>
                          <a:latin typeface="Open Sans"/>
                        </a:rPr>
                        <a:t>Τα παιδιά μου ζουν ήδη εκτός ΠΚΜ (αυθόρμητα)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84091">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10009496" y="4291652"/>
            <a:ext cx="2514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1567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399" y="419100"/>
            <a:ext cx="18812799" cy="2115964"/>
          </a:xfrm>
          <a:prstGeom prst="rect">
            <a:avLst/>
          </a:prstGeom>
        </p:spPr>
        <p:txBody>
          <a:bodyPr lIns="0" tIns="0" rIns="0" bIns="0" rtlCol="0" anchor="t">
            <a:spAutoFit/>
          </a:bodyPr>
          <a:lstStyle/>
          <a:p>
            <a:pPr algn="ctr">
              <a:lnSpc>
                <a:spcPts val="552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Σκέφτοντ</a:t>
            </a:r>
            <a:r>
              <a:rPr lang="en-US" sz="4000" b="1" dirty="0">
                <a:solidFill>
                  <a:srgbClr val="001D3E"/>
                </a:solidFill>
                <a:latin typeface="Calibri (MS) Bold"/>
                <a:ea typeface="Calibri (MS) Bold"/>
                <a:cs typeface="Calibri (MS) Bold"/>
                <a:sym typeface="Calibri (MS) Bold"/>
              </a:rPr>
              <a:t>αι/Σκέφτηκαν να μετακομίσουν σε άλλη περιοχή της ΠΚΜ, της υπόλοιπης Ελλάδας ή στο εξωτερικό;”</a:t>
            </a:r>
            <a:r>
              <a:rPr lang="el-GR" sz="4000" b="1" dirty="0">
                <a:solidFill>
                  <a:srgbClr val="001D3E"/>
                </a:solidFill>
                <a:latin typeface="Calibri (MS) Bold"/>
                <a:ea typeface="Calibri (MS) Bold"/>
                <a:cs typeface="Calibri (MS) Bold"/>
                <a:sym typeface="Calibri (MS) Bold"/>
              </a:rPr>
              <a:t> </a:t>
            </a:r>
            <a:br>
              <a:rPr lang="el-GR" sz="4000" b="1" dirty="0">
                <a:solidFill>
                  <a:srgbClr val="001D3E"/>
                </a:solidFill>
                <a:latin typeface="Calibri (MS) Bold"/>
                <a:ea typeface="Calibri (MS) Bold"/>
                <a:cs typeface="Calibri (MS) Bold"/>
                <a:sym typeface="Calibri (MS) Bold"/>
              </a:rPr>
            </a:br>
            <a:r>
              <a:rPr lang="el-GR" sz="2400" b="1" dirty="0">
                <a:solidFill>
                  <a:srgbClr val="001D3E"/>
                </a:solidFill>
                <a:latin typeface="Calibri (MS) Bold"/>
                <a:ea typeface="Calibri (MS) Bold"/>
                <a:cs typeface="Calibri (MS) Bold"/>
                <a:sym typeface="Calibri (MS) Bold"/>
              </a:rPr>
              <a:t>(Όσοι έχουν παιδιά 18 – 35 ετών τα οποία σκέφτονται / σκέφτηκαν να μετακομίσουν ή έχουν ήδη μετακομίσει, Ν=169)</a:t>
            </a:r>
            <a:endParaRPr lang="en-US" sz="24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79326190"/>
              </p:ext>
            </p:extLst>
          </p:nvPr>
        </p:nvGraphicFramePr>
        <p:xfrm>
          <a:off x="2547087" y="2584312"/>
          <a:ext cx="12649200" cy="61418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4" name="TextBox 2"/>
          <p:cNvSpPr txBox="1"/>
          <p:nvPr/>
        </p:nvSpPr>
        <p:spPr>
          <a:xfrm>
            <a:off x="-262399" y="419100"/>
            <a:ext cx="18812799" cy="1410643"/>
          </a:xfrm>
          <a:prstGeom prst="rect">
            <a:avLst/>
          </a:prstGeom>
        </p:spPr>
        <p:txBody>
          <a:bodyPr lIns="0" tIns="0" rIns="0" bIns="0" rtlCol="0" anchor="t">
            <a:spAutoFit/>
          </a:bodyPr>
          <a:lstStyle/>
          <a:p>
            <a:pPr algn="ctr">
              <a:lnSpc>
                <a:spcPts val="5520"/>
              </a:lnSpc>
              <a:spcBef>
                <a:spcPct val="0"/>
              </a:spcBef>
            </a:pPr>
            <a:r>
              <a:rPr lang="en-US" sz="4000" b="1" dirty="0">
                <a:solidFill>
                  <a:srgbClr val="001D3E"/>
                </a:solidFill>
                <a:latin typeface="Calibri (MS) Bold"/>
                <a:ea typeface="Calibri (MS) Bold"/>
                <a:cs typeface="Calibri (MS) Bold"/>
                <a:sym typeface="Calibri (MS) Bold"/>
              </a:rPr>
              <a:t>“</a:t>
            </a:r>
            <a:r>
              <a:rPr lang="el-GR" sz="4000" b="1" dirty="0">
                <a:solidFill>
                  <a:srgbClr val="001D3E"/>
                </a:solidFill>
                <a:latin typeface="Calibri (MS) Bold"/>
                <a:ea typeface="Calibri (MS) Bold"/>
                <a:cs typeface="Calibri (MS) Bold"/>
                <a:sym typeface="Calibri (MS) Bold"/>
              </a:rPr>
              <a:t>Για ποιον κυρίως λόγο σκέφτονται / σκέφτηκαν να μετακομίσουν</a:t>
            </a:r>
            <a:r>
              <a:rPr lang="en-US" sz="4000" b="1" dirty="0">
                <a:solidFill>
                  <a:srgbClr val="001D3E"/>
                </a:solidFill>
                <a:latin typeface="Calibri (MS) Bold"/>
                <a:ea typeface="Calibri (MS) Bold"/>
                <a:cs typeface="Calibri (MS) Bold"/>
                <a:sym typeface="Calibri (MS) Bold"/>
              </a:rPr>
              <a:t>;”</a:t>
            </a:r>
            <a:r>
              <a:rPr lang="el-GR" sz="4000" b="1" dirty="0">
                <a:solidFill>
                  <a:srgbClr val="001D3E"/>
                </a:solidFill>
                <a:latin typeface="Calibri (MS) Bold"/>
                <a:ea typeface="Calibri (MS) Bold"/>
                <a:cs typeface="Calibri (MS) Bold"/>
                <a:sym typeface="Calibri (MS) Bold"/>
              </a:rPr>
              <a:t> </a:t>
            </a:r>
            <a:br>
              <a:rPr lang="el-GR" sz="4000" b="1" dirty="0">
                <a:solidFill>
                  <a:srgbClr val="001D3E"/>
                </a:solidFill>
                <a:latin typeface="Calibri (MS) Bold"/>
                <a:ea typeface="Calibri (MS) Bold"/>
                <a:cs typeface="Calibri (MS) Bold"/>
                <a:sym typeface="Calibri (MS) Bold"/>
              </a:rPr>
            </a:br>
            <a:r>
              <a:rPr lang="el-GR" sz="2400" b="1" dirty="0">
                <a:solidFill>
                  <a:srgbClr val="001D3E"/>
                </a:solidFill>
                <a:latin typeface="Calibri (MS) Bold"/>
                <a:ea typeface="Calibri (MS) Bold"/>
                <a:cs typeface="Calibri (MS) Bold"/>
                <a:sym typeface="Calibri (MS) Bold"/>
              </a:rPr>
              <a:t>(Όσοι έχουν παιδιά 18 – 35 ετών τα οποία σκέφτονται / σκέφτηκαν να μετακομίσουν ή έχουν ήδη μετακομίσει, Ν=169)</a:t>
            </a:r>
            <a:endParaRPr lang="en-US" sz="2400" b="1" dirty="0">
              <a:solidFill>
                <a:srgbClr val="001D3E"/>
              </a:solidFill>
              <a:latin typeface="Calibri (MS) Bold"/>
              <a:ea typeface="Calibri (MS) Bold"/>
              <a:cs typeface="Calibri (MS) Bold"/>
              <a:sym typeface="Calibri (MS) Bold"/>
            </a:endParaRPr>
          </a:p>
        </p:txBody>
      </p:sp>
      <p:graphicFrame>
        <p:nvGraphicFramePr>
          <p:cNvPr id="15" name="Chart 13"/>
          <p:cNvGraphicFramePr>
            <a:graphicFrameLocks/>
          </p:cNvGraphicFramePr>
          <p:nvPr>
            <p:extLst>
              <p:ext uri="{D42A27DB-BD31-4B8C-83A1-F6EECF244321}">
                <p14:modId xmlns:p14="http://schemas.microsoft.com/office/powerpoint/2010/main" val="1993237100"/>
              </p:ext>
            </p:extLst>
          </p:nvPr>
        </p:nvGraphicFramePr>
        <p:xfrm>
          <a:off x="3124200" y="2095499"/>
          <a:ext cx="11353799" cy="65813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73342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ΣΤΕΓΑΣΤΙΚΟ</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pic>
        <p:nvPicPr>
          <p:cNvPr id="1026" name="Picture 2"/>
          <p:cNvPicPr>
            <a:picLocks noChangeAspect="1" noChangeArrowheads="1"/>
          </p:cNvPicPr>
          <p:nvPr/>
        </p:nvPicPr>
        <p:blipFill>
          <a:blip r:embed="rId3" cstate="print"/>
          <a:srcRect/>
          <a:stretch>
            <a:fillRect/>
          </a:stretch>
        </p:blipFill>
        <p:spPr bwMode="auto">
          <a:xfrm>
            <a:off x="4724399" y="190500"/>
            <a:ext cx="9723011" cy="381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49465" y="4229100"/>
            <a:ext cx="9967411" cy="4191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7"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pSp>
        <p:nvGrpSpPr>
          <p:cNvPr id="8" name="Group 8"/>
          <p:cNvGrpSpPr/>
          <p:nvPr/>
        </p:nvGrpSpPr>
        <p:grpSpPr>
          <a:xfrm>
            <a:off x="0" y="8857723"/>
            <a:ext cx="18288000" cy="1429277"/>
            <a:chOff x="0" y="0"/>
            <a:chExt cx="24384000" cy="1905702"/>
          </a:xfrm>
        </p:grpSpPr>
        <p:grpSp>
          <p:nvGrpSpPr>
            <p:cNvPr id="9" name="Group 9"/>
            <p:cNvGrpSpPr/>
            <p:nvPr/>
          </p:nvGrpSpPr>
          <p:grpSpPr>
            <a:xfrm>
              <a:off x="0" y="0"/>
              <a:ext cx="24384000" cy="1905702"/>
              <a:chOff x="0" y="0"/>
              <a:chExt cx="4816593" cy="376435"/>
            </a:xfrm>
          </p:grpSpPr>
          <p:sp>
            <p:nvSpPr>
              <p:cNvPr id="10" name="Freeform 10"/>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1" name="TextBox 11"/>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2" name="Freeform 12"/>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3808043778"/>
              </p:ext>
            </p:extLst>
          </p:nvPr>
        </p:nvGraphicFramePr>
        <p:xfrm>
          <a:off x="2133600" y="1638300"/>
          <a:ext cx="13030199" cy="664319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15 - Ευθεία γραμμή σύνδεσης"/>
          <p:cNvCxnSpPr/>
          <p:nvPr/>
        </p:nvCxnSpPr>
        <p:spPr>
          <a:xfrm flipV="1">
            <a:off x="10896600" y="3543300"/>
            <a:ext cx="48768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14782800" y="2705100"/>
            <a:ext cx="9906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15881169" y="3283936"/>
            <a:ext cx="806631" cy="523220"/>
          </a:xfrm>
          <a:prstGeom prst="rect">
            <a:avLst/>
          </a:prstGeom>
          <a:noFill/>
        </p:spPr>
        <p:txBody>
          <a:bodyPr wrap="none" rtlCol="0">
            <a:spAutoFit/>
          </a:bodyPr>
          <a:lstStyle/>
          <a:p>
            <a:r>
              <a:rPr lang="el-GR" sz="2800" b="1" dirty="0">
                <a:solidFill>
                  <a:srgbClr val="0070C0"/>
                </a:solidFill>
              </a:rPr>
              <a:t>62%</a:t>
            </a:r>
          </a:p>
        </p:txBody>
      </p:sp>
      <p:sp>
        <p:nvSpPr>
          <p:cNvPr id="20" name="19 - TextBox"/>
          <p:cNvSpPr txBox="1"/>
          <p:nvPr/>
        </p:nvSpPr>
        <p:spPr>
          <a:xfrm>
            <a:off x="12420600" y="5219700"/>
            <a:ext cx="811441" cy="523220"/>
          </a:xfrm>
          <a:prstGeom prst="rect">
            <a:avLst/>
          </a:prstGeom>
          <a:noFill/>
        </p:spPr>
        <p:txBody>
          <a:bodyPr wrap="none" rtlCol="0">
            <a:spAutoFit/>
          </a:bodyPr>
          <a:lstStyle/>
          <a:p>
            <a:r>
              <a:rPr lang="el-GR" sz="2800" b="1" dirty="0">
                <a:solidFill>
                  <a:schemeClr val="accent2"/>
                </a:solidFill>
              </a:rPr>
              <a:t>32%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a:solidFill>
                  <a:srgbClr val="003168"/>
                </a:solidFill>
                <a:latin typeface="Calibri (MS) Bold"/>
                <a:ea typeface="Calibri (MS) Bold"/>
                <a:cs typeface="Calibri (MS) Bold"/>
                <a:sym typeface="Calibri (MS) Bold"/>
              </a:rPr>
              <a:t>ΑΝΑ ΠΕΡΙΦΕΡΕΙΑΚΗ ΕΝΟΤΗΤΑ ΚΑΤΟΙΚΙΑΣ</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aphicFrame>
        <p:nvGraphicFramePr>
          <p:cNvPr id="14" name="Q17 - Το σπίτι που διαμένετε: by Q1 - Σε ποια Περιφερειακή Ενότητα κατοικείτε:" descr="c2c6680b-cb52-4bd6-a457-ff38e24d5980 Q17 - Το σπίτι που διαμένετε: by Q1 - Σε ποια Περιφερειακή Ενότητα κατοικείτε: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4151724974"/>
              </p:ext>
            </p:extLst>
          </p:nvPr>
        </p:nvGraphicFramePr>
        <p:xfrm>
          <a:off x="2057402" y="2536880"/>
          <a:ext cx="13442187" cy="4370584"/>
        </p:xfrm>
        <a:graphic>
          <a:graphicData uri="http://schemas.openxmlformats.org/drawingml/2006/table">
            <a:tbl>
              <a:tblPr firstRow="1" firstCol="1" bandRow="1">
                <a:tableStyleId>{5C22544A-7EE6-4342-B048-85BDC9FD1C3A}</a:tableStyleId>
              </a:tblPr>
              <a:tblGrid>
                <a:gridCol w="4291555">
                  <a:extLst>
                    <a:ext uri="{9D8B030D-6E8A-4147-A177-3AD203B41FA5}">
                      <a16:colId xmlns:a16="http://schemas.microsoft.com/office/drawing/2014/main" val="20000"/>
                    </a:ext>
                  </a:extLst>
                </a:gridCol>
                <a:gridCol w="1143829">
                  <a:extLst>
                    <a:ext uri="{9D8B030D-6E8A-4147-A177-3AD203B41FA5}">
                      <a16:colId xmlns:a16="http://schemas.microsoft.com/office/drawing/2014/main" val="20001"/>
                    </a:ext>
                  </a:extLst>
                </a:gridCol>
                <a:gridCol w="1143829">
                  <a:extLst>
                    <a:ext uri="{9D8B030D-6E8A-4147-A177-3AD203B41FA5}">
                      <a16:colId xmlns:a16="http://schemas.microsoft.com/office/drawing/2014/main" val="20002"/>
                    </a:ext>
                  </a:extLst>
                </a:gridCol>
                <a:gridCol w="1143829">
                  <a:extLst>
                    <a:ext uri="{9D8B030D-6E8A-4147-A177-3AD203B41FA5}">
                      <a16:colId xmlns:a16="http://schemas.microsoft.com/office/drawing/2014/main" val="20003"/>
                    </a:ext>
                  </a:extLst>
                </a:gridCol>
                <a:gridCol w="1143829">
                  <a:extLst>
                    <a:ext uri="{9D8B030D-6E8A-4147-A177-3AD203B41FA5}">
                      <a16:colId xmlns:a16="http://schemas.microsoft.com/office/drawing/2014/main" val="20004"/>
                    </a:ext>
                  </a:extLst>
                </a:gridCol>
                <a:gridCol w="1143829">
                  <a:extLst>
                    <a:ext uri="{9D8B030D-6E8A-4147-A177-3AD203B41FA5}">
                      <a16:colId xmlns:a16="http://schemas.microsoft.com/office/drawing/2014/main" val="20005"/>
                    </a:ext>
                  </a:extLst>
                </a:gridCol>
                <a:gridCol w="1143829">
                  <a:extLst>
                    <a:ext uri="{9D8B030D-6E8A-4147-A177-3AD203B41FA5}">
                      <a16:colId xmlns:a16="http://schemas.microsoft.com/office/drawing/2014/main" val="20006"/>
                    </a:ext>
                  </a:extLst>
                </a:gridCol>
                <a:gridCol w="1143829">
                  <a:extLst>
                    <a:ext uri="{9D8B030D-6E8A-4147-A177-3AD203B41FA5}">
                      <a16:colId xmlns:a16="http://schemas.microsoft.com/office/drawing/2014/main" val="20007"/>
                    </a:ext>
                  </a:extLst>
                </a:gridCol>
                <a:gridCol w="1143829">
                  <a:extLst>
                    <a:ext uri="{9D8B030D-6E8A-4147-A177-3AD203B41FA5}">
                      <a16:colId xmlns:a16="http://schemas.microsoft.com/office/drawing/2014/main" val="20008"/>
                    </a:ext>
                  </a:extLst>
                </a:gridCol>
              </a:tblGrid>
              <a:tr h="1062655">
                <a:tc>
                  <a:txBody>
                    <a:bodyPr/>
                    <a:lstStyle/>
                    <a:p>
                      <a:pPr marL="0" lvl="0" indent="0" algn="ctr">
                        <a:buNone/>
                      </a:pP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Ημαθίας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Θεσσαλονίκης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Κιλκίς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Πέλλας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Πιερίας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Σερρών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Χαλκιδικής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597050">
                <a:tc>
                  <a:txBody>
                    <a:bodyPr/>
                    <a:lstStyle/>
                    <a:p>
                      <a:pPr marL="0" lvl="0" indent="0" algn="ctr">
                        <a:buNone/>
                      </a:pPr>
                      <a:r>
                        <a:rPr sz="1600" b="1" i="0" u="none" strike="noStrike" dirty="0">
                          <a:solidFill>
                            <a:srgbClr val="000000"/>
                          </a:solidFill>
                          <a:latin typeface="Open Sans"/>
                        </a:rPr>
                        <a:t>Είναι ιδιόκτητο/Το έχω αποπληρώσει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84379">
                <a:tc>
                  <a:txBody>
                    <a:bodyPr/>
                    <a:lstStyle/>
                    <a:p>
                      <a:pPr marL="0" lvl="0" indent="0" algn="ctr">
                        <a:buNone/>
                      </a:pPr>
                      <a:r>
                        <a:rPr sz="1600" b="1" i="0" u="none" strike="noStrike" dirty="0">
                          <a:solidFill>
                            <a:srgbClr val="000000"/>
                          </a:solidFill>
                          <a:latin typeface="Open Sans"/>
                        </a:rPr>
                        <a:t>Είναι νοικιασμένο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84379">
                <a:tc>
                  <a:txBody>
                    <a:bodyPr/>
                    <a:lstStyle/>
                    <a:p>
                      <a:pPr marL="0" lvl="0" indent="0" algn="ctr">
                        <a:buNone/>
                      </a:pPr>
                      <a:r>
                        <a:rPr sz="1600" b="1" i="0" u="none" strike="noStrike" dirty="0">
                          <a:solidFill>
                            <a:srgbClr val="000000"/>
                          </a:solidFill>
                          <a:latin typeface="Open Sans"/>
                        </a:rPr>
                        <a:t>Είναι από κληρονομιά/γονική παροχή</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957742">
                <a:tc>
                  <a:txBody>
                    <a:bodyPr/>
                    <a:lstStyle/>
                    <a:p>
                      <a:pPr marL="0" lvl="0" indent="0" algn="ctr">
                        <a:buNone/>
                      </a:pPr>
                      <a:r>
                        <a:rPr sz="1600" b="1" i="0" u="none" strike="noStrike" dirty="0">
                          <a:solidFill>
                            <a:srgbClr val="000000"/>
                          </a:solidFill>
                          <a:latin typeface="Open Sans"/>
                        </a:rPr>
                        <a:t>Είναι ιδιόκτητο/Αποπληρώνω στεγαστικό δάνειο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584379">
                <a:tc>
                  <a:txBody>
                    <a:bodyPr/>
                    <a:lstStyle/>
                    <a:p>
                      <a:pPr marL="0" lvl="0" indent="0" algn="ctr">
                        <a:buNone/>
                      </a:pPr>
                      <a:r>
                        <a:rPr sz="1600" b="1" i="0" u="none" strike="noStrike" dirty="0">
                          <a:solidFill>
                            <a:srgbClr val="000000"/>
                          </a:solidFill>
                          <a:latin typeface="Open Sans"/>
                        </a:rPr>
                        <a:t>Φιλοξενούμαι από τους γονείς μου</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7620000" y="4229100"/>
            <a:ext cx="838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3433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01465" y="1490571"/>
            <a:ext cx="6285069" cy="528729"/>
            <a:chOff x="0" y="0"/>
            <a:chExt cx="1899226" cy="159772"/>
          </a:xfrm>
        </p:grpSpPr>
        <p:sp>
          <p:nvSpPr>
            <p:cNvPr id="3" name="Freeform 3"/>
            <p:cNvSpPr/>
            <p:nvPr/>
          </p:nvSpPr>
          <p:spPr>
            <a:xfrm>
              <a:off x="0" y="0"/>
              <a:ext cx="1899226" cy="159772"/>
            </a:xfrm>
            <a:custGeom>
              <a:avLst/>
              <a:gdLst/>
              <a:ahLst/>
              <a:cxnLst/>
              <a:rect l="l" t="t" r="r" b="b"/>
              <a:pathLst>
                <a:path w="1899226" h="159772">
                  <a:moveTo>
                    <a:pt x="24059" y="0"/>
                  </a:moveTo>
                  <a:lnTo>
                    <a:pt x="1875168" y="0"/>
                  </a:lnTo>
                  <a:cubicBezTo>
                    <a:pt x="1888454" y="0"/>
                    <a:pt x="1899226" y="10771"/>
                    <a:pt x="1899226" y="24059"/>
                  </a:cubicBezTo>
                  <a:lnTo>
                    <a:pt x="1899226" y="135713"/>
                  </a:lnTo>
                  <a:cubicBezTo>
                    <a:pt x="1899226" y="149000"/>
                    <a:pt x="1888454" y="159772"/>
                    <a:pt x="1875168" y="159772"/>
                  </a:cubicBezTo>
                  <a:lnTo>
                    <a:pt x="24059" y="159772"/>
                  </a:lnTo>
                  <a:cubicBezTo>
                    <a:pt x="17678" y="159772"/>
                    <a:pt x="11558" y="157237"/>
                    <a:pt x="7047" y="152725"/>
                  </a:cubicBezTo>
                  <a:cubicBezTo>
                    <a:pt x="2535" y="148213"/>
                    <a:pt x="0" y="142094"/>
                    <a:pt x="0" y="135713"/>
                  </a:cubicBezTo>
                  <a:lnTo>
                    <a:pt x="0" y="24059"/>
                  </a:lnTo>
                  <a:cubicBezTo>
                    <a:pt x="0" y="10771"/>
                    <a:pt x="10771" y="0"/>
                    <a:pt x="24059"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ΒΑΘΜΟ ΑΣΤΙΚΟΤΗΤΑΣ </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aphicFrame>
        <p:nvGraphicFramePr>
          <p:cNvPr id="14" name="Q17 - Το σπίτι που διαμένετε: by Q2 - Η περιοχή που κατοικείτε είναι:" descr="4c69119e-0c7f-4dee-be46-3b0e2b6e9aaa Q17 - Το σπίτι που διαμένετε: by Q2 - Η περιοχή που κατοικείτε είναι: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478570731"/>
              </p:ext>
            </p:extLst>
          </p:nvPr>
        </p:nvGraphicFramePr>
        <p:xfrm>
          <a:off x="2198250" y="2542730"/>
          <a:ext cx="13891496" cy="4427892"/>
        </p:xfrm>
        <a:graphic>
          <a:graphicData uri="http://schemas.openxmlformats.org/drawingml/2006/table">
            <a:tbl>
              <a:tblPr firstRow="1" firstCol="1" bandRow="1">
                <a:tableStyleId>{5C22544A-7EE6-4342-B048-85BDC9FD1C3A}</a:tableStyleId>
              </a:tblPr>
              <a:tblGrid>
                <a:gridCol w="5955871">
                  <a:extLst>
                    <a:ext uri="{9D8B030D-6E8A-4147-A177-3AD203B41FA5}">
                      <a16:colId xmlns:a16="http://schemas.microsoft.com/office/drawing/2014/main" val="20000"/>
                    </a:ext>
                  </a:extLst>
                </a:gridCol>
                <a:gridCol w="1587125">
                  <a:extLst>
                    <a:ext uri="{9D8B030D-6E8A-4147-A177-3AD203B41FA5}">
                      <a16:colId xmlns:a16="http://schemas.microsoft.com/office/drawing/2014/main" val="20001"/>
                    </a:ext>
                  </a:extLst>
                </a:gridCol>
                <a:gridCol w="1587125">
                  <a:extLst>
                    <a:ext uri="{9D8B030D-6E8A-4147-A177-3AD203B41FA5}">
                      <a16:colId xmlns:a16="http://schemas.microsoft.com/office/drawing/2014/main" val="20002"/>
                    </a:ext>
                  </a:extLst>
                </a:gridCol>
                <a:gridCol w="1587125">
                  <a:extLst>
                    <a:ext uri="{9D8B030D-6E8A-4147-A177-3AD203B41FA5}">
                      <a16:colId xmlns:a16="http://schemas.microsoft.com/office/drawing/2014/main" val="20003"/>
                    </a:ext>
                  </a:extLst>
                </a:gridCol>
                <a:gridCol w="1587125">
                  <a:extLst>
                    <a:ext uri="{9D8B030D-6E8A-4147-A177-3AD203B41FA5}">
                      <a16:colId xmlns:a16="http://schemas.microsoft.com/office/drawing/2014/main" val="20004"/>
                    </a:ext>
                  </a:extLst>
                </a:gridCol>
                <a:gridCol w="1587125">
                  <a:extLst>
                    <a:ext uri="{9D8B030D-6E8A-4147-A177-3AD203B41FA5}">
                      <a16:colId xmlns:a16="http://schemas.microsoft.com/office/drawing/2014/main" val="20005"/>
                    </a:ext>
                  </a:extLst>
                </a:gridCol>
              </a:tblGrid>
              <a:tr h="1610170">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Αστική (πόλη άνω των 50.000 κατοίκων)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Αστική (πόλη από 10.000 μέχρι 50.000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Ημιαστική (πόλη ή κωμόπολη από 2.000 μέχρι 10.000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Αγροτική (χωριό ή οικισμός μέχρι 2.000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508946">
                <a:tc>
                  <a:txBody>
                    <a:bodyPr/>
                    <a:lstStyle/>
                    <a:p>
                      <a:pPr marL="0" lvl="0" indent="0" algn="ctr">
                        <a:buNone/>
                      </a:pPr>
                      <a:r>
                        <a:rPr sz="1600" b="1" i="0" u="none" strike="noStrike" dirty="0">
                          <a:solidFill>
                            <a:srgbClr val="000000"/>
                          </a:solidFill>
                          <a:latin typeface="Open Sans"/>
                        </a:rPr>
                        <a:t>Είναι ιδιόκτητο/Το έχω αποπληρώσει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98175">
                <a:tc>
                  <a:txBody>
                    <a:bodyPr/>
                    <a:lstStyle/>
                    <a:p>
                      <a:pPr marL="0" lvl="0" indent="0" algn="ctr">
                        <a:buNone/>
                      </a:pPr>
                      <a:r>
                        <a:rPr sz="1600" b="1" i="0" u="none" strike="noStrike" dirty="0">
                          <a:solidFill>
                            <a:srgbClr val="000000"/>
                          </a:solidFill>
                          <a:latin typeface="Open Sans"/>
                        </a:rPr>
                        <a:t>Είναι νοικιασμένο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98175">
                <a:tc>
                  <a:txBody>
                    <a:bodyPr/>
                    <a:lstStyle/>
                    <a:p>
                      <a:pPr marL="0" lvl="0" indent="0" algn="ctr">
                        <a:buNone/>
                      </a:pPr>
                      <a:r>
                        <a:rPr sz="1600" b="1" i="0" u="none" strike="noStrike" dirty="0">
                          <a:solidFill>
                            <a:srgbClr val="000000"/>
                          </a:solidFill>
                          <a:latin typeface="Open Sans"/>
                        </a:rPr>
                        <a:t>Είναι από κληρονομιά/γονική παροχή</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814251">
                <a:tc>
                  <a:txBody>
                    <a:bodyPr/>
                    <a:lstStyle/>
                    <a:p>
                      <a:pPr marL="0" lvl="0" indent="0" algn="ctr">
                        <a:buNone/>
                      </a:pPr>
                      <a:r>
                        <a:rPr sz="1600" b="1" i="0" u="none" strike="noStrike" dirty="0">
                          <a:solidFill>
                            <a:srgbClr val="000000"/>
                          </a:solidFill>
                          <a:latin typeface="Open Sans"/>
                        </a:rPr>
                        <a:t>Είναι ιδιόκτητο/Αποπληρώνω στεγαστικό δάνειο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98175">
                <a:tc>
                  <a:txBody>
                    <a:bodyPr/>
                    <a:lstStyle/>
                    <a:p>
                      <a:pPr marL="0" lvl="0" indent="0" algn="ctr">
                        <a:buNone/>
                      </a:pPr>
                      <a:r>
                        <a:rPr sz="1600" b="1" i="0" u="none" strike="noStrike" dirty="0">
                          <a:solidFill>
                            <a:srgbClr val="000000"/>
                          </a:solidFill>
                          <a:latin typeface="Open Sans"/>
                        </a:rPr>
                        <a:t>Φιλοξενούμαι από τους γονείς μου</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8485496" y="4623748"/>
            <a:ext cx="838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1672248" y="5788356"/>
            <a:ext cx="838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3258800" y="6460508"/>
            <a:ext cx="838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958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85900"/>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ΗΛΙΚΙΑ</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aphicFrame>
        <p:nvGraphicFramePr>
          <p:cNvPr id="14" name="Q17 - Το σπίτι που διαμένετε: by Q4 - Τι ηλικία έχετε;" descr="20df9eed-f0a8-401c-bf66-886d383e5e7a Q17 - Το σπίτι που διαμένετε: by Q4 - Τι ηλικία έχετε;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647878005"/>
              </p:ext>
            </p:extLst>
          </p:nvPr>
        </p:nvGraphicFramePr>
        <p:xfrm>
          <a:off x="2788408" y="2400300"/>
          <a:ext cx="12222989" cy="3351283"/>
        </p:xfrm>
        <a:graphic>
          <a:graphicData uri="http://schemas.openxmlformats.org/drawingml/2006/table">
            <a:tbl>
              <a:tblPr firstRow="1" firstCol="1" bandRow="1">
                <a:tableStyleId>{5C22544A-7EE6-4342-B048-85BDC9FD1C3A}</a:tableStyleId>
              </a:tblPr>
              <a:tblGrid>
                <a:gridCol w="4705853">
                  <a:extLst>
                    <a:ext uri="{9D8B030D-6E8A-4147-A177-3AD203B41FA5}">
                      <a16:colId xmlns:a16="http://schemas.microsoft.com/office/drawing/2014/main" val="20000"/>
                    </a:ext>
                  </a:extLst>
                </a:gridCol>
                <a:gridCol w="1252856">
                  <a:extLst>
                    <a:ext uri="{9D8B030D-6E8A-4147-A177-3AD203B41FA5}">
                      <a16:colId xmlns:a16="http://schemas.microsoft.com/office/drawing/2014/main" val="20001"/>
                    </a:ext>
                  </a:extLst>
                </a:gridCol>
                <a:gridCol w="1252856">
                  <a:extLst>
                    <a:ext uri="{9D8B030D-6E8A-4147-A177-3AD203B41FA5}">
                      <a16:colId xmlns:a16="http://schemas.microsoft.com/office/drawing/2014/main" val="20002"/>
                    </a:ext>
                  </a:extLst>
                </a:gridCol>
                <a:gridCol w="1252856">
                  <a:extLst>
                    <a:ext uri="{9D8B030D-6E8A-4147-A177-3AD203B41FA5}">
                      <a16:colId xmlns:a16="http://schemas.microsoft.com/office/drawing/2014/main" val="20003"/>
                    </a:ext>
                  </a:extLst>
                </a:gridCol>
                <a:gridCol w="1252856">
                  <a:extLst>
                    <a:ext uri="{9D8B030D-6E8A-4147-A177-3AD203B41FA5}">
                      <a16:colId xmlns:a16="http://schemas.microsoft.com/office/drawing/2014/main" val="20004"/>
                    </a:ext>
                  </a:extLst>
                </a:gridCol>
                <a:gridCol w="1252856">
                  <a:extLst>
                    <a:ext uri="{9D8B030D-6E8A-4147-A177-3AD203B41FA5}">
                      <a16:colId xmlns:a16="http://schemas.microsoft.com/office/drawing/2014/main" val="20005"/>
                    </a:ext>
                  </a:extLst>
                </a:gridCol>
                <a:gridCol w="1252856">
                  <a:extLst>
                    <a:ext uri="{9D8B030D-6E8A-4147-A177-3AD203B41FA5}">
                      <a16:colId xmlns:a16="http://schemas.microsoft.com/office/drawing/2014/main" val="20006"/>
                    </a:ext>
                  </a:extLst>
                </a:gridCol>
              </a:tblGrid>
              <a:tr h="81482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17 – 34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35 – 44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45 – 54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55 – 64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65+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57807">
                <a:tc>
                  <a:txBody>
                    <a:bodyPr/>
                    <a:lstStyle/>
                    <a:p>
                      <a:pPr marL="0" lvl="0" indent="0" algn="ctr">
                        <a:buNone/>
                      </a:pPr>
                      <a:r>
                        <a:rPr sz="1600" b="1" i="0" u="none" strike="noStrike" dirty="0">
                          <a:solidFill>
                            <a:srgbClr val="000000"/>
                          </a:solidFill>
                          <a:latin typeface="Open Sans"/>
                        </a:rPr>
                        <a:t>Είναι ιδιόκτητο/Το έχω αποπληρώσει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40%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48091">
                <a:tc>
                  <a:txBody>
                    <a:bodyPr/>
                    <a:lstStyle/>
                    <a:p>
                      <a:pPr marL="0" lvl="0" indent="0" algn="ctr">
                        <a:buNone/>
                      </a:pPr>
                      <a:r>
                        <a:rPr sz="1600" b="1" i="0" u="none" strike="noStrike" dirty="0">
                          <a:solidFill>
                            <a:srgbClr val="000000"/>
                          </a:solidFill>
                          <a:latin typeface="Open Sans"/>
                        </a:rPr>
                        <a:t>Είναι νοικιασμένο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48091">
                <a:tc>
                  <a:txBody>
                    <a:bodyPr/>
                    <a:lstStyle/>
                    <a:p>
                      <a:pPr marL="0" lvl="0" indent="0" algn="ctr">
                        <a:buNone/>
                      </a:pPr>
                      <a:r>
                        <a:rPr sz="1600" b="1" i="0" u="none" strike="noStrike" dirty="0">
                          <a:solidFill>
                            <a:srgbClr val="000000"/>
                          </a:solidFill>
                          <a:latin typeface="Open Sans"/>
                        </a:rPr>
                        <a:t>Είναι από κληρονομιά/γονική παροχή</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734379">
                <a:tc>
                  <a:txBody>
                    <a:bodyPr/>
                    <a:lstStyle/>
                    <a:p>
                      <a:pPr marL="0" lvl="0" indent="0" algn="ctr">
                        <a:buNone/>
                      </a:pPr>
                      <a:r>
                        <a:rPr sz="1600" b="1" i="0" u="none" strike="noStrike" dirty="0">
                          <a:solidFill>
                            <a:srgbClr val="000000"/>
                          </a:solidFill>
                          <a:latin typeface="Open Sans"/>
                        </a:rPr>
                        <a:t>Είναι ιδιόκτητο/Αποπληρώνω στεγαστικό δάνειο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48091">
                <a:tc>
                  <a:txBody>
                    <a:bodyPr/>
                    <a:lstStyle/>
                    <a:p>
                      <a:pPr marL="0" lvl="0" indent="0" algn="ctr">
                        <a:buNone/>
                      </a:pPr>
                      <a:r>
                        <a:rPr sz="1600" b="1" i="0" u="none" strike="noStrike" dirty="0">
                          <a:solidFill>
                            <a:srgbClr val="000000"/>
                          </a:solidFill>
                          <a:latin typeface="Open Sans"/>
                        </a:rPr>
                        <a:t>Φιλοξενούμαι από τους γονείς μου</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7745104" y="3660444"/>
            <a:ext cx="2084696" cy="443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7696200" y="5303860"/>
            <a:ext cx="838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0183504" y="4713596"/>
            <a:ext cx="838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13730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2400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ΥΠΑΡΞΗ ΠΑΙΔΙΩΝ ΣΤΟ ΝΟΙΚΟΚΥΡΙΟ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aphicFrame>
        <p:nvGraphicFramePr>
          <p:cNvPr id="14" name="Q17 - Το σπίτι που διαμένετε: by Q6 - Έχετε παιδιά; (αν έχετε παιδιά σε περισσότερες από μία κατηγορίες, επιλέξτε την κατηγορία με την μικρότερη ηλικία)" descr="483bcfc0-f702-48fa-b413-f23eba790978 Q17 - Το σπίτι που διαμένετε: by Q6 - Έχετε παιδιά; (αν έχετε παιδιά σε περισσότερες από μία κατηγορίες, επιλέξτε την κατηγορία με την μικρότερη ηλικί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189382831"/>
              </p:ext>
            </p:extLst>
          </p:nvPr>
        </p:nvGraphicFramePr>
        <p:xfrm>
          <a:off x="2797373" y="2317423"/>
          <a:ext cx="12702217" cy="3327963"/>
        </p:xfrm>
        <a:graphic>
          <a:graphicData uri="http://schemas.openxmlformats.org/drawingml/2006/table">
            <a:tbl>
              <a:tblPr firstRow="1" firstCol="1" bandRow="1">
                <a:tableStyleId>{5C22544A-7EE6-4342-B048-85BDC9FD1C3A}</a:tableStyleId>
              </a:tblPr>
              <a:tblGrid>
                <a:gridCol w="5445977">
                  <a:extLst>
                    <a:ext uri="{9D8B030D-6E8A-4147-A177-3AD203B41FA5}">
                      <a16:colId xmlns:a16="http://schemas.microsoft.com/office/drawing/2014/main" val="20000"/>
                    </a:ext>
                  </a:extLst>
                </a:gridCol>
                <a:gridCol w="1451248">
                  <a:extLst>
                    <a:ext uri="{9D8B030D-6E8A-4147-A177-3AD203B41FA5}">
                      <a16:colId xmlns:a16="http://schemas.microsoft.com/office/drawing/2014/main" val="20001"/>
                    </a:ext>
                  </a:extLst>
                </a:gridCol>
                <a:gridCol w="1451248">
                  <a:extLst>
                    <a:ext uri="{9D8B030D-6E8A-4147-A177-3AD203B41FA5}">
                      <a16:colId xmlns:a16="http://schemas.microsoft.com/office/drawing/2014/main" val="20002"/>
                    </a:ext>
                  </a:extLst>
                </a:gridCol>
                <a:gridCol w="1451248">
                  <a:extLst>
                    <a:ext uri="{9D8B030D-6E8A-4147-A177-3AD203B41FA5}">
                      <a16:colId xmlns:a16="http://schemas.microsoft.com/office/drawing/2014/main" val="20003"/>
                    </a:ext>
                  </a:extLst>
                </a:gridCol>
                <a:gridCol w="1451248">
                  <a:extLst>
                    <a:ext uri="{9D8B030D-6E8A-4147-A177-3AD203B41FA5}">
                      <a16:colId xmlns:a16="http://schemas.microsoft.com/office/drawing/2014/main" val="20004"/>
                    </a:ext>
                  </a:extLst>
                </a:gridCol>
                <a:gridCol w="1451248">
                  <a:extLst>
                    <a:ext uri="{9D8B030D-6E8A-4147-A177-3AD203B41FA5}">
                      <a16:colId xmlns:a16="http://schemas.microsoft.com/office/drawing/2014/main" val="20005"/>
                    </a:ext>
                  </a:extLst>
                </a:gridCol>
              </a:tblGrid>
              <a:tr h="1045891">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μέχρι 17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18 έως 35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35 ετών και άνω</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Όχι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11969">
                <a:tc>
                  <a:txBody>
                    <a:bodyPr/>
                    <a:lstStyle/>
                    <a:p>
                      <a:pPr marL="0" lvl="0" indent="0" algn="ctr">
                        <a:buNone/>
                      </a:pPr>
                      <a:r>
                        <a:rPr sz="1600" b="1" i="0" u="none" strike="noStrike" dirty="0">
                          <a:solidFill>
                            <a:srgbClr val="000000"/>
                          </a:solidFill>
                          <a:latin typeface="Open Sans"/>
                        </a:rPr>
                        <a:t>Είναι ιδιόκτητο/Το έχω αποπληρώσει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03231">
                <a:tc>
                  <a:txBody>
                    <a:bodyPr/>
                    <a:lstStyle/>
                    <a:p>
                      <a:pPr marL="0" lvl="0" indent="0" algn="ctr">
                        <a:buNone/>
                      </a:pPr>
                      <a:r>
                        <a:rPr sz="1600" b="1" i="0" u="none" strike="noStrike" dirty="0">
                          <a:solidFill>
                            <a:srgbClr val="000000"/>
                          </a:solidFill>
                          <a:latin typeface="Open Sans"/>
                        </a:rPr>
                        <a:t>Είναι νοικιασμένο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03231">
                <a:tc>
                  <a:txBody>
                    <a:bodyPr/>
                    <a:lstStyle/>
                    <a:p>
                      <a:pPr marL="0" lvl="0" indent="0" algn="ctr">
                        <a:buNone/>
                      </a:pPr>
                      <a:r>
                        <a:rPr sz="1600" b="1" i="0" u="none" strike="noStrike" dirty="0">
                          <a:solidFill>
                            <a:srgbClr val="000000"/>
                          </a:solidFill>
                          <a:latin typeface="Open Sans"/>
                        </a:rPr>
                        <a:t>Είναι από κληρονομιά/γονική παροχή</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660410">
                <a:tc>
                  <a:txBody>
                    <a:bodyPr/>
                    <a:lstStyle/>
                    <a:p>
                      <a:pPr marL="0" lvl="0" indent="0" algn="ctr">
                        <a:buNone/>
                      </a:pPr>
                      <a:r>
                        <a:rPr sz="1600" b="1" i="0" u="none" strike="noStrike" dirty="0">
                          <a:solidFill>
                            <a:srgbClr val="000000"/>
                          </a:solidFill>
                          <a:latin typeface="Open Sans"/>
                        </a:rPr>
                        <a:t>Είναι ιδιόκτητο/Αποπληρώνω στεγαστικό δάνειο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03231">
                <a:tc>
                  <a:txBody>
                    <a:bodyPr/>
                    <a:lstStyle/>
                    <a:p>
                      <a:pPr marL="0" lvl="0" indent="0" algn="ctr">
                        <a:buNone/>
                      </a:pPr>
                      <a:r>
                        <a:rPr sz="1600" b="1" i="0" u="none" strike="noStrike" dirty="0">
                          <a:solidFill>
                            <a:srgbClr val="000000"/>
                          </a:solidFill>
                          <a:latin typeface="Open Sans"/>
                        </a:rPr>
                        <a:t>Φιλοξενούμαι από τους γονείς μου</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8499144" y="3736644"/>
            <a:ext cx="838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8534400" y="4686300"/>
            <a:ext cx="838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51463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91200" y="1409700"/>
            <a:ext cx="6934200" cy="607320"/>
            <a:chOff x="0" y="0"/>
            <a:chExt cx="876901" cy="159772"/>
          </a:xfrm>
        </p:grpSpPr>
        <p:sp>
          <p:nvSpPr>
            <p:cNvPr id="3" name="Freeform 3"/>
            <p:cNvSpPr/>
            <p:nvPr/>
          </p:nvSpPr>
          <p:spPr>
            <a:xfrm>
              <a:off x="0" y="0"/>
              <a:ext cx="876901" cy="159772"/>
            </a:xfrm>
            <a:custGeom>
              <a:avLst/>
              <a:gdLst/>
              <a:ahLst/>
              <a:cxnLst/>
              <a:rect l="l" t="t" r="r" b="b"/>
              <a:pathLst>
                <a:path w="876901" h="159772">
                  <a:moveTo>
                    <a:pt x="45364" y="0"/>
                  </a:moveTo>
                  <a:lnTo>
                    <a:pt x="831537" y="0"/>
                  </a:lnTo>
                  <a:cubicBezTo>
                    <a:pt x="856591" y="0"/>
                    <a:pt x="876901" y="20310"/>
                    <a:pt x="876901" y="45364"/>
                  </a:cubicBezTo>
                  <a:lnTo>
                    <a:pt x="876901" y="114408"/>
                  </a:lnTo>
                  <a:cubicBezTo>
                    <a:pt x="876901" y="139462"/>
                    <a:pt x="856591" y="159772"/>
                    <a:pt x="831537" y="159772"/>
                  </a:cubicBezTo>
                  <a:lnTo>
                    <a:pt x="45364" y="159772"/>
                  </a:lnTo>
                  <a:cubicBezTo>
                    <a:pt x="20310" y="159772"/>
                    <a:pt x="0" y="139462"/>
                    <a:pt x="0" y="114408"/>
                  </a:cubicBezTo>
                  <a:lnTo>
                    <a:pt x="0" y="45364"/>
                  </a:lnTo>
                  <a:cubicBezTo>
                    <a:pt x="0" y="20310"/>
                    <a:pt x="20310" y="0"/>
                    <a:pt x="45364" y="0"/>
                  </a:cubicBezTo>
                  <a:close/>
                </a:path>
              </a:pathLst>
            </a:custGeom>
            <a:solidFill>
              <a:srgbClr val="A2C5D8"/>
            </a:solidFill>
          </p:spPr>
          <p:txBody>
            <a:bodyPr/>
            <a:lstStyle/>
            <a:p>
              <a:endParaRPr lang="el-GR"/>
            </a:p>
          </p:txBody>
        </p:sp>
        <p:sp>
          <p:nvSpPr>
            <p:cNvPr id="4" name="TextBox 4"/>
            <p:cNvSpPr txBox="1"/>
            <p:nvPr/>
          </p:nvSpPr>
          <p:spPr>
            <a:xfrm>
              <a:off x="0" y="-47625"/>
              <a:ext cx="87690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ΕΠΑΓΓΕΛΜΑ</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7"/>
          <p:cNvSpPr txBox="1"/>
          <p:nvPr/>
        </p:nvSpPr>
        <p:spPr>
          <a:xfrm>
            <a:off x="383150" y="609600"/>
            <a:ext cx="17521699" cy="685800"/>
          </a:xfrm>
          <a:prstGeom prst="rect">
            <a:avLst/>
          </a:prstGeom>
        </p:spPr>
        <p:txBody>
          <a:bodyPr lIns="0" tIns="0" rIns="0" bIns="0" rtlCol="0" anchor="t">
            <a:spAutoFit/>
          </a:bodyPr>
          <a:lstStyle/>
          <a:p>
            <a:pPr marL="0" lvl="0" indent="0" algn="ctr">
              <a:lnSpc>
                <a:spcPts val="480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Το</a:t>
            </a:r>
            <a:r>
              <a:rPr lang="en-US" sz="4000" b="1" dirty="0">
                <a:solidFill>
                  <a:srgbClr val="001D3E"/>
                </a:solidFill>
                <a:latin typeface="Calibri (MS) Bold"/>
                <a:ea typeface="Calibri (MS) Bold"/>
                <a:cs typeface="Calibri (MS) Bold"/>
                <a:sym typeface="Calibri (MS) Bold"/>
              </a:rPr>
              <a:t> σπ</a:t>
            </a:r>
            <a:r>
              <a:rPr lang="en-US" sz="4000" b="1" dirty="0" err="1">
                <a:solidFill>
                  <a:srgbClr val="001D3E"/>
                </a:solidFill>
                <a:latin typeface="Calibri (MS) Bold"/>
                <a:ea typeface="Calibri (MS) Bold"/>
                <a:cs typeface="Calibri (MS) Bold"/>
                <a:sym typeface="Calibri (MS) Bold"/>
              </a:rPr>
              <a:t>ίτι</a:t>
            </a:r>
            <a:r>
              <a:rPr lang="en-US" sz="4000" b="1" dirty="0">
                <a:solidFill>
                  <a:srgbClr val="001D3E"/>
                </a:solidFill>
                <a:latin typeface="Calibri (MS) Bold"/>
                <a:ea typeface="Calibri (MS) Bold"/>
                <a:cs typeface="Calibri (MS) Bold"/>
                <a:sym typeface="Calibri (MS) Bold"/>
              </a:rPr>
              <a:t> π</a:t>
            </a:r>
            <a:r>
              <a:rPr lang="en-US" sz="4000" b="1" dirty="0" err="1">
                <a:solidFill>
                  <a:srgbClr val="001D3E"/>
                </a:solidFill>
                <a:latin typeface="Calibri (MS) Bold"/>
                <a:ea typeface="Calibri (MS) Bold"/>
                <a:cs typeface="Calibri (MS) Bold"/>
                <a:sym typeface="Calibri (MS) Bold"/>
              </a:rPr>
              <a:t>ου</a:t>
            </a:r>
            <a:r>
              <a:rPr lang="en-US" sz="4000" b="1" dirty="0">
                <a:solidFill>
                  <a:srgbClr val="001D3E"/>
                </a:solidFill>
                <a:latin typeface="Calibri (MS) Bold"/>
                <a:ea typeface="Calibri (MS) Bold"/>
                <a:cs typeface="Calibri (MS) Bold"/>
                <a:sym typeface="Calibri (MS) Bold"/>
              </a:rPr>
              <a:t> </a:t>
            </a:r>
            <a:r>
              <a:rPr lang="en-US" sz="4000" b="1" dirty="0" err="1">
                <a:solidFill>
                  <a:srgbClr val="001D3E"/>
                </a:solidFill>
                <a:latin typeface="Calibri (MS) Bold"/>
                <a:ea typeface="Calibri (MS) Bold"/>
                <a:cs typeface="Calibri (MS) Bold"/>
                <a:sym typeface="Calibri (MS) Bold"/>
              </a:rPr>
              <a:t>δι</a:t>
            </a:r>
            <a:r>
              <a:rPr lang="en-US" sz="4000" b="1" dirty="0">
                <a:solidFill>
                  <a:srgbClr val="001D3E"/>
                </a:solidFill>
                <a:latin typeface="Calibri (MS) Bold"/>
                <a:ea typeface="Calibri (MS) Bold"/>
                <a:cs typeface="Calibri (MS) Bold"/>
                <a:sym typeface="Calibri (MS) Bold"/>
              </a:rPr>
              <a:t>αμένετε:” </a:t>
            </a:r>
          </a:p>
        </p:txBody>
      </p:sp>
      <p:graphicFrame>
        <p:nvGraphicFramePr>
          <p:cNvPr id="14" name="Q17 - Το σπίτι που διαμένετε: by Q32 - Επάγγελμα:" descr="74c295d0-4aad-4c82-ab88-0dac3fdf0aaf Q17 - Το σπίτι που διαμένετε: by Q32 - Επάγγελμ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2717318568"/>
              </p:ext>
            </p:extLst>
          </p:nvPr>
        </p:nvGraphicFramePr>
        <p:xfrm>
          <a:off x="2057400" y="2502476"/>
          <a:ext cx="14401799" cy="3901620"/>
        </p:xfrm>
        <a:graphic>
          <a:graphicData uri="http://schemas.openxmlformats.org/drawingml/2006/table">
            <a:tbl>
              <a:tblPr firstRow="1" firstCol="1" bandRow="1">
                <a:tableStyleId>{5C22544A-7EE6-4342-B048-85BDC9FD1C3A}</a:tableStyleId>
              </a:tblPr>
              <a:tblGrid>
                <a:gridCol w="4597919">
                  <a:extLst>
                    <a:ext uri="{9D8B030D-6E8A-4147-A177-3AD203B41FA5}">
                      <a16:colId xmlns:a16="http://schemas.microsoft.com/office/drawing/2014/main" val="20000"/>
                    </a:ext>
                  </a:extLst>
                </a:gridCol>
                <a:gridCol w="1225485">
                  <a:extLst>
                    <a:ext uri="{9D8B030D-6E8A-4147-A177-3AD203B41FA5}">
                      <a16:colId xmlns:a16="http://schemas.microsoft.com/office/drawing/2014/main" val="20001"/>
                    </a:ext>
                  </a:extLst>
                </a:gridCol>
                <a:gridCol w="1034596">
                  <a:extLst>
                    <a:ext uri="{9D8B030D-6E8A-4147-A177-3AD203B41FA5}">
                      <a16:colId xmlns:a16="http://schemas.microsoft.com/office/drawing/2014/main" val="20002"/>
                    </a:ext>
                  </a:extLst>
                </a:gridCol>
                <a:gridCol w="1416374">
                  <a:extLst>
                    <a:ext uri="{9D8B030D-6E8A-4147-A177-3AD203B41FA5}">
                      <a16:colId xmlns:a16="http://schemas.microsoft.com/office/drawing/2014/main" val="20003"/>
                    </a:ext>
                  </a:extLst>
                </a:gridCol>
                <a:gridCol w="1225485">
                  <a:extLst>
                    <a:ext uri="{9D8B030D-6E8A-4147-A177-3AD203B41FA5}">
                      <a16:colId xmlns:a16="http://schemas.microsoft.com/office/drawing/2014/main" val="20004"/>
                    </a:ext>
                  </a:extLst>
                </a:gridCol>
                <a:gridCol w="1225485">
                  <a:extLst>
                    <a:ext uri="{9D8B030D-6E8A-4147-A177-3AD203B41FA5}">
                      <a16:colId xmlns:a16="http://schemas.microsoft.com/office/drawing/2014/main" val="20005"/>
                    </a:ext>
                  </a:extLst>
                </a:gridCol>
                <a:gridCol w="1225485">
                  <a:extLst>
                    <a:ext uri="{9D8B030D-6E8A-4147-A177-3AD203B41FA5}">
                      <a16:colId xmlns:a16="http://schemas.microsoft.com/office/drawing/2014/main" val="20006"/>
                    </a:ext>
                  </a:extLst>
                </a:gridCol>
                <a:gridCol w="1225485">
                  <a:extLst>
                    <a:ext uri="{9D8B030D-6E8A-4147-A177-3AD203B41FA5}">
                      <a16:colId xmlns:a16="http://schemas.microsoft.com/office/drawing/2014/main" val="20007"/>
                    </a:ext>
                  </a:extLst>
                </a:gridCol>
                <a:gridCol w="1225485">
                  <a:extLst>
                    <a:ext uri="{9D8B030D-6E8A-4147-A177-3AD203B41FA5}">
                      <a16:colId xmlns:a16="http://schemas.microsoft.com/office/drawing/2014/main" val="20008"/>
                    </a:ext>
                  </a:extLst>
                </a:gridCol>
              </a:tblGrid>
              <a:tr h="1524000">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Δημόσιος Υπάλληλος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Ιδιωτικός Υπάλληλος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lang="el-GR" sz="1200" b="1" i="0" u="none" strike="noStrike" dirty="0">
                          <a:solidFill>
                            <a:srgbClr val="000000"/>
                          </a:solidFill>
                          <a:latin typeface="Open Sans"/>
                        </a:rPr>
                        <a:t>Αυτο - απασχολούμενος / Επιχειρηματίας</a:t>
                      </a: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lang="el-GR" sz="1200" b="1" i="0" u="none" strike="noStrike" dirty="0">
                          <a:solidFill>
                            <a:srgbClr val="000000"/>
                          </a:solidFill>
                          <a:latin typeface="Open Sans"/>
                        </a:rPr>
                        <a:t>Άλλο επάγγελμα + Φοιτητής / Σπουδαστής</a:t>
                      </a:r>
                      <a:endParaRPr sz="12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Οικιακά*</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Συνταξιούχος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Άνεργος*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2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29295">
                <a:tc>
                  <a:txBody>
                    <a:bodyPr/>
                    <a:lstStyle/>
                    <a:p>
                      <a:pPr marL="0" lvl="0" indent="0" algn="ctr">
                        <a:buNone/>
                      </a:pPr>
                      <a:r>
                        <a:rPr sz="1600" b="1" i="0" u="none" strike="noStrike" dirty="0">
                          <a:solidFill>
                            <a:srgbClr val="000000"/>
                          </a:solidFill>
                          <a:latin typeface="Open Sans"/>
                        </a:rPr>
                        <a:t>Είναι ιδιόκτητο/Το έχω αποπληρώσει</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56%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72%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29%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20198">
                <a:tc>
                  <a:txBody>
                    <a:bodyPr/>
                    <a:lstStyle/>
                    <a:p>
                      <a:pPr marL="0" lvl="0" indent="0" algn="ctr">
                        <a:buNone/>
                      </a:pPr>
                      <a:r>
                        <a:rPr sz="1600" b="1" i="0" u="none" strike="noStrike" dirty="0">
                          <a:solidFill>
                            <a:srgbClr val="000000"/>
                          </a:solidFill>
                          <a:latin typeface="Open Sans"/>
                        </a:rPr>
                        <a:t>Είναι νοικιασμένο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20198">
                <a:tc>
                  <a:txBody>
                    <a:bodyPr/>
                    <a:lstStyle/>
                    <a:p>
                      <a:pPr marL="0" lvl="0" indent="0" algn="ctr">
                        <a:buNone/>
                      </a:pPr>
                      <a:r>
                        <a:rPr sz="1600" b="1" i="0" u="none" strike="noStrike" dirty="0">
                          <a:solidFill>
                            <a:srgbClr val="000000"/>
                          </a:solidFill>
                          <a:latin typeface="Open Sans"/>
                        </a:rPr>
                        <a:t>Είναι από κληρονομιά/γονική παροχή</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687731">
                <a:tc>
                  <a:txBody>
                    <a:bodyPr/>
                    <a:lstStyle/>
                    <a:p>
                      <a:pPr marL="0" lvl="0" indent="0" algn="ctr">
                        <a:buNone/>
                      </a:pPr>
                      <a:r>
                        <a:rPr sz="1600" b="1" i="0" u="none" strike="noStrike" dirty="0">
                          <a:solidFill>
                            <a:srgbClr val="000000"/>
                          </a:solidFill>
                          <a:latin typeface="Open Sans"/>
                        </a:rPr>
                        <a:t>Είναι ιδιόκτητο/Αποπληρώνω στεγαστικό δάνειο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20198">
                <a:tc>
                  <a:txBody>
                    <a:bodyPr/>
                    <a:lstStyle/>
                    <a:p>
                      <a:pPr marL="0" lvl="0" indent="0" algn="ctr">
                        <a:buNone/>
                      </a:pPr>
                      <a:r>
                        <a:rPr sz="1600" b="1" i="0" u="none" strike="noStrike" dirty="0">
                          <a:solidFill>
                            <a:srgbClr val="000000"/>
                          </a:solidFill>
                          <a:latin typeface="Open Sans"/>
                        </a:rPr>
                        <a:t>Φιλοξενούμαι από τους γονείς μου</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5" name="14 - Ορθογώνιο"/>
          <p:cNvSpPr/>
          <p:nvPr/>
        </p:nvSpPr>
        <p:spPr>
          <a:xfrm>
            <a:off x="6858000" y="4430404"/>
            <a:ext cx="1981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6858000" y="5399396"/>
            <a:ext cx="19812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178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73342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ΠΟΙΟΤΗΤΑ ΖΩΗΣ</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857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Γενικά</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όσο</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ικ</a:t>
            </a:r>
            <a:r>
              <a:rPr lang="en-US" sz="3600" b="1" dirty="0">
                <a:solidFill>
                  <a:srgbClr val="001D3E"/>
                </a:solidFill>
                <a:latin typeface="Calibri (MS) Bold"/>
                <a:ea typeface="Calibri (MS) Bold"/>
                <a:cs typeface="Calibri (MS) Bold"/>
                <a:sym typeface="Calibri (MS) Bold"/>
              </a:rPr>
              <a:t>ανοποιημένος/ικανοποιημένη θα λέγατε ότι είστε </a:t>
            </a:r>
            <a:endParaRPr lang="el-GR" sz="3600" b="1" dirty="0">
              <a:solidFill>
                <a:srgbClr val="001D3E"/>
              </a:solidFill>
              <a:latin typeface="Calibri (MS) Bold"/>
              <a:ea typeface="Calibri (MS) Bold"/>
              <a:cs typeface="Calibri (MS) Bold"/>
              <a:sym typeface="Calibri (MS) Bold"/>
            </a:endParaRPr>
          </a:p>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από την ποιότητα ζωής στην περιοχή σας;” </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1596349759"/>
              </p:ext>
            </p:extLst>
          </p:nvPr>
        </p:nvGraphicFramePr>
        <p:xfrm>
          <a:off x="2879767" y="1862211"/>
          <a:ext cx="12268200" cy="67337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01465" y="1490571"/>
            <a:ext cx="6285069" cy="528729"/>
            <a:chOff x="0" y="0"/>
            <a:chExt cx="1899226" cy="159772"/>
          </a:xfrm>
        </p:grpSpPr>
        <p:sp>
          <p:nvSpPr>
            <p:cNvPr id="3" name="Freeform 3"/>
            <p:cNvSpPr/>
            <p:nvPr/>
          </p:nvSpPr>
          <p:spPr>
            <a:xfrm>
              <a:off x="0" y="0"/>
              <a:ext cx="1899226" cy="159772"/>
            </a:xfrm>
            <a:custGeom>
              <a:avLst/>
              <a:gdLst/>
              <a:ahLst/>
              <a:cxnLst/>
              <a:rect l="l" t="t" r="r" b="b"/>
              <a:pathLst>
                <a:path w="1899226" h="159772">
                  <a:moveTo>
                    <a:pt x="24059" y="0"/>
                  </a:moveTo>
                  <a:lnTo>
                    <a:pt x="1875168" y="0"/>
                  </a:lnTo>
                  <a:cubicBezTo>
                    <a:pt x="1888454" y="0"/>
                    <a:pt x="1899226" y="10771"/>
                    <a:pt x="1899226" y="24059"/>
                  </a:cubicBezTo>
                  <a:lnTo>
                    <a:pt x="1899226" y="135713"/>
                  </a:lnTo>
                  <a:cubicBezTo>
                    <a:pt x="1899226" y="149000"/>
                    <a:pt x="1888454" y="159772"/>
                    <a:pt x="1875168" y="159772"/>
                  </a:cubicBezTo>
                  <a:lnTo>
                    <a:pt x="24059" y="159772"/>
                  </a:lnTo>
                  <a:cubicBezTo>
                    <a:pt x="17678" y="159772"/>
                    <a:pt x="11558" y="157237"/>
                    <a:pt x="7047" y="152725"/>
                  </a:cubicBezTo>
                  <a:cubicBezTo>
                    <a:pt x="2535" y="148213"/>
                    <a:pt x="0" y="142094"/>
                    <a:pt x="0" y="135713"/>
                  </a:cubicBezTo>
                  <a:lnTo>
                    <a:pt x="0" y="24059"/>
                  </a:lnTo>
                  <a:cubicBezTo>
                    <a:pt x="0" y="10771"/>
                    <a:pt x="10771" y="0"/>
                    <a:pt x="24059"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ΒΑΘΜΟ ΑΣΤΙΚΟΤΗΤΑΣ </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63636"/>
            <a:ext cx="18027735" cy="1324850"/>
          </a:xfrm>
          <a:prstGeom prst="rect">
            <a:avLst/>
          </a:prstGeom>
        </p:spPr>
        <p:txBody>
          <a:bodyPr lIns="0" tIns="0" rIns="0" bIns="0" rtlCol="0" anchor="t">
            <a:spAutoFit/>
          </a:bodyPr>
          <a:lstStyle/>
          <a:p>
            <a:pPr marL="0" lvl="0" indent="0" algn="ctr">
              <a:lnSpc>
                <a:spcPts val="5280"/>
              </a:lnSpc>
              <a:spcBef>
                <a:spcPct val="0"/>
              </a:spcBef>
            </a:pPr>
            <a:r>
              <a:rPr lang="en-US" sz="3200" b="1" dirty="0">
                <a:solidFill>
                  <a:srgbClr val="001D3E"/>
                </a:solidFill>
                <a:latin typeface="Calibri (MS) Bold"/>
                <a:ea typeface="Calibri (MS) Bold"/>
                <a:cs typeface="Calibri (MS) Bold"/>
                <a:sym typeface="Calibri (MS) Bold"/>
              </a:rPr>
              <a:t>“</a:t>
            </a:r>
            <a:r>
              <a:rPr lang="en-US" sz="3200" b="1" dirty="0" err="1">
                <a:solidFill>
                  <a:srgbClr val="001D3E"/>
                </a:solidFill>
                <a:latin typeface="Calibri (MS) Bold"/>
                <a:ea typeface="Calibri (MS) Bold"/>
                <a:cs typeface="Calibri (MS) Bold"/>
                <a:sym typeface="Calibri (MS) Bold"/>
              </a:rPr>
              <a:t>Γενικά</a:t>
            </a:r>
            <a:r>
              <a:rPr lang="en-US" sz="3200" b="1" dirty="0">
                <a:solidFill>
                  <a:srgbClr val="001D3E"/>
                </a:solidFill>
                <a:latin typeface="Calibri (MS) Bold"/>
                <a:ea typeface="Calibri (MS) Bold"/>
                <a:cs typeface="Calibri (MS) Bold"/>
                <a:sym typeface="Calibri (MS) Bold"/>
              </a:rPr>
              <a:t> π</a:t>
            </a:r>
            <a:r>
              <a:rPr lang="en-US" sz="3200" b="1" dirty="0" err="1">
                <a:solidFill>
                  <a:srgbClr val="001D3E"/>
                </a:solidFill>
                <a:latin typeface="Calibri (MS) Bold"/>
                <a:ea typeface="Calibri (MS) Bold"/>
                <a:cs typeface="Calibri (MS) Bold"/>
                <a:sym typeface="Calibri (MS) Bold"/>
              </a:rPr>
              <a:t>όσο</a:t>
            </a:r>
            <a:r>
              <a:rPr lang="en-US" sz="3200" b="1" dirty="0">
                <a:solidFill>
                  <a:srgbClr val="001D3E"/>
                </a:solidFill>
                <a:latin typeface="Calibri (MS) Bold"/>
                <a:ea typeface="Calibri (MS) Bold"/>
                <a:cs typeface="Calibri (MS) Bold"/>
                <a:sym typeface="Calibri (MS) Bold"/>
              </a:rPr>
              <a:t> </a:t>
            </a:r>
            <a:r>
              <a:rPr lang="en-US" sz="3200" b="1" dirty="0" err="1">
                <a:solidFill>
                  <a:srgbClr val="001D3E"/>
                </a:solidFill>
                <a:latin typeface="Calibri (MS) Bold"/>
                <a:ea typeface="Calibri (MS) Bold"/>
                <a:cs typeface="Calibri (MS) Bold"/>
                <a:sym typeface="Calibri (MS) Bold"/>
              </a:rPr>
              <a:t>ικ</a:t>
            </a:r>
            <a:r>
              <a:rPr lang="en-US" sz="3200" b="1" dirty="0">
                <a:solidFill>
                  <a:srgbClr val="001D3E"/>
                </a:solidFill>
                <a:latin typeface="Calibri (MS) Bold"/>
                <a:ea typeface="Calibri (MS) Bold"/>
                <a:cs typeface="Calibri (MS) Bold"/>
                <a:sym typeface="Calibri (MS) Bold"/>
              </a:rPr>
              <a:t>ανοποιημένος/ικανοποιημένη θα λέγατε ότι είστε </a:t>
            </a:r>
            <a:endParaRPr lang="el-GR" sz="3200" b="1" dirty="0">
              <a:solidFill>
                <a:srgbClr val="001D3E"/>
              </a:solidFill>
              <a:latin typeface="Calibri (MS) Bold"/>
              <a:ea typeface="Calibri (MS) Bold"/>
              <a:cs typeface="Calibri (MS) Bold"/>
              <a:sym typeface="Calibri (MS) Bold"/>
            </a:endParaRPr>
          </a:p>
          <a:p>
            <a:pPr marL="0" lvl="0" indent="0" algn="ctr">
              <a:lnSpc>
                <a:spcPts val="5280"/>
              </a:lnSpc>
              <a:spcBef>
                <a:spcPct val="0"/>
              </a:spcBef>
            </a:pPr>
            <a:r>
              <a:rPr lang="en-US" sz="3200" b="1" dirty="0">
                <a:solidFill>
                  <a:srgbClr val="001D3E"/>
                </a:solidFill>
                <a:latin typeface="Calibri (MS) Bold"/>
                <a:ea typeface="Calibri (MS) Bold"/>
                <a:cs typeface="Calibri (MS) Bold"/>
                <a:sym typeface="Calibri (MS) Bold"/>
              </a:rPr>
              <a:t>από την ποιότητα ζωής στην περιοχή σας;” </a:t>
            </a:r>
          </a:p>
        </p:txBody>
      </p:sp>
      <p:graphicFrame>
        <p:nvGraphicFramePr>
          <p:cNvPr id="14" name="Q21 - Γενικά πόσο ικανοποιημένος/ικανοποιημένη θα λέγατε ότι είστε από την ποιότητα ζωής στην περιοχή σας; by Q2 - Η περιοχή που κατοικείτε είναι:" descr="7334e6a8-8584-4400-aae4-91a0c7d06696 Q21 - Γενικά πόσο ικανοποιημένος/ικανοποιημένη θα λέγατε ότι είστε από την ποιότητα ζωής στην περιοχή σας; by Q2 - Η περιοχή που κατοικείτε είναι: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4125047315"/>
              </p:ext>
            </p:extLst>
          </p:nvPr>
        </p:nvGraphicFramePr>
        <p:xfrm>
          <a:off x="2515711" y="2279816"/>
          <a:ext cx="13562489" cy="4028783"/>
        </p:xfrm>
        <a:graphic>
          <a:graphicData uri="http://schemas.openxmlformats.org/drawingml/2006/table">
            <a:tbl>
              <a:tblPr firstRow="1" firstCol="1" bandRow="1">
                <a:tableStyleId>{5C22544A-7EE6-4342-B048-85BDC9FD1C3A}</a:tableStyleId>
              </a:tblPr>
              <a:tblGrid>
                <a:gridCol w="1977864">
                  <a:extLst>
                    <a:ext uri="{9D8B030D-6E8A-4147-A177-3AD203B41FA5}">
                      <a16:colId xmlns:a16="http://schemas.microsoft.com/office/drawing/2014/main" val="20000"/>
                    </a:ext>
                  </a:extLst>
                </a:gridCol>
                <a:gridCol w="2316925">
                  <a:extLst>
                    <a:ext uri="{9D8B030D-6E8A-4147-A177-3AD203B41FA5}">
                      <a16:colId xmlns:a16="http://schemas.microsoft.com/office/drawing/2014/main" val="20001"/>
                    </a:ext>
                  </a:extLst>
                </a:gridCol>
                <a:gridCol w="2316925">
                  <a:extLst>
                    <a:ext uri="{9D8B030D-6E8A-4147-A177-3AD203B41FA5}">
                      <a16:colId xmlns:a16="http://schemas.microsoft.com/office/drawing/2014/main" val="20002"/>
                    </a:ext>
                  </a:extLst>
                </a:gridCol>
                <a:gridCol w="2316925">
                  <a:extLst>
                    <a:ext uri="{9D8B030D-6E8A-4147-A177-3AD203B41FA5}">
                      <a16:colId xmlns:a16="http://schemas.microsoft.com/office/drawing/2014/main" val="20003"/>
                    </a:ext>
                  </a:extLst>
                </a:gridCol>
                <a:gridCol w="2316925">
                  <a:extLst>
                    <a:ext uri="{9D8B030D-6E8A-4147-A177-3AD203B41FA5}">
                      <a16:colId xmlns:a16="http://schemas.microsoft.com/office/drawing/2014/main" val="20004"/>
                    </a:ext>
                  </a:extLst>
                </a:gridCol>
                <a:gridCol w="2316925">
                  <a:extLst>
                    <a:ext uri="{9D8B030D-6E8A-4147-A177-3AD203B41FA5}">
                      <a16:colId xmlns:a16="http://schemas.microsoft.com/office/drawing/2014/main" val="20005"/>
                    </a:ext>
                  </a:extLst>
                </a:gridCol>
              </a:tblGrid>
              <a:tr h="2268208">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Αστική (πόλη άνω των 50.000 κατοίκων)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Αστική (πόλη από 10.000 μέχρι 50.000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Ημιαστική (πόλη ή κωμόπολη από 2.000 μέχρι 10.000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Αγροτική (χωριό ή οικισμός μέχρι 2.000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58187">
                <a:tc>
                  <a:txBody>
                    <a:bodyPr/>
                    <a:lstStyle/>
                    <a:p>
                      <a:pPr marL="0" lvl="0" indent="0" algn="ctr">
                        <a:buNone/>
                      </a:pPr>
                      <a:r>
                        <a:rPr sz="1600" b="1" i="0" u="none" strike="noStrike" dirty="0">
                          <a:solidFill>
                            <a:srgbClr val="000000"/>
                          </a:solidFill>
                          <a:latin typeface="Open Sans"/>
                        </a:rPr>
                        <a:t>Πολύ</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50597">
                <a:tc>
                  <a:txBody>
                    <a:bodyPr/>
                    <a:lstStyle/>
                    <a:p>
                      <a:pPr marL="0" lvl="0" indent="0" algn="ctr">
                        <a:buNone/>
                      </a:pPr>
                      <a:r>
                        <a:rPr sz="1600" b="1" i="0" u="none" strike="noStrike" dirty="0">
                          <a:solidFill>
                            <a:srgbClr val="000000"/>
                          </a:solidFill>
                          <a:latin typeface="Open Sans"/>
                        </a:rPr>
                        <a:t>Αρκετά</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50597">
                <a:tc>
                  <a:txBody>
                    <a:bodyPr/>
                    <a:lstStyle/>
                    <a:p>
                      <a:pPr marL="0" lvl="0" indent="0" algn="ctr">
                        <a:buNone/>
                      </a:pPr>
                      <a:r>
                        <a:rPr sz="1600" b="1" i="0" u="none" strike="noStrike" dirty="0">
                          <a:solidFill>
                            <a:srgbClr val="000000"/>
                          </a:solidFill>
                          <a:latin typeface="Open Sans"/>
                        </a:rPr>
                        <a:t>Λίγο</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50597">
                <a:tc>
                  <a:txBody>
                    <a:bodyPr/>
                    <a:lstStyle/>
                    <a:p>
                      <a:pPr marL="0" lvl="0" indent="0" algn="ctr">
                        <a:buNone/>
                      </a:pPr>
                      <a:r>
                        <a:rPr sz="1600" b="1" i="0" u="none" strike="noStrike" dirty="0">
                          <a:solidFill>
                            <a:srgbClr val="000000"/>
                          </a:solidFill>
                          <a:latin typeface="Open Sans"/>
                        </a:rPr>
                        <a:t>Καθόλου</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50597">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4605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85750"/>
            <a:ext cx="18027735" cy="2039020"/>
          </a:xfrm>
          <a:prstGeom prst="rect">
            <a:avLst/>
          </a:prstGeom>
        </p:spPr>
        <p:txBody>
          <a:bodyPr lIns="0" tIns="0" rIns="0" bIns="0" rtlCol="0" anchor="t">
            <a:spAutoFit/>
          </a:bodyPr>
          <a:lstStyle/>
          <a:p>
            <a:pPr marL="0" lvl="0" indent="0" algn="ctr">
              <a:lnSpc>
                <a:spcPts val="5280"/>
              </a:lnSpc>
              <a:spcBef>
                <a:spcPct val="0"/>
              </a:spcBef>
            </a:pPr>
            <a:r>
              <a:rPr lang="en-US" sz="4000" b="1" dirty="0">
                <a:solidFill>
                  <a:srgbClr val="001D3E"/>
                </a:solidFill>
                <a:latin typeface="Calibri (MS) Bold"/>
                <a:ea typeface="Calibri (MS) Bold"/>
                <a:cs typeface="Calibri (MS) Bold"/>
                <a:sym typeface="Calibri (MS) Bold"/>
              </a:rPr>
              <a:t>“</a:t>
            </a:r>
            <a:r>
              <a:rPr lang="en-US" sz="4000" b="1" dirty="0" err="1">
                <a:solidFill>
                  <a:srgbClr val="001D3E"/>
                </a:solidFill>
                <a:latin typeface="Calibri (MS) Bold"/>
                <a:ea typeface="Calibri (MS) Bold"/>
                <a:cs typeface="Calibri (MS) Bold"/>
                <a:sym typeface="Calibri (MS) Bold"/>
              </a:rPr>
              <a:t>Γι</a:t>
            </a:r>
            <a:r>
              <a:rPr lang="en-US" sz="4000" b="1" dirty="0">
                <a:solidFill>
                  <a:srgbClr val="001D3E"/>
                </a:solidFill>
                <a:latin typeface="Calibri (MS) Bold"/>
                <a:ea typeface="Calibri (MS) Bold"/>
                <a:cs typeface="Calibri (MS) Bold"/>
                <a:sym typeface="Calibri (MS) Bold"/>
              </a:rPr>
              <a:t>α ποιον/ποιους λόγους θεωρείτε ότι η ποιότητα ζωής στην περιοχή σας </a:t>
            </a:r>
            <a:br>
              <a:rPr lang="el-GR" sz="4000" b="1" dirty="0">
                <a:solidFill>
                  <a:srgbClr val="001D3E"/>
                </a:solidFill>
                <a:latin typeface="Calibri (MS) Bold"/>
                <a:ea typeface="Calibri (MS) Bold"/>
                <a:cs typeface="Calibri (MS) Bold"/>
                <a:sym typeface="Calibri (MS) Bold"/>
              </a:rPr>
            </a:br>
            <a:r>
              <a:rPr lang="en-US" sz="4000" b="1" dirty="0" err="1">
                <a:solidFill>
                  <a:srgbClr val="001D3E"/>
                </a:solidFill>
                <a:latin typeface="Calibri (MS) Bold"/>
                <a:ea typeface="Calibri (MS) Bold"/>
                <a:cs typeface="Calibri (MS) Bold"/>
                <a:sym typeface="Calibri (MS) Bold"/>
              </a:rPr>
              <a:t>δεν</a:t>
            </a:r>
            <a:r>
              <a:rPr lang="en-US" sz="4000" b="1" dirty="0">
                <a:solidFill>
                  <a:srgbClr val="001D3E"/>
                </a:solidFill>
                <a:latin typeface="Calibri (MS) Bold"/>
                <a:ea typeface="Calibri (MS) Bold"/>
                <a:cs typeface="Calibri (MS) Bold"/>
                <a:sym typeface="Calibri (MS) Bold"/>
              </a:rPr>
              <a:t> είναι ικανοποιητική;” </a:t>
            </a:r>
            <a:br>
              <a:rPr lang="el-GR" sz="4000" b="1" dirty="0">
                <a:solidFill>
                  <a:srgbClr val="001D3E"/>
                </a:solidFill>
                <a:latin typeface="Calibri (MS) Bold"/>
                <a:ea typeface="Calibri (MS) Bold"/>
                <a:cs typeface="Calibri (MS) Bold"/>
                <a:sym typeface="Calibri (MS) Bold"/>
              </a:rPr>
            </a:br>
            <a:r>
              <a:rPr lang="el-GR" sz="2400" b="1" dirty="0">
                <a:solidFill>
                  <a:srgbClr val="001D3E"/>
                </a:solidFill>
                <a:latin typeface="Calibri (MS) Bold"/>
                <a:ea typeface="Calibri (MS) Bold"/>
                <a:cs typeface="Calibri (MS) Bold"/>
                <a:sym typeface="Calibri (MS) Bold"/>
              </a:rPr>
              <a:t>(Όσοι είναι </a:t>
            </a:r>
            <a:r>
              <a:rPr lang="en-US" sz="2400" b="1" dirty="0">
                <a:solidFill>
                  <a:srgbClr val="001D3E"/>
                </a:solidFill>
                <a:latin typeface="Calibri (MS) Bold"/>
                <a:ea typeface="Calibri (MS) Bold"/>
                <a:cs typeface="Calibri (MS) Bold"/>
                <a:sym typeface="Calibri (MS) Bold"/>
              </a:rPr>
              <a:t>Λ</a:t>
            </a:r>
            <a:r>
              <a:rPr lang="el-GR" sz="2400" b="1" dirty="0" err="1">
                <a:solidFill>
                  <a:srgbClr val="001D3E"/>
                </a:solidFill>
                <a:latin typeface="Calibri (MS) Bold"/>
                <a:ea typeface="Calibri (MS) Bold"/>
                <a:cs typeface="Calibri (MS) Bold"/>
                <a:sym typeface="Calibri (MS) Bold"/>
              </a:rPr>
              <a:t>ίγο</a:t>
            </a:r>
            <a:r>
              <a:rPr lang="el-GR" sz="2400" b="1" dirty="0">
                <a:solidFill>
                  <a:srgbClr val="001D3E"/>
                </a:solidFill>
                <a:latin typeface="Calibri (MS) Bold"/>
                <a:ea typeface="Calibri (MS) Bold"/>
                <a:cs typeface="Calibri (MS) Bold"/>
                <a:sym typeface="Calibri (MS) Bold"/>
              </a:rPr>
              <a:t> ή Καθόλου ικανοποιημένοι, Πολλαπλή επιλογή, Ν = 5</a:t>
            </a:r>
            <a:r>
              <a:rPr lang="en-US" sz="2400" b="1" dirty="0">
                <a:solidFill>
                  <a:srgbClr val="001D3E"/>
                </a:solidFill>
                <a:latin typeface="Calibri (MS) Bold"/>
                <a:ea typeface="Calibri (MS) Bold"/>
                <a:cs typeface="Calibri (MS) Bold"/>
                <a:sym typeface="Calibri (MS) Bold"/>
              </a:rPr>
              <a:t>52</a:t>
            </a:r>
            <a:r>
              <a:rPr lang="el-GR" sz="2400" b="1" dirty="0">
                <a:solidFill>
                  <a:srgbClr val="001D3E"/>
                </a:solidFill>
                <a:latin typeface="Calibri (MS) Bold"/>
                <a:ea typeface="Calibri (MS) Bold"/>
                <a:cs typeface="Calibri (MS) Bold"/>
                <a:sym typeface="Calibri (MS) Bold"/>
              </a:rPr>
              <a:t>)</a:t>
            </a:r>
            <a:endParaRPr lang="en-US" sz="24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1948759357"/>
              </p:ext>
            </p:extLst>
          </p:nvPr>
        </p:nvGraphicFramePr>
        <p:xfrm>
          <a:off x="1790698" y="2324100"/>
          <a:ext cx="14706599" cy="63527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8857723"/>
            <a:ext cx="18288000" cy="1429277"/>
            <a:chOff x="0" y="0"/>
            <a:chExt cx="24384000" cy="1905702"/>
          </a:xfrm>
        </p:grpSpPr>
        <p:grpSp>
          <p:nvGrpSpPr>
            <p:cNvPr id="3"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pic>
        <p:nvPicPr>
          <p:cNvPr id="2050" name="Picture 2"/>
          <p:cNvPicPr>
            <a:picLocks noChangeAspect="1" noChangeArrowheads="1"/>
          </p:cNvPicPr>
          <p:nvPr/>
        </p:nvPicPr>
        <p:blipFill>
          <a:blip r:embed="rId3" cstate="print"/>
          <a:srcRect/>
          <a:stretch>
            <a:fillRect/>
          </a:stretch>
        </p:blipFill>
        <p:spPr bwMode="auto">
          <a:xfrm>
            <a:off x="4709944" y="266700"/>
            <a:ext cx="9744911" cy="464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800600" y="5219700"/>
            <a:ext cx="9007223" cy="3276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a:solidFill>
                  <a:srgbClr val="003168"/>
                </a:solidFill>
                <a:latin typeface="Calibri (MS) Bold"/>
                <a:ea typeface="Calibri (MS) Bold"/>
                <a:cs typeface="Calibri (MS) Bold"/>
                <a:sym typeface="Calibri (MS) Bold"/>
              </a:rPr>
              <a:t>ΑΝΑ ΠΕΡΙΦΕΡΕΙΑΚΗ ΕΝΟΤΗΤΑ ΚΑΤΟΙΚΙΑΣ</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40161"/>
            <a:ext cx="18027735" cy="1359346"/>
          </a:xfrm>
          <a:prstGeom prst="rect">
            <a:avLst/>
          </a:prstGeom>
        </p:spPr>
        <p:txBody>
          <a:bodyPr lIns="0" tIns="0" rIns="0" bIns="0" rtlCol="0" anchor="t">
            <a:spAutoFit/>
          </a:bodyPr>
          <a:lstStyle/>
          <a:p>
            <a:pPr marL="0" lvl="0" indent="0" algn="ctr">
              <a:lnSpc>
                <a:spcPts val="528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Γι</a:t>
            </a:r>
            <a:r>
              <a:rPr lang="en-US" sz="2800" b="1" dirty="0">
                <a:solidFill>
                  <a:srgbClr val="001D3E"/>
                </a:solidFill>
                <a:latin typeface="Calibri (MS) Bold"/>
                <a:ea typeface="Calibri (MS) Bold"/>
                <a:cs typeface="Calibri (MS) Bold"/>
                <a:sym typeface="Calibri (MS) Bold"/>
              </a:rPr>
              <a:t>α ποιον/ποιους λόγους θεωρείτε ότι η ποιότητα ζωής στην περιοχή σας </a:t>
            </a:r>
            <a:br>
              <a:rPr lang="el-GR" sz="2800" b="1" dirty="0">
                <a:solidFill>
                  <a:srgbClr val="001D3E"/>
                </a:solidFill>
                <a:latin typeface="Calibri (MS) Bold"/>
                <a:ea typeface="Calibri (MS) Bold"/>
                <a:cs typeface="Calibri (MS) Bold"/>
                <a:sym typeface="Calibri (MS) Bold"/>
              </a:rPr>
            </a:br>
            <a:r>
              <a:rPr lang="en-US" sz="2800" b="1" dirty="0" err="1">
                <a:solidFill>
                  <a:srgbClr val="001D3E"/>
                </a:solidFill>
                <a:latin typeface="Calibri (MS) Bold"/>
                <a:ea typeface="Calibri (MS) Bold"/>
                <a:cs typeface="Calibri (MS) Bold"/>
                <a:sym typeface="Calibri (MS) Bold"/>
              </a:rPr>
              <a:t>δεν</a:t>
            </a:r>
            <a:r>
              <a:rPr lang="en-US" sz="2800" b="1" dirty="0">
                <a:solidFill>
                  <a:srgbClr val="001D3E"/>
                </a:solidFill>
                <a:latin typeface="Calibri (MS) Bold"/>
                <a:ea typeface="Calibri (MS) Bold"/>
                <a:cs typeface="Calibri (MS) Bold"/>
                <a:sym typeface="Calibri (MS) Bold"/>
              </a:rPr>
              <a:t> είναι ικανοποιητική;” </a:t>
            </a:r>
            <a:r>
              <a:rPr lang="el-GR" sz="2800" b="1" dirty="0">
                <a:solidFill>
                  <a:srgbClr val="001D3E"/>
                </a:solidFill>
                <a:latin typeface="Calibri (MS) Bold"/>
                <a:ea typeface="Calibri (MS) Bold"/>
                <a:cs typeface="Calibri (MS) Bold"/>
                <a:sym typeface="Calibri (MS) Bold"/>
              </a:rPr>
              <a:t> </a:t>
            </a:r>
            <a:r>
              <a:rPr lang="el-GR" sz="1600" b="1" dirty="0">
                <a:solidFill>
                  <a:srgbClr val="001D3E"/>
                </a:solidFill>
                <a:latin typeface="Calibri (MS) Bold"/>
                <a:ea typeface="Calibri (MS) Bold"/>
                <a:cs typeface="Calibri (MS) Bold"/>
                <a:sym typeface="Calibri (MS) Bold"/>
              </a:rPr>
              <a:t>(Όσοι είναι λίγο ή Καθόλου ικανοποιημένοι, Πολλαπλή επιλογή, Ν = 5</a:t>
            </a:r>
            <a:r>
              <a:rPr lang="en-US" sz="1600" b="1" dirty="0">
                <a:solidFill>
                  <a:srgbClr val="001D3E"/>
                </a:solidFill>
                <a:latin typeface="Calibri (MS) Bold"/>
                <a:ea typeface="Calibri (MS) Bold"/>
                <a:cs typeface="Calibri (MS) Bold"/>
                <a:sym typeface="Calibri (MS) Bold"/>
              </a:rPr>
              <a:t>52</a:t>
            </a:r>
            <a:r>
              <a:rPr lang="el-GR" sz="1600" b="1" dirty="0">
                <a:solidFill>
                  <a:srgbClr val="001D3E"/>
                </a:solidFill>
                <a:latin typeface="Calibri (MS) Bold"/>
                <a:ea typeface="Calibri (MS) Bold"/>
                <a:cs typeface="Calibri (MS) Bold"/>
                <a:sym typeface="Calibri (MS) Bold"/>
              </a:rPr>
              <a:t>)</a:t>
            </a:r>
            <a:endParaRPr lang="en-US" sz="1600" b="1" dirty="0">
              <a:solidFill>
                <a:srgbClr val="001D3E"/>
              </a:solidFill>
              <a:latin typeface="Calibri (MS) Bold"/>
              <a:ea typeface="Calibri (MS) Bold"/>
              <a:cs typeface="Calibri (MS) Bold"/>
              <a:sym typeface="Calibri (MS) Bold"/>
            </a:endParaRPr>
          </a:p>
        </p:txBody>
      </p:sp>
      <p:graphicFrame>
        <p:nvGraphicFramePr>
          <p:cNvPr id="14" name="Q22 - Για ποιον/ποιους λόγους θεωρείτε ότι η ποιότητα ζωής στην περιοχή σας δεν είναι ικανοποιητική; (επιλέξτε μέχρι τρεις) by Q1 - 2Σε ποια Περιφερειακή Ενότητα κατοικείτε: 2" descr="0e2b3702-70ed-4651-879b-792076ee72d2 Q22 - Για ποιον/ποιους λόγους θεωρείτε ότι η ποιότητα ζωής στην περιοχή σας δεν είναι ικανοποιητική; (επιλέξτε μέχρι τρεις) by Q1 - 2Σε ποια Περιφερειακή Ενότητα κατοικείτε: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2140962876"/>
              </p:ext>
            </p:extLst>
          </p:nvPr>
        </p:nvGraphicFramePr>
        <p:xfrm>
          <a:off x="3298866" y="2400300"/>
          <a:ext cx="11430001" cy="4870371"/>
        </p:xfrm>
        <a:graphic>
          <a:graphicData uri="http://schemas.openxmlformats.org/drawingml/2006/table">
            <a:tbl>
              <a:tblPr firstRow="1" firstCol="1" bandRow="1">
                <a:tableStyleId>{5C22544A-7EE6-4342-B048-85BDC9FD1C3A}</a:tableStyleId>
              </a:tblPr>
              <a:tblGrid>
                <a:gridCol w="7245805">
                  <a:extLst>
                    <a:ext uri="{9D8B030D-6E8A-4147-A177-3AD203B41FA5}">
                      <a16:colId xmlns:a16="http://schemas.microsoft.com/office/drawing/2014/main" val="20000"/>
                    </a:ext>
                  </a:extLst>
                </a:gridCol>
                <a:gridCol w="1394732">
                  <a:extLst>
                    <a:ext uri="{9D8B030D-6E8A-4147-A177-3AD203B41FA5}">
                      <a16:colId xmlns:a16="http://schemas.microsoft.com/office/drawing/2014/main" val="20001"/>
                    </a:ext>
                  </a:extLst>
                </a:gridCol>
                <a:gridCol w="1394732">
                  <a:extLst>
                    <a:ext uri="{9D8B030D-6E8A-4147-A177-3AD203B41FA5}">
                      <a16:colId xmlns:a16="http://schemas.microsoft.com/office/drawing/2014/main" val="20002"/>
                    </a:ext>
                  </a:extLst>
                </a:gridCol>
                <a:gridCol w="1394732">
                  <a:extLst>
                    <a:ext uri="{9D8B030D-6E8A-4147-A177-3AD203B41FA5}">
                      <a16:colId xmlns:a16="http://schemas.microsoft.com/office/drawing/2014/main" val="20003"/>
                    </a:ext>
                  </a:extLst>
                </a:gridCol>
              </a:tblGrid>
              <a:tr h="710036">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Υπόλοιπη ΠΚΜ</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err="1">
                          <a:solidFill>
                            <a:srgbClr val="000000"/>
                          </a:solidFill>
                          <a:latin typeface="Open Sans"/>
                        </a:rPr>
                        <a:t>Θεσσαλονίκη</a:t>
                      </a: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98752">
                <a:tc>
                  <a:txBody>
                    <a:bodyPr/>
                    <a:lstStyle/>
                    <a:p>
                      <a:pPr marL="0" lvl="0" indent="0" algn="ctr">
                        <a:buNone/>
                      </a:pPr>
                      <a:r>
                        <a:rPr sz="1400" b="1" i="0" u="none" strike="noStrike" dirty="0">
                          <a:solidFill>
                            <a:srgbClr val="000000"/>
                          </a:solidFill>
                          <a:latin typeface="Open Sans"/>
                        </a:rPr>
                        <a:t>Χαμηλά εισοδήματα/Χαμηλοί μισθοί</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63%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66%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90295">
                <a:tc>
                  <a:txBody>
                    <a:bodyPr/>
                    <a:lstStyle/>
                    <a:p>
                      <a:pPr marL="0" lvl="0" indent="0" algn="ctr">
                        <a:buNone/>
                      </a:pPr>
                      <a:r>
                        <a:rPr sz="1400" b="1" i="0" u="none" strike="noStrike" dirty="0">
                          <a:solidFill>
                            <a:srgbClr val="000000"/>
                          </a:solidFill>
                          <a:latin typeface="Open Sans"/>
                        </a:rPr>
                        <a:t>Ελλιπείς/Κακές υποδομές υγείας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639223">
                <a:tc>
                  <a:txBody>
                    <a:bodyPr/>
                    <a:lstStyle/>
                    <a:p>
                      <a:pPr marL="0" lvl="0" indent="0" algn="ctr">
                        <a:buNone/>
                      </a:pPr>
                      <a:r>
                        <a:rPr sz="1400" b="1" i="0" u="none" strike="noStrike" dirty="0">
                          <a:solidFill>
                            <a:srgbClr val="000000"/>
                          </a:solidFill>
                          <a:latin typeface="Open Sans"/>
                        </a:rPr>
                        <a:t>Περιορισμένες/Κακές επαγγελματικές προοπτικές και προοπτικές </a:t>
                      </a:r>
                      <a:r>
                        <a:rPr lang="el-GR" sz="1400" b="1" i="0" u="none" strike="noStrike" dirty="0">
                          <a:solidFill>
                            <a:srgbClr val="000000"/>
                          </a:solidFill>
                          <a:latin typeface="Open Sans"/>
                        </a:rPr>
                        <a:t>εξέλιξης</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90295">
                <a:tc>
                  <a:txBody>
                    <a:bodyPr/>
                    <a:lstStyle/>
                    <a:p>
                      <a:pPr marL="0" lvl="0" indent="0" algn="ctr">
                        <a:buNone/>
                      </a:pPr>
                      <a:r>
                        <a:rPr sz="1400" b="1" i="0" u="none" strike="noStrike" dirty="0">
                          <a:solidFill>
                            <a:srgbClr val="000000"/>
                          </a:solidFill>
                          <a:latin typeface="Open Sans"/>
                        </a:rPr>
                        <a:t>Έλλειψη θέσεων εργασίας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90295">
                <a:tc>
                  <a:txBody>
                    <a:bodyPr/>
                    <a:lstStyle/>
                    <a:p>
                      <a:pPr marL="0" lvl="0" indent="0" algn="ctr">
                        <a:buNone/>
                      </a:pPr>
                      <a:r>
                        <a:rPr sz="1400" b="1" i="0" u="none" strike="noStrike" dirty="0">
                          <a:solidFill>
                            <a:srgbClr val="000000"/>
                          </a:solidFill>
                          <a:latin typeface="Open Sans"/>
                        </a:rPr>
                        <a:t>Ελλιπείς/Κακές υποδομές συγκοινωνιών και μεταφορών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390295">
                <a:tc>
                  <a:txBody>
                    <a:bodyPr/>
                    <a:lstStyle/>
                    <a:p>
                      <a:pPr marL="0" lvl="0" indent="0" algn="ctr">
                        <a:buNone/>
                      </a:pPr>
                      <a:r>
                        <a:rPr sz="1400" b="1" i="0" u="none" strike="noStrike" dirty="0">
                          <a:solidFill>
                            <a:srgbClr val="000000"/>
                          </a:solidFill>
                          <a:latin typeface="Open Sans"/>
                        </a:rPr>
                        <a:t>Έλλειψη ευκαιριών ψυχαγωγίας/πολιτισμού/αθλητισμού</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90295">
                <a:tc>
                  <a:txBody>
                    <a:bodyPr/>
                    <a:lstStyle/>
                    <a:p>
                      <a:pPr marL="0" lvl="0" indent="0" algn="ctr">
                        <a:buNone/>
                      </a:pPr>
                      <a:r>
                        <a:rPr sz="1400" b="1" i="0" u="none" strike="noStrike" dirty="0">
                          <a:solidFill>
                            <a:srgbClr val="000000"/>
                          </a:solidFill>
                          <a:latin typeface="Open Sans"/>
                        </a:rPr>
                        <a:t>Ελλιπείς/Κακές υποδομές εκπαίδευσης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90295">
                <a:tc>
                  <a:txBody>
                    <a:bodyPr/>
                    <a:lstStyle/>
                    <a:p>
                      <a:pPr marL="0" lvl="0" indent="0" algn="ctr">
                        <a:buNone/>
                      </a:pPr>
                      <a:r>
                        <a:rPr sz="1400" b="1" i="0" u="none" strike="noStrike" dirty="0">
                          <a:solidFill>
                            <a:srgbClr val="000000"/>
                          </a:solidFill>
                          <a:latin typeface="Open Sans"/>
                        </a:rPr>
                        <a:t>Περιορισμένες ευκαιρίες εκπαίδευσης/κατάρτισης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90295">
                <a:tc>
                  <a:txBody>
                    <a:bodyPr/>
                    <a:lstStyle/>
                    <a:p>
                      <a:pPr marL="0" lvl="0" indent="0" algn="ctr">
                        <a:buNone/>
                      </a:pPr>
                      <a:r>
                        <a:rPr sz="1400" b="1" i="0" u="none" strike="noStrike" dirty="0">
                          <a:solidFill>
                            <a:srgbClr val="000000"/>
                          </a:solidFill>
                          <a:latin typeface="Open Sans"/>
                        </a:rPr>
                        <a:t>Άλλο (διευκρινίστε)</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90295">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bl>
          </a:graphicData>
        </a:graphic>
      </p:graphicFrame>
      <p:sp>
        <p:nvSpPr>
          <p:cNvPr id="15" name="14 - Ορθογώνιο"/>
          <p:cNvSpPr/>
          <p:nvPr/>
        </p:nvSpPr>
        <p:spPr>
          <a:xfrm>
            <a:off x="10744200" y="4533900"/>
            <a:ext cx="9906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2115800" y="4914900"/>
            <a:ext cx="9906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0744200" y="5295900"/>
            <a:ext cx="9906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12115800" y="5676900"/>
            <a:ext cx="990600" cy="421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810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01465" y="1490571"/>
            <a:ext cx="6285069" cy="528729"/>
            <a:chOff x="0" y="0"/>
            <a:chExt cx="1899226" cy="159772"/>
          </a:xfrm>
        </p:grpSpPr>
        <p:sp>
          <p:nvSpPr>
            <p:cNvPr id="3" name="Freeform 3"/>
            <p:cNvSpPr/>
            <p:nvPr/>
          </p:nvSpPr>
          <p:spPr>
            <a:xfrm>
              <a:off x="0" y="0"/>
              <a:ext cx="1899226" cy="159772"/>
            </a:xfrm>
            <a:custGeom>
              <a:avLst/>
              <a:gdLst/>
              <a:ahLst/>
              <a:cxnLst/>
              <a:rect l="l" t="t" r="r" b="b"/>
              <a:pathLst>
                <a:path w="1899226" h="159772">
                  <a:moveTo>
                    <a:pt x="24059" y="0"/>
                  </a:moveTo>
                  <a:lnTo>
                    <a:pt x="1875168" y="0"/>
                  </a:lnTo>
                  <a:cubicBezTo>
                    <a:pt x="1888454" y="0"/>
                    <a:pt x="1899226" y="10771"/>
                    <a:pt x="1899226" y="24059"/>
                  </a:cubicBezTo>
                  <a:lnTo>
                    <a:pt x="1899226" y="135713"/>
                  </a:lnTo>
                  <a:cubicBezTo>
                    <a:pt x="1899226" y="149000"/>
                    <a:pt x="1888454" y="159772"/>
                    <a:pt x="1875168" y="159772"/>
                  </a:cubicBezTo>
                  <a:lnTo>
                    <a:pt x="24059" y="159772"/>
                  </a:lnTo>
                  <a:cubicBezTo>
                    <a:pt x="17678" y="159772"/>
                    <a:pt x="11558" y="157237"/>
                    <a:pt x="7047" y="152725"/>
                  </a:cubicBezTo>
                  <a:cubicBezTo>
                    <a:pt x="2535" y="148213"/>
                    <a:pt x="0" y="142094"/>
                    <a:pt x="0" y="135713"/>
                  </a:cubicBezTo>
                  <a:lnTo>
                    <a:pt x="0" y="24059"/>
                  </a:lnTo>
                  <a:cubicBezTo>
                    <a:pt x="0" y="10771"/>
                    <a:pt x="10771" y="0"/>
                    <a:pt x="24059"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ΒΑΘΜΟ ΑΣΤΙΚΟΤΗΤΑΣ </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40161"/>
            <a:ext cx="18027735" cy="1359346"/>
          </a:xfrm>
          <a:prstGeom prst="rect">
            <a:avLst/>
          </a:prstGeom>
        </p:spPr>
        <p:txBody>
          <a:bodyPr lIns="0" tIns="0" rIns="0" bIns="0" rtlCol="0" anchor="t">
            <a:spAutoFit/>
          </a:bodyPr>
          <a:lstStyle/>
          <a:p>
            <a:pPr marL="0" lvl="0" indent="0" algn="ctr">
              <a:lnSpc>
                <a:spcPts val="528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Γι</a:t>
            </a:r>
            <a:r>
              <a:rPr lang="en-US" sz="2800" b="1" dirty="0">
                <a:solidFill>
                  <a:srgbClr val="001D3E"/>
                </a:solidFill>
                <a:latin typeface="Calibri (MS) Bold"/>
                <a:ea typeface="Calibri (MS) Bold"/>
                <a:cs typeface="Calibri (MS) Bold"/>
                <a:sym typeface="Calibri (MS) Bold"/>
              </a:rPr>
              <a:t>α ποιον/ποιους λόγους θεωρείτε ότι η ποιότητα ζωής στην περιοχή σας </a:t>
            </a:r>
            <a:br>
              <a:rPr lang="el-GR" sz="2800" b="1" dirty="0">
                <a:solidFill>
                  <a:srgbClr val="001D3E"/>
                </a:solidFill>
                <a:latin typeface="Calibri (MS) Bold"/>
                <a:ea typeface="Calibri (MS) Bold"/>
                <a:cs typeface="Calibri (MS) Bold"/>
                <a:sym typeface="Calibri (MS) Bold"/>
              </a:rPr>
            </a:br>
            <a:r>
              <a:rPr lang="en-US" sz="2800" b="1" dirty="0" err="1">
                <a:solidFill>
                  <a:srgbClr val="001D3E"/>
                </a:solidFill>
                <a:latin typeface="Calibri (MS) Bold"/>
                <a:ea typeface="Calibri (MS) Bold"/>
                <a:cs typeface="Calibri (MS) Bold"/>
                <a:sym typeface="Calibri (MS) Bold"/>
              </a:rPr>
              <a:t>δεν</a:t>
            </a:r>
            <a:r>
              <a:rPr lang="en-US" sz="2800" b="1" dirty="0">
                <a:solidFill>
                  <a:srgbClr val="001D3E"/>
                </a:solidFill>
                <a:latin typeface="Calibri (MS) Bold"/>
                <a:ea typeface="Calibri (MS) Bold"/>
                <a:cs typeface="Calibri (MS) Bold"/>
                <a:sym typeface="Calibri (MS) Bold"/>
              </a:rPr>
              <a:t> είναι ικανοποιητική;” </a:t>
            </a:r>
            <a:r>
              <a:rPr lang="el-GR" sz="2800" b="1" dirty="0">
                <a:solidFill>
                  <a:srgbClr val="001D3E"/>
                </a:solidFill>
                <a:latin typeface="Calibri (MS) Bold"/>
                <a:ea typeface="Calibri (MS) Bold"/>
                <a:cs typeface="Calibri (MS) Bold"/>
                <a:sym typeface="Calibri (MS) Bold"/>
              </a:rPr>
              <a:t> </a:t>
            </a:r>
            <a:r>
              <a:rPr lang="el-GR" sz="1600" b="1" dirty="0">
                <a:solidFill>
                  <a:srgbClr val="001D3E"/>
                </a:solidFill>
                <a:latin typeface="Calibri (MS) Bold"/>
                <a:ea typeface="Calibri (MS) Bold"/>
                <a:cs typeface="Calibri (MS) Bold"/>
                <a:sym typeface="Calibri (MS) Bold"/>
              </a:rPr>
              <a:t>(Όσοι είναι λίγο ή Καθόλου ικανοποιημένοι, Πολλαπλή επιλογή, Ν = 5</a:t>
            </a:r>
            <a:r>
              <a:rPr lang="en-US" sz="1600" b="1" dirty="0">
                <a:solidFill>
                  <a:srgbClr val="001D3E"/>
                </a:solidFill>
                <a:latin typeface="Calibri (MS) Bold"/>
                <a:ea typeface="Calibri (MS) Bold"/>
                <a:cs typeface="Calibri (MS) Bold"/>
                <a:sym typeface="Calibri (MS) Bold"/>
              </a:rPr>
              <a:t>52</a:t>
            </a:r>
            <a:r>
              <a:rPr lang="el-GR" sz="1600" b="1" dirty="0">
                <a:solidFill>
                  <a:srgbClr val="001D3E"/>
                </a:solidFill>
                <a:latin typeface="Calibri (MS) Bold"/>
                <a:ea typeface="Calibri (MS) Bold"/>
                <a:cs typeface="Calibri (MS) Bold"/>
                <a:sym typeface="Calibri (MS) Bold"/>
              </a:rPr>
              <a:t>)</a:t>
            </a:r>
            <a:endParaRPr lang="en-US" sz="1600" b="1" dirty="0">
              <a:solidFill>
                <a:srgbClr val="001D3E"/>
              </a:solidFill>
              <a:latin typeface="Calibri (MS) Bold"/>
              <a:ea typeface="Calibri (MS) Bold"/>
              <a:cs typeface="Calibri (MS) Bold"/>
              <a:sym typeface="Calibri (MS) Bold"/>
            </a:endParaRPr>
          </a:p>
        </p:txBody>
      </p:sp>
      <p:graphicFrame>
        <p:nvGraphicFramePr>
          <p:cNvPr id="14" name="Q22 - Για ποιον/ποιους λόγους θεωρείτε ότι η ποιότητα ζωής στην περιοχή σας δεν είναι ικανοποιητική; (επιλέξτε μέχρι τρεις) by Q2 - 2Η περιοχή που κατοικείτε είναι: 2" descr="e4b1220c-cae2-4a74-be77-b7b54643a4b1 Q22 - Για ποιον/ποιους λόγους θεωρείτε ότι η ποιότητα ζωής στην περιοχή σας δεν είναι ικανοποιητική; (επιλέξτε μέχρι τρεις) by Q2 - 2Η περιοχή που κατοικείτε είναι: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2904118241"/>
              </p:ext>
            </p:extLst>
          </p:nvPr>
        </p:nvGraphicFramePr>
        <p:xfrm>
          <a:off x="3200400" y="2324100"/>
          <a:ext cx="11658600" cy="5500283"/>
        </p:xfrm>
        <a:graphic>
          <a:graphicData uri="http://schemas.openxmlformats.org/drawingml/2006/table">
            <a:tbl>
              <a:tblPr firstRow="1" firstCol="1" bandRow="1">
                <a:tableStyleId>{5C22544A-7EE6-4342-B048-85BDC9FD1C3A}</a:tableStyleId>
              </a:tblPr>
              <a:tblGrid>
                <a:gridCol w="6582724">
                  <a:extLst>
                    <a:ext uri="{9D8B030D-6E8A-4147-A177-3AD203B41FA5}">
                      <a16:colId xmlns:a16="http://schemas.microsoft.com/office/drawing/2014/main" val="20000"/>
                    </a:ext>
                  </a:extLst>
                </a:gridCol>
                <a:gridCol w="1268969">
                  <a:extLst>
                    <a:ext uri="{9D8B030D-6E8A-4147-A177-3AD203B41FA5}">
                      <a16:colId xmlns:a16="http://schemas.microsoft.com/office/drawing/2014/main" val="20001"/>
                    </a:ext>
                  </a:extLst>
                </a:gridCol>
                <a:gridCol w="1268969">
                  <a:extLst>
                    <a:ext uri="{9D8B030D-6E8A-4147-A177-3AD203B41FA5}">
                      <a16:colId xmlns:a16="http://schemas.microsoft.com/office/drawing/2014/main" val="20002"/>
                    </a:ext>
                  </a:extLst>
                </a:gridCol>
                <a:gridCol w="1268969">
                  <a:extLst>
                    <a:ext uri="{9D8B030D-6E8A-4147-A177-3AD203B41FA5}">
                      <a16:colId xmlns:a16="http://schemas.microsoft.com/office/drawing/2014/main" val="20003"/>
                    </a:ext>
                  </a:extLst>
                </a:gridCol>
                <a:gridCol w="1268969">
                  <a:extLst>
                    <a:ext uri="{9D8B030D-6E8A-4147-A177-3AD203B41FA5}">
                      <a16:colId xmlns:a16="http://schemas.microsoft.com/office/drawing/2014/main" val="20004"/>
                    </a:ext>
                  </a:extLst>
                </a:gridCol>
              </a:tblGrid>
              <a:tr h="1915575">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άνω των 50.000 κατοίκων)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από 10.000 μέχρι 50.000 </a:t>
                      </a:r>
                      <a:r>
                        <a:rPr sz="1400" b="1" i="0" u="none" strike="noStrike" dirty="0" err="1">
                          <a:solidFill>
                            <a:srgbClr val="000000"/>
                          </a:solidFill>
                          <a:latin typeface="Open Sans"/>
                        </a:rPr>
                        <a:t>κατοίκους</a:t>
                      </a:r>
                      <a:r>
                        <a:rPr sz="1400" b="1" i="0" u="none" strike="noStrike" dirty="0">
                          <a:solidFill>
                            <a:srgbClr val="000000"/>
                          </a:solidFill>
                          <a:latin typeface="Open Sans"/>
                        </a:rPr>
                        <a:t>)</a:t>
                      </a:r>
                      <a:r>
                        <a:rPr lang="en-US" sz="1400" b="1" i="0" u="none" strike="noStrike" dirty="0">
                          <a:solidFill>
                            <a:srgbClr val="000000"/>
                          </a:solidFill>
                          <a:latin typeface="Open Sans"/>
                        </a:rPr>
                        <a:t>*</a:t>
                      </a: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Ημιαστική  / Αγροτική </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43611">
                <a:tc>
                  <a:txBody>
                    <a:bodyPr/>
                    <a:lstStyle/>
                    <a:p>
                      <a:pPr marL="0" lvl="0" indent="0" algn="ctr">
                        <a:buNone/>
                      </a:pPr>
                      <a:r>
                        <a:rPr sz="1400" b="1" i="0" u="none" strike="noStrike" dirty="0">
                          <a:solidFill>
                            <a:srgbClr val="000000"/>
                          </a:solidFill>
                          <a:latin typeface="Open Sans"/>
                        </a:rPr>
                        <a:t>Χαμηλά εισοδήματα/Χαμηλοί μισθοί</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70%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70%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54%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66%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36329">
                <a:tc>
                  <a:txBody>
                    <a:bodyPr/>
                    <a:lstStyle/>
                    <a:p>
                      <a:pPr marL="0" lvl="0" indent="0" algn="ctr">
                        <a:buNone/>
                      </a:pPr>
                      <a:r>
                        <a:rPr sz="1400" b="1" i="0" u="none" strike="noStrike" dirty="0">
                          <a:solidFill>
                            <a:srgbClr val="000000"/>
                          </a:solidFill>
                          <a:latin typeface="Open Sans"/>
                        </a:rPr>
                        <a:t>Ελλιπείς/Κακές υποδομές υγείας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50465">
                <a:tc>
                  <a:txBody>
                    <a:bodyPr/>
                    <a:lstStyle/>
                    <a:p>
                      <a:pPr marL="0" lvl="0" indent="0" algn="ctr">
                        <a:buNone/>
                      </a:pPr>
                      <a:r>
                        <a:rPr sz="1400" b="1" i="0" u="none" strike="noStrike" dirty="0">
                          <a:solidFill>
                            <a:srgbClr val="000000"/>
                          </a:solidFill>
                          <a:latin typeface="Open Sans"/>
                        </a:rPr>
                        <a:t>Περιορισμένες/Κακές επαγγελματικές προοπτικές και προοπτικές </a:t>
                      </a:r>
                      <a:r>
                        <a:rPr lang="el-GR" sz="1400" b="1" i="0" u="none" strike="noStrike" dirty="0">
                          <a:solidFill>
                            <a:srgbClr val="000000"/>
                          </a:solidFill>
                          <a:latin typeface="Open Sans"/>
                        </a:rPr>
                        <a:t>εξέλιξης</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34%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36329">
                <a:tc>
                  <a:txBody>
                    <a:bodyPr/>
                    <a:lstStyle/>
                    <a:p>
                      <a:pPr marL="0" lvl="0" indent="0" algn="ctr">
                        <a:buNone/>
                      </a:pPr>
                      <a:r>
                        <a:rPr sz="1400" b="1" i="0" u="none" strike="noStrike" dirty="0">
                          <a:solidFill>
                            <a:srgbClr val="000000"/>
                          </a:solidFill>
                          <a:latin typeface="Open Sans"/>
                        </a:rPr>
                        <a:t>Έλλειψη θέσεων εργασίας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36329">
                <a:tc>
                  <a:txBody>
                    <a:bodyPr/>
                    <a:lstStyle/>
                    <a:p>
                      <a:pPr marL="0" lvl="0" indent="0" algn="ctr">
                        <a:buNone/>
                      </a:pPr>
                      <a:r>
                        <a:rPr sz="1400" b="1" i="0" u="none" strike="noStrike" dirty="0">
                          <a:solidFill>
                            <a:srgbClr val="000000"/>
                          </a:solidFill>
                          <a:latin typeface="Open Sans"/>
                        </a:rPr>
                        <a:t>Ελλιπείς/Κακές υποδομές συγκοινωνιών και μεταφορών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336329">
                <a:tc>
                  <a:txBody>
                    <a:bodyPr/>
                    <a:lstStyle/>
                    <a:p>
                      <a:pPr marL="0" lvl="0" indent="0" algn="ctr">
                        <a:buNone/>
                      </a:pPr>
                      <a:r>
                        <a:rPr sz="1400" b="1" i="0" u="none" strike="noStrike" dirty="0">
                          <a:solidFill>
                            <a:srgbClr val="000000"/>
                          </a:solidFill>
                          <a:latin typeface="Open Sans"/>
                        </a:rPr>
                        <a:t>Έλλειψη ευκαιριών ψυχαγωγίας/πολιτισμού/αθλητισμού</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36329">
                <a:tc>
                  <a:txBody>
                    <a:bodyPr/>
                    <a:lstStyle/>
                    <a:p>
                      <a:pPr marL="0" lvl="0" indent="0" algn="ctr">
                        <a:buNone/>
                      </a:pPr>
                      <a:r>
                        <a:rPr sz="1400" b="1" i="0" u="none" strike="noStrike" dirty="0">
                          <a:solidFill>
                            <a:srgbClr val="000000"/>
                          </a:solidFill>
                          <a:latin typeface="Open Sans"/>
                        </a:rPr>
                        <a:t>Ελλιπείς/Κακές υποδομές εκπαίδευσης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36329">
                <a:tc>
                  <a:txBody>
                    <a:bodyPr/>
                    <a:lstStyle/>
                    <a:p>
                      <a:pPr marL="0" lvl="0" indent="0" algn="ctr">
                        <a:buNone/>
                      </a:pPr>
                      <a:r>
                        <a:rPr sz="1400" b="1" i="0" u="none" strike="noStrike" dirty="0">
                          <a:solidFill>
                            <a:srgbClr val="000000"/>
                          </a:solidFill>
                          <a:latin typeface="Open Sans"/>
                        </a:rPr>
                        <a:t>Περιορισμένες ευκαιρίες εκπαίδευσης/κατάρτισης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36329">
                <a:tc>
                  <a:txBody>
                    <a:bodyPr/>
                    <a:lstStyle/>
                    <a:p>
                      <a:pPr marL="0" lvl="0" indent="0" algn="ctr">
                        <a:buNone/>
                      </a:pPr>
                      <a:r>
                        <a:rPr sz="1400" b="1" i="0" u="none" strike="noStrike" dirty="0">
                          <a:solidFill>
                            <a:srgbClr val="000000"/>
                          </a:solidFill>
                          <a:latin typeface="Open Sans"/>
                        </a:rPr>
                        <a:t>Άλλο (διευκρινίστε)</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36329">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bl>
          </a:graphicData>
        </a:graphic>
      </p:graphicFrame>
      <p:sp>
        <p:nvSpPr>
          <p:cNvPr id="15" name="14 - Ορθογώνιο"/>
          <p:cNvSpPr/>
          <p:nvPr/>
        </p:nvSpPr>
        <p:spPr>
          <a:xfrm>
            <a:off x="9906000" y="4229100"/>
            <a:ext cx="9906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2518408" y="54483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2510448" y="61341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507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73342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ΔΗΜΟΓΡΑΦΙΚΟ</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641" y="295275"/>
            <a:ext cx="17832718" cy="2000548"/>
          </a:xfrm>
          <a:prstGeom prst="rect">
            <a:avLst/>
          </a:prstGeom>
        </p:spPr>
        <p:txBody>
          <a:bodyPr lIns="0" tIns="0" rIns="0" bIns="0" rtlCol="0" anchor="t">
            <a:spAutoFit/>
          </a:bodyPr>
          <a:lstStyle/>
          <a:p>
            <a:pPr marL="0" lvl="0" indent="0" algn="ctr">
              <a:lnSpc>
                <a:spcPts val="5160"/>
              </a:lnSpc>
              <a:spcBef>
                <a:spcPct val="0"/>
              </a:spcBef>
            </a:pPr>
            <a:r>
              <a:rPr lang="en-US" sz="3600" b="1" dirty="0">
                <a:solidFill>
                  <a:srgbClr val="001D3E"/>
                </a:solidFill>
                <a:latin typeface="Calibri (MS) Bold"/>
                <a:ea typeface="Calibri (MS) Bold"/>
                <a:cs typeface="Calibri (MS) Bold"/>
                <a:sym typeface="Calibri (MS) Bold"/>
              </a:rPr>
              <a:t>“Κα</a:t>
            </a:r>
            <a:r>
              <a:rPr lang="en-US" sz="3600" b="1" dirty="0" err="1">
                <a:solidFill>
                  <a:srgbClr val="001D3E"/>
                </a:solidFill>
                <a:latin typeface="Calibri (MS) Bold"/>
                <a:ea typeface="Calibri (MS) Bold"/>
                <a:cs typeface="Calibri (MS) Bold"/>
                <a:sym typeface="Calibri (MS) Bold"/>
              </a:rPr>
              <a:t>τά</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τη</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γνώμη</a:t>
            </a:r>
            <a:r>
              <a:rPr lang="en-US" sz="3600" b="1" dirty="0">
                <a:solidFill>
                  <a:srgbClr val="001D3E"/>
                </a:solidFill>
                <a:latin typeface="Calibri (MS) Bold"/>
                <a:ea typeface="Calibri (MS) Bold"/>
                <a:cs typeface="Calibri (MS) Bold"/>
                <a:sym typeface="Calibri (MS) Bold"/>
              </a:rPr>
              <a:t> σας, π</a:t>
            </a:r>
            <a:r>
              <a:rPr lang="en-US" sz="3600" b="1" dirty="0" err="1">
                <a:solidFill>
                  <a:srgbClr val="001D3E"/>
                </a:solidFill>
                <a:latin typeface="Calibri (MS) Bold"/>
                <a:ea typeface="Calibri (MS) Bold"/>
                <a:cs typeface="Calibri (MS) Bold"/>
                <a:sym typeface="Calibri (MS) Bold"/>
              </a:rPr>
              <a:t>οιοι</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είν</a:t>
            </a:r>
            <a:r>
              <a:rPr lang="en-US" sz="3600" b="1" dirty="0">
                <a:solidFill>
                  <a:srgbClr val="001D3E"/>
                </a:solidFill>
                <a:latin typeface="Calibri (MS) Bold"/>
                <a:ea typeface="Calibri (MS) Bold"/>
                <a:cs typeface="Calibri (MS) Bold"/>
                <a:sym typeface="Calibri (MS) Bold"/>
              </a:rPr>
              <a:t>αι οι βασικότεροι λόγοι </a:t>
            </a:r>
            <a:endParaRPr lang="el-GR" sz="3600" b="1" dirty="0">
              <a:solidFill>
                <a:srgbClr val="001D3E"/>
              </a:solidFill>
              <a:latin typeface="Calibri (MS) Bold"/>
              <a:ea typeface="Calibri (MS) Bold"/>
              <a:cs typeface="Calibri (MS) Bold"/>
              <a:sym typeface="Calibri (MS) Bold"/>
            </a:endParaRPr>
          </a:p>
          <a:p>
            <a:pPr marL="0" lvl="0" indent="0" algn="ctr">
              <a:lnSpc>
                <a:spcPts val="5160"/>
              </a:lnSpc>
              <a:spcBef>
                <a:spcPct val="0"/>
              </a:spcBef>
            </a:pPr>
            <a:r>
              <a:rPr lang="en-US" sz="3600" b="1" dirty="0" err="1">
                <a:solidFill>
                  <a:srgbClr val="001D3E"/>
                </a:solidFill>
                <a:latin typeface="Calibri (MS) Bold"/>
                <a:ea typeface="Calibri (MS) Bold"/>
                <a:cs typeface="Calibri (MS) Bold"/>
                <a:sym typeface="Calibri (MS) Bold"/>
              </a:rPr>
              <a:t>γι</a:t>
            </a:r>
            <a:r>
              <a:rPr lang="en-US" sz="3600" b="1" dirty="0">
                <a:solidFill>
                  <a:srgbClr val="001D3E"/>
                </a:solidFill>
                <a:latin typeface="Calibri (MS) Bold"/>
                <a:ea typeface="Calibri (MS) Bold"/>
                <a:cs typeface="Calibri (MS) Bold"/>
                <a:sym typeface="Calibri (MS) Bold"/>
              </a:rPr>
              <a:t>α το δημογραφικό πρόβλημα στην  περιοχή σας;” </a:t>
            </a:r>
            <a:endParaRPr lang="el-GR" sz="3600" b="1" dirty="0">
              <a:solidFill>
                <a:srgbClr val="001D3E"/>
              </a:solidFill>
              <a:latin typeface="Calibri (MS) Bold"/>
              <a:ea typeface="Calibri (MS) Bold"/>
              <a:cs typeface="Calibri (MS) Bold"/>
              <a:sym typeface="Calibri (MS) Bold"/>
            </a:endParaRPr>
          </a:p>
          <a:p>
            <a:pPr marL="0" lvl="0" indent="0" algn="ctr">
              <a:lnSpc>
                <a:spcPts val="5160"/>
              </a:lnSpc>
              <a:spcBef>
                <a:spcPct val="0"/>
              </a:spcBef>
            </a:pPr>
            <a:r>
              <a:rPr lang="el-GR" sz="2400" b="1" dirty="0">
                <a:solidFill>
                  <a:srgbClr val="001D3E"/>
                </a:solidFill>
                <a:latin typeface="Calibri (MS) Bold"/>
                <a:ea typeface="Calibri (MS) Bold"/>
                <a:cs typeface="Calibri (MS) Bold"/>
                <a:sym typeface="Calibri (MS) Bold"/>
              </a:rPr>
              <a:t>(Πολλαπλή επιλογή)</a:t>
            </a:r>
            <a:endParaRPr lang="en-US" sz="24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2643882909"/>
              </p:ext>
            </p:extLst>
          </p:nvPr>
        </p:nvGraphicFramePr>
        <p:xfrm>
          <a:off x="2286000" y="2295823"/>
          <a:ext cx="13715999" cy="63810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01465" y="1490571"/>
            <a:ext cx="6285069" cy="528729"/>
            <a:chOff x="0" y="0"/>
            <a:chExt cx="1899226" cy="159772"/>
          </a:xfrm>
        </p:grpSpPr>
        <p:sp>
          <p:nvSpPr>
            <p:cNvPr id="3" name="Freeform 3"/>
            <p:cNvSpPr/>
            <p:nvPr/>
          </p:nvSpPr>
          <p:spPr>
            <a:xfrm>
              <a:off x="0" y="0"/>
              <a:ext cx="1899226" cy="159772"/>
            </a:xfrm>
            <a:custGeom>
              <a:avLst/>
              <a:gdLst/>
              <a:ahLst/>
              <a:cxnLst/>
              <a:rect l="l" t="t" r="r" b="b"/>
              <a:pathLst>
                <a:path w="1899226" h="159772">
                  <a:moveTo>
                    <a:pt x="24059" y="0"/>
                  </a:moveTo>
                  <a:lnTo>
                    <a:pt x="1875168" y="0"/>
                  </a:lnTo>
                  <a:cubicBezTo>
                    <a:pt x="1888454" y="0"/>
                    <a:pt x="1899226" y="10771"/>
                    <a:pt x="1899226" y="24059"/>
                  </a:cubicBezTo>
                  <a:lnTo>
                    <a:pt x="1899226" y="135713"/>
                  </a:lnTo>
                  <a:cubicBezTo>
                    <a:pt x="1899226" y="149000"/>
                    <a:pt x="1888454" y="159772"/>
                    <a:pt x="1875168" y="159772"/>
                  </a:cubicBezTo>
                  <a:lnTo>
                    <a:pt x="24059" y="159772"/>
                  </a:lnTo>
                  <a:cubicBezTo>
                    <a:pt x="17678" y="159772"/>
                    <a:pt x="11558" y="157237"/>
                    <a:pt x="7047" y="152725"/>
                  </a:cubicBezTo>
                  <a:cubicBezTo>
                    <a:pt x="2535" y="148213"/>
                    <a:pt x="0" y="142094"/>
                    <a:pt x="0" y="135713"/>
                  </a:cubicBezTo>
                  <a:lnTo>
                    <a:pt x="0" y="24059"/>
                  </a:lnTo>
                  <a:cubicBezTo>
                    <a:pt x="0" y="10771"/>
                    <a:pt x="10771" y="0"/>
                    <a:pt x="24059"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ΒΑΘΜΟ ΑΣΤΙΚΟΤΗΤΑΣ </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27639" y="8088"/>
            <a:ext cx="17832718" cy="1333698"/>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“Κα</a:t>
            </a:r>
            <a:r>
              <a:rPr lang="en-US" sz="2800" b="1" dirty="0" err="1">
                <a:solidFill>
                  <a:srgbClr val="001D3E"/>
                </a:solidFill>
                <a:latin typeface="Calibri (MS) Bold"/>
                <a:ea typeface="Calibri (MS) Bold"/>
                <a:cs typeface="Calibri (MS) Bold"/>
                <a:sym typeface="Calibri (MS) Bold"/>
              </a:rPr>
              <a:t>τά</a:t>
            </a:r>
            <a:r>
              <a:rPr lang="en-US" sz="2800" b="1" dirty="0">
                <a:solidFill>
                  <a:srgbClr val="001D3E"/>
                </a:solidFill>
                <a:latin typeface="Calibri (MS) Bold"/>
                <a:ea typeface="Calibri (MS) Bold"/>
                <a:cs typeface="Calibri (MS) Bold"/>
                <a:sym typeface="Calibri (MS) Bold"/>
              </a:rPr>
              <a:t> </a:t>
            </a:r>
            <a:r>
              <a:rPr lang="en-US" sz="2800" b="1" dirty="0" err="1">
                <a:solidFill>
                  <a:srgbClr val="001D3E"/>
                </a:solidFill>
                <a:latin typeface="Calibri (MS) Bold"/>
                <a:ea typeface="Calibri (MS) Bold"/>
                <a:cs typeface="Calibri (MS) Bold"/>
                <a:sym typeface="Calibri (MS) Bold"/>
              </a:rPr>
              <a:t>τη</a:t>
            </a:r>
            <a:r>
              <a:rPr lang="en-US" sz="2800" b="1" dirty="0">
                <a:solidFill>
                  <a:srgbClr val="001D3E"/>
                </a:solidFill>
                <a:latin typeface="Calibri (MS) Bold"/>
                <a:ea typeface="Calibri (MS) Bold"/>
                <a:cs typeface="Calibri (MS) Bold"/>
                <a:sym typeface="Calibri (MS) Bold"/>
              </a:rPr>
              <a:t> </a:t>
            </a:r>
            <a:r>
              <a:rPr lang="en-US" sz="2800" b="1" dirty="0" err="1">
                <a:solidFill>
                  <a:srgbClr val="001D3E"/>
                </a:solidFill>
                <a:latin typeface="Calibri (MS) Bold"/>
                <a:ea typeface="Calibri (MS) Bold"/>
                <a:cs typeface="Calibri (MS) Bold"/>
                <a:sym typeface="Calibri (MS) Bold"/>
              </a:rPr>
              <a:t>γνώμη</a:t>
            </a:r>
            <a:r>
              <a:rPr lang="en-US" sz="2800" b="1" dirty="0">
                <a:solidFill>
                  <a:srgbClr val="001D3E"/>
                </a:solidFill>
                <a:latin typeface="Calibri (MS) Bold"/>
                <a:ea typeface="Calibri (MS) Bold"/>
                <a:cs typeface="Calibri (MS) Bold"/>
                <a:sym typeface="Calibri (MS) Bold"/>
              </a:rPr>
              <a:t> σας, π</a:t>
            </a:r>
            <a:r>
              <a:rPr lang="en-US" sz="2800" b="1" dirty="0" err="1">
                <a:solidFill>
                  <a:srgbClr val="001D3E"/>
                </a:solidFill>
                <a:latin typeface="Calibri (MS) Bold"/>
                <a:ea typeface="Calibri (MS) Bold"/>
                <a:cs typeface="Calibri (MS) Bold"/>
                <a:sym typeface="Calibri (MS) Bold"/>
              </a:rPr>
              <a:t>οιοι</a:t>
            </a:r>
            <a:r>
              <a:rPr lang="en-US" sz="2800" b="1" dirty="0">
                <a:solidFill>
                  <a:srgbClr val="001D3E"/>
                </a:solidFill>
                <a:latin typeface="Calibri (MS) Bold"/>
                <a:ea typeface="Calibri (MS) Bold"/>
                <a:cs typeface="Calibri (MS) Bold"/>
                <a:sym typeface="Calibri (MS) Bold"/>
              </a:rPr>
              <a:t> </a:t>
            </a:r>
            <a:r>
              <a:rPr lang="en-US" sz="2800" b="1" dirty="0" err="1">
                <a:solidFill>
                  <a:srgbClr val="001D3E"/>
                </a:solidFill>
                <a:latin typeface="Calibri (MS) Bold"/>
                <a:ea typeface="Calibri (MS) Bold"/>
                <a:cs typeface="Calibri (MS) Bold"/>
                <a:sym typeface="Calibri (MS) Bold"/>
              </a:rPr>
              <a:t>είν</a:t>
            </a:r>
            <a:r>
              <a:rPr lang="en-US" sz="2800" b="1" dirty="0">
                <a:solidFill>
                  <a:srgbClr val="001D3E"/>
                </a:solidFill>
                <a:latin typeface="Calibri (MS) Bold"/>
                <a:ea typeface="Calibri (MS) Bold"/>
                <a:cs typeface="Calibri (MS) Bold"/>
                <a:sym typeface="Calibri (MS) Bold"/>
              </a:rPr>
              <a:t>αι οι βασικότεροι λόγοι </a:t>
            </a:r>
            <a:endParaRPr lang="el-GR" sz="2800" b="1" dirty="0">
              <a:solidFill>
                <a:srgbClr val="001D3E"/>
              </a:solidFill>
              <a:latin typeface="Calibri (MS) Bold"/>
              <a:ea typeface="Calibri (MS) Bold"/>
              <a:cs typeface="Calibri (MS) Bold"/>
              <a:sym typeface="Calibri (MS) Bold"/>
            </a:endParaRPr>
          </a:p>
          <a:p>
            <a:pPr marL="0" lvl="0" indent="0" algn="ctr">
              <a:lnSpc>
                <a:spcPts val="5160"/>
              </a:lnSpc>
              <a:spcBef>
                <a:spcPct val="0"/>
              </a:spcBef>
            </a:pPr>
            <a:r>
              <a:rPr lang="en-US" sz="2800" b="1" dirty="0" err="1">
                <a:solidFill>
                  <a:srgbClr val="001D3E"/>
                </a:solidFill>
                <a:latin typeface="Calibri (MS) Bold"/>
                <a:ea typeface="Calibri (MS) Bold"/>
                <a:cs typeface="Calibri (MS) Bold"/>
                <a:sym typeface="Calibri (MS) Bold"/>
              </a:rPr>
              <a:t>γι</a:t>
            </a:r>
            <a:r>
              <a:rPr lang="en-US" sz="2800" b="1" dirty="0">
                <a:solidFill>
                  <a:srgbClr val="001D3E"/>
                </a:solidFill>
                <a:latin typeface="Calibri (MS) Bold"/>
                <a:ea typeface="Calibri (MS) Bold"/>
                <a:cs typeface="Calibri (MS) Bold"/>
                <a:sym typeface="Calibri (MS) Bold"/>
              </a:rPr>
              <a:t>α το δημογραφικό πρόβλημα στην  περιοχή σας;” </a:t>
            </a:r>
            <a:r>
              <a:rPr lang="el-GR" b="1" dirty="0">
                <a:solidFill>
                  <a:srgbClr val="001D3E"/>
                </a:solidFill>
                <a:latin typeface="Calibri (MS) Bold"/>
                <a:ea typeface="Calibri (MS) Bold"/>
                <a:cs typeface="Calibri (MS) Bold"/>
                <a:sym typeface="Calibri (MS) Bold"/>
              </a:rPr>
              <a:t>(Πολλαπλή επιλογή)</a:t>
            </a:r>
            <a:endParaRPr lang="en-US" b="1" dirty="0">
              <a:solidFill>
                <a:srgbClr val="001D3E"/>
              </a:solidFill>
              <a:latin typeface="Calibri (MS) Bold"/>
              <a:ea typeface="Calibri (MS) Bold"/>
              <a:cs typeface="Calibri (MS) Bold"/>
              <a:sym typeface="Calibri (MS) Bold"/>
            </a:endParaRPr>
          </a:p>
        </p:txBody>
      </p:sp>
      <p:graphicFrame>
        <p:nvGraphicFramePr>
          <p:cNvPr id="14" name="Q25 - Κατά τη γνώμη σας, ποιοι είναι οι βασικότεροι λόγοι για το δημογραφικό πρόβλημα στην περιοχή σας; (επιλέξτε μέχρι δύο) by Q2 - Η περιοχή που κατοικείτε είναι:" descr="336f009a-27f8-4553-b773-cc1f1e768e20 Q25 - Κατά τη γνώμη σας, ποιοι είναι οι βασικότεροι λόγοι για το δημογραφικό πρόβλημα στην περιοχή σας; (επιλέξτε μέχρι δύο) by Q2 - Η περιοχή που κατοικείτε είναι: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576779502"/>
              </p:ext>
            </p:extLst>
          </p:nvPr>
        </p:nvGraphicFramePr>
        <p:xfrm>
          <a:off x="1672353" y="2400300"/>
          <a:ext cx="15396446" cy="5269738"/>
        </p:xfrm>
        <a:graphic>
          <a:graphicData uri="http://schemas.openxmlformats.org/drawingml/2006/table">
            <a:tbl>
              <a:tblPr firstRow="1" firstCol="1" bandRow="1">
                <a:tableStyleId>{5C22544A-7EE6-4342-B048-85BDC9FD1C3A}</a:tableStyleId>
              </a:tblPr>
              <a:tblGrid>
                <a:gridCol w="7800911">
                  <a:extLst>
                    <a:ext uri="{9D8B030D-6E8A-4147-A177-3AD203B41FA5}">
                      <a16:colId xmlns:a16="http://schemas.microsoft.com/office/drawing/2014/main" val="20000"/>
                    </a:ext>
                  </a:extLst>
                </a:gridCol>
                <a:gridCol w="1519107">
                  <a:extLst>
                    <a:ext uri="{9D8B030D-6E8A-4147-A177-3AD203B41FA5}">
                      <a16:colId xmlns:a16="http://schemas.microsoft.com/office/drawing/2014/main" val="20001"/>
                    </a:ext>
                  </a:extLst>
                </a:gridCol>
                <a:gridCol w="1519107">
                  <a:extLst>
                    <a:ext uri="{9D8B030D-6E8A-4147-A177-3AD203B41FA5}">
                      <a16:colId xmlns:a16="http://schemas.microsoft.com/office/drawing/2014/main" val="20002"/>
                    </a:ext>
                  </a:extLst>
                </a:gridCol>
                <a:gridCol w="1519107">
                  <a:extLst>
                    <a:ext uri="{9D8B030D-6E8A-4147-A177-3AD203B41FA5}">
                      <a16:colId xmlns:a16="http://schemas.microsoft.com/office/drawing/2014/main" val="20003"/>
                    </a:ext>
                  </a:extLst>
                </a:gridCol>
                <a:gridCol w="1519107">
                  <a:extLst>
                    <a:ext uri="{9D8B030D-6E8A-4147-A177-3AD203B41FA5}">
                      <a16:colId xmlns:a16="http://schemas.microsoft.com/office/drawing/2014/main" val="20004"/>
                    </a:ext>
                  </a:extLst>
                </a:gridCol>
                <a:gridCol w="1519107">
                  <a:extLst>
                    <a:ext uri="{9D8B030D-6E8A-4147-A177-3AD203B41FA5}">
                      <a16:colId xmlns:a16="http://schemas.microsoft.com/office/drawing/2014/main" val="20005"/>
                    </a:ext>
                  </a:extLst>
                </a:gridCol>
              </a:tblGrid>
              <a:tr h="1815836">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άνω των 50.000 κατοίκων)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από 10.000 μέχρι 50.000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Ημιαστική (πόλη ή κωμόπολη από 2.000 μέχρι 10.000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Αγροτική (χωριό ή οικισμός μέχρι 2.000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07546">
                <a:tc>
                  <a:txBody>
                    <a:bodyPr/>
                    <a:lstStyle/>
                    <a:p>
                      <a:pPr marL="0" lvl="0" indent="0" algn="ctr">
                        <a:buNone/>
                      </a:pPr>
                      <a:r>
                        <a:rPr sz="1400" b="1" i="0" u="none" strike="noStrike" dirty="0">
                          <a:solidFill>
                            <a:srgbClr val="000000"/>
                          </a:solidFill>
                          <a:latin typeface="Open Sans"/>
                        </a:rPr>
                        <a:t>Έλλειψη αξιοπρεπών/καλά αμειβόμενων θέσεων εργασίας</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59%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39%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53%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98911">
                <a:tc>
                  <a:txBody>
                    <a:bodyPr/>
                    <a:lstStyle/>
                    <a:p>
                      <a:pPr marL="0" lvl="0" indent="0" algn="ctr">
                        <a:buNone/>
                      </a:pPr>
                      <a:r>
                        <a:rPr sz="1400" b="1" i="0" u="none" strike="noStrike" dirty="0">
                          <a:solidFill>
                            <a:srgbClr val="000000"/>
                          </a:solidFill>
                          <a:latin typeface="Open Sans"/>
                        </a:rPr>
                        <a:t>Οι νέοι επιλέγουν να μην κάνουν παιδιά γενικά</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98911">
                <a:tc>
                  <a:txBody>
                    <a:bodyPr/>
                    <a:lstStyle/>
                    <a:p>
                      <a:pPr marL="0" lvl="0" indent="0" algn="ctr">
                        <a:buNone/>
                      </a:pPr>
                      <a:r>
                        <a:rPr sz="1400" b="1" i="0" u="none" strike="noStrike" dirty="0">
                          <a:solidFill>
                            <a:srgbClr val="000000"/>
                          </a:solidFill>
                          <a:latin typeface="Open Sans"/>
                        </a:rPr>
                        <a:t>Έλλειψη προοπτικών οικονομικής ανάπτυξης στην περιοχή μας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28%</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98911">
                <a:tc>
                  <a:txBody>
                    <a:bodyPr/>
                    <a:lstStyle/>
                    <a:p>
                      <a:pPr marL="0" lvl="0" indent="0" algn="ctr">
                        <a:buNone/>
                      </a:pPr>
                      <a:r>
                        <a:rPr sz="1400" b="1" i="0" u="none" strike="noStrike" dirty="0">
                          <a:solidFill>
                            <a:srgbClr val="000000"/>
                          </a:solidFill>
                          <a:latin typeface="Open Sans"/>
                        </a:rPr>
                        <a:t>Έλλειψη κατάλληλων υποδομών υγείας και παιδείας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652890">
                <a:tc>
                  <a:txBody>
                    <a:bodyPr/>
                    <a:lstStyle/>
                    <a:p>
                      <a:pPr marL="0" lvl="0" indent="0" algn="ctr">
                        <a:buNone/>
                      </a:pPr>
                      <a:r>
                        <a:rPr sz="1400" b="1" i="0" u="none" strike="noStrike" dirty="0">
                          <a:solidFill>
                            <a:srgbClr val="000000"/>
                          </a:solidFill>
                          <a:latin typeface="Open Sans"/>
                        </a:rPr>
                        <a:t>Οι δυνατότητες ατομικής και κοινωνικής εξέλιξης στην περιοχή μας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398911">
                <a:tc>
                  <a:txBody>
                    <a:bodyPr/>
                    <a:lstStyle/>
                    <a:p>
                      <a:pPr marL="0" lvl="0" indent="0" algn="ctr">
                        <a:buNone/>
                      </a:pPr>
                      <a:r>
                        <a:rPr sz="1400" b="1" i="0" u="none" strike="noStrike" dirty="0">
                          <a:solidFill>
                            <a:srgbClr val="000000"/>
                          </a:solidFill>
                          <a:latin typeface="Open Sans"/>
                        </a:rPr>
                        <a:t>Μη ελκυστική ζωή στην περιοχή μας για τους νέους ανθρώπους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98911">
                <a:tc>
                  <a:txBody>
                    <a:bodyPr/>
                    <a:lstStyle/>
                    <a:p>
                      <a:pPr marL="0" lvl="0" indent="0" algn="ctr">
                        <a:buNone/>
                      </a:pPr>
                      <a:r>
                        <a:rPr sz="1400" b="1" i="0" u="none" strike="noStrike" dirty="0">
                          <a:solidFill>
                            <a:srgbClr val="000000"/>
                          </a:solidFill>
                          <a:latin typeface="Open Sans"/>
                        </a:rPr>
                        <a:t>Χαμηλή ποιότητα ζωής στην περιοχή μας γενικά</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98911">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bl>
          </a:graphicData>
        </a:graphic>
      </p:graphicFrame>
      <p:sp>
        <p:nvSpPr>
          <p:cNvPr id="15" name="14 - Ορθογώνιο"/>
          <p:cNvSpPr/>
          <p:nvPr/>
        </p:nvSpPr>
        <p:spPr>
          <a:xfrm>
            <a:off x="9829800" y="42291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1430000" y="6487804"/>
            <a:ext cx="38100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2954000" y="5448300"/>
            <a:ext cx="22860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8496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5524" y="496034"/>
            <a:ext cx="18759047" cy="1282402"/>
          </a:xfrm>
          <a:prstGeom prst="rect">
            <a:avLst/>
          </a:prstGeom>
        </p:spPr>
        <p:txBody>
          <a:bodyPr lIns="0" tIns="0" rIns="0" bIns="0" rtlCol="0" anchor="t">
            <a:spAutoFit/>
          </a:bodyPr>
          <a:lstStyle/>
          <a:p>
            <a:pPr marL="0" lvl="0" indent="0" algn="ctr">
              <a:lnSpc>
                <a:spcPts val="5040"/>
              </a:lnSpc>
              <a:spcBef>
                <a:spcPct val="0"/>
              </a:spcBef>
            </a:pPr>
            <a:r>
              <a:rPr lang="en-US" sz="4200" b="1" dirty="0">
                <a:solidFill>
                  <a:srgbClr val="001D3E"/>
                </a:solidFill>
                <a:latin typeface="Calibri (MS) Bold"/>
                <a:ea typeface="Calibri (MS) Bold"/>
                <a:cs typeface="Calibri (MS) Bold"/>
                <a:sym typeface="Calibri (MS) Bold"/>
              </a:rPr>
              <a:t>“</a:t>
            </a:r>
            <a:r>
              <a:rPr lang="en-US" sz="4200" b="1" dirty="0" err="1">
                <a:solidFill>
                  <a:srgbClr val="001D3E"/>
                </a:solidFill>
                <a:latin typeface="Calibri (MS) Bold"/>
                <a:ea typeface="Calibri (MS) Bold"/>
                <a:cs typeface="Calibri (MS) Bold"/>
                <a:sym typeface="Calibri (MS) Bold"/>
              </a:rPr>
              <a:t>Γι</a:t>
            </a:r>
            <a:r>
              <a:rPr lang="en-US" sz="4200" b="1" dirty="0">
                <a:solidFill>
                  <a:srgbClr val="001D3E"/>
                </a:solidFill>
                <a:latin typeface="Calibri (MS) Bold"/>
                <a:ea typeface="Calibri (MS) Bold"/>
                <a:cs typeface="Calibri (MS) Bold"/>
                <a:sym typeface="Calibri (MS) Bold"/>
              </a:rPr>
              <a:t>α ποιον κυρίως λόγο θεωρείτε ότι οι νέοι επιλέγουν να μην κάνουν παιδιά;”</a:t>
            </a:r>
            <a:endParaRPr lang="el-GR" sz="4200" b="1" dirty="0">
              <a:solidFill>
                <a:srgbClr val="001D3E"/>
              </a:solidFill>
              <a:latin typeface="Calibri (MS) Bold"/>
              <a:ea typeface="Calibri (MS) Bold"/>
              <a:cs typeface="Calibri (MS) Bold"/>
              <a:sym typeface="Calibri (MS) Bold"/>
            </a:endParaRPr>
          </a:p>
          <a:p>
            <a:pPr marL="0" lvl="0" indent="0" algn="ctr">
              <a:lnSpc>
                <a:spcPts val="5040"/>
              </a:lnSpc>
              <a:spcBef>
                <a:spcPct val="0"/>
              </a:spcBef>
            </a:pPr>
            <a:r>
              <a:rPr lang="el-GR" sz="3200" b="1" dirty="0">
                <a:solidFill>
                  <a:srgbClr val="001D3E"/>
                </a:solidFill>
                <a:latin typeface="Calibri (MS) Bold"/>
                <a:ea typeface="Calibri (MS) Bold"/>
                <a:cs typeface="Calibri (MS) Bold"/>
                <a:sym typeface="Calibri (MS) Bold"/>
              </a:rPr>
              <a:t>(Όσοι επέλεξαν την παραπάνω δήλωση στην προηγούμενη ερώτηση, Ν= 48</a:t>
            </a:r>
            <a:r>
              <a:rPr lang="en-US" sz="3200" b="1" dirty="0">
                <a:solidFill>
                  <a:srgbClr val="001D3E"/>
                </a:solidFill>
                <a:latin typeface="Calibri (MS) Bold"/>
                <a:ea typeface="Calibri (MS) Bold"/>
                <a:cs typeface="Calibri (MS) Bold"/>
                <a:sym typeface="Calibri (MS) Bold"/>
              </a:rPr>
              <a:t>8</a:t>
            </a:r>
            <a:r>
              <a:rPr lang="el-GR" sz="3200" b="1" dirty="0">
                <a:solidFill>
                  <a:srgbClr val="001D3E"/>
                </a:solidFill>
                <a:latin typeface="Calibri (MS) Bold"/>
                <a:ea typeface="Calibri (MS) Bold"/>
                <a:cs typeface="Calibri (MS) Bold"/>
                <a:sym typeface="Calibri (MS) Bold"/>
              </a:rPr>
              <a:t>)</a:t>
            </a:r>
            <a:endParaRPr lang="en-US" sz="32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1023026739"/>
              </p:ext>
            </p:extLst>
          </p:nvPr>
        </p:nvGraphicFramePr>
        <p:xfrm>
          <a:off x="2971800" y="2324100"/>
          <a:ext cx="12191999" cy="5486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90571"/>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ΦΥΛΟ</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35526" y="137689"/>
            <a:ext cx="18759047" cy="1282402"/>
          </a:xfrm>
          <a:prstGeom prst="rect">
            <a:avLst/>
          </a:prstGeom>
        </p:spPr>
        <p:txBody>
          <a:bodyPr lIns="0" tIns="0" rIns="0" bIns="0" rtlCol="0" anchor="t">
            <a:spAutoFit/>
          </a:bodyPr>
          <a:lstStyle/>
          <a:p>
            <a:pPr marL="0" lvl="0" indent="0" algn="ctr">
              <a:lnSpc>
                <a:spcPts val="5040"/>
              </a:lnSpc>
              <a:spcBef>
                <a:spcPct val="0"/>
              </a:spcBef>
            </a:pPr>
            <a:r>
              <a:rPr lang="en-US" sz="3200" b="1" dirty="0">
                <a:solidFill>
                  <a:srgbClr val="001D3E"/>
                </a:solidFill>
                <a:latin typeface="Calibri (MS) Bold"/>
                <a:ea typeface="Calibri (MS) Bold"/>
                <a:cs typeface="Calibri (MS) Bold"/>
                <a:sym typeface="Calibri (MS) Bold"/>
              </a:rPr>
              <a:t>“</a:t>
            </a:r>
            <a:r>
              <a:rPr lang="en-US" sz="3200" b="1" dirty="0" err="1">
                <a:solidFill>
                  <a:srgbClr val="001D3E"/>
                </a:solidFill>
                <a:latin typeface="Calibri (MS) Bold"/>
                <a:ea typeface="Calibri (MS) Bold"/>
                <a:cs typeface="Calibri (MS) Bold"/>
                <a:sym typeface="Calibri (MS) Bold"/>
              </a:rPr>
              <a:t>Γι</a:t>
            </a:r>
            <a:r>
              <a:rPr lang="en-US" sz="3200" b="1" dirty="0">
                <a:solidFill>
                  <a:srgbClr val="001D3E"/>
                </a:solidFill>
                <a:latin typeface="Calibri (MS) Bold"/>
                <a:ea typeface="Calibri (MS) Bold"/>
                <a:cs typeface="Calibri (MS) Bold"/>
                <a:sym typeface="Calibri (MS) Bold"/>
              </a:rPr>
              <a:t>α ποιον κυρίως λόγο θεωρείτε ότι οι νέοι επιλέγουν να μην κάνουν παιδιά;”</a:t>
            </a:r>
            <a:endParaRPr lang="el-GR" sz="3200" b="1" dirty="0">
              <a:solidFill>
                <a:srgbClr val="001D3E"/>
              </a:solidFill>
              <a:latin typeface="Calibri (MS) Bold"/>
              <a:ea typeface="Calibri (MS) Bold"/>
              <a:cs typeface="Calibri (MS) Bold"/>
              <a:sym typeface="Calibri (MS) Bold"/>
            </a:endParaRPr>
          </a:p>
          <a:p>
            <a:pPr marL="0" lvl="0" indent="0" algn="ctr">
              <a:lnSpc>
                <a:spcPts val="5040"/>
              </a:lnSpc>
              <a:spcBef>
                <a:spcPct val="0"/>
              </a:spcBef>
            </a:pPr>
            <a:r>
              <a:rPr lang="el-GR" sz="2000" b="1" dirty="0">
                <a:solidFill>
                  <a:srgbClr val="001D3E"/>
                </a:solidFill>
                <a:latin typeface="Calibri (MS) Bold"/>
                <a:ea typeface="Calibri (MS) Bold"/>
                <a:cs typeface="Calibri (MS) Bold"/>
                <a:sym typeface="Calibri (MS) Bold"/>
              </a:rPr>
              <a:t>(Όσοι επέλεξαν την παραπάνω δήλωση στην προηγούμενη ερώτηση, Ν= 48</a:t>
            </a:r>
            <a:r>
              <a:rPr lang="en-US" sz="2000" b="1" dirty="0">
                <a:solidFill>
                  <a:srgbClr val="001D3E"/>
                </a:solidFill>
                <a:latin typeface="Calibri (MS) Bold"/>
                <a:ea typeface="Calibri (MS) Bold"/>
                <a:cs typeface="Calibri (MS) Bold"/>
                <a:sym typeface="Calibri (MS) Bold"/>
              </a:rPr>
              <a:t>8</a:t>
            </a:r>
            <a:r>
              <a:rPr lang="el-GR" sz="2000" b="1" dirty="0">
                <a:solidFill>
                  <a:srgbClr val="001D3E"/>
                </a:solidFill>
                <a:latin typeface="Calibri (MS) Bold"/>
                <a:ea typeface="Calibri (MS) Bold"/>
                <a:cs typeface="Calibri (MS) Bold"/>
                <a:sym typeface="Calibri (MS) Bold"/>
              </a:rPr>
              <a:t>)</a:t>
            </a:r>
            <a:endParaRPr lang="en-US" sz="2000" b="1" dirty="0">
              <a:solidFill>
                <a:srgbClr val="001D3E"/>
              </a:solidFill>
              <a:latin typeface="Calibri (MS) Bold"/>
              <a:ea typeface="Calibri (MS) Bold"/>
              <a:cs typeface="Calibri (MS) Bold"/>
              <a:sym typeface="Calibri (MS) Bold"/>
            </a:endParaRPr>
          </a:p>
        </p:txBody>
      </p:sp>
      <p:graphicFrame>
        <p:nvGraphicFramePr>
          <p:cNvPr id="14" name="Q26 - Για ποιον κυρίως λόγο θεωρείτε ότι οι νέοι επιλέγουν να μην κάνουν παιδιά; by Q3 - 2Το Φύλο σας: 2" descr="90c70c6a-4e58-4b67-b944-165459225af9 Q26 - Για ποιον κυρίως λόγο θεωρείτε ότι οι νέοι επιλέγουν να μην κάνουν παιδιά; by Q3 - 2Το Φύλο σας: 2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744395387"/>
              </p:ext>
            </p:extLst>
          </p:nvPr>
        </p:nvGraphicFramePr>
        <p:xfrm>
          <a:off x="4090697" y="2523680"/>
          <a:ext cx="10106600" cy="3231911"/>
        </p:xfrm>
        <a:graphic>
          <a:graphicData uri="http://schemas.openxmlformats.org/drawingml/2006/table">
            <a:tbl>
              <a:tblPr firstRow="1" firstCol="1" bandRow="1">
                <a:tableStyleId>{5C22544A-7EE6-4342-B048-85BDC9FD1C3A}</a:tableStyleId>
              </a:tblPr>
              <a:tblGrid>
                <a:gridCol w="6426890">
                  <a:extLst>
                    <a:ext uri="{9D8B030D-6E8A-4147-A177-3AD203B41FA5}">
                      <a16:colId xmlns:a16="http://schemas.microsoft.com/office/drawing/2014/main" val="20000"/>
                    </a:ext>
                  </a:extLst>
                </a:gridCol>
                <a:gridCol w="1226570">
                  <a:extLst>
                    <a:ext uri="{9D8B030D-6E8A-4147-A177-3AD203B41FA5}">
                      <a16:colId xmlns:a16="http://schemas.microsoft.com/office/drawing/2014/main" val="20001"/>
                    </a:ext>
                  </a:extLst>
                </a:gridCol>
                <a:gridCol w="1226570">
                  <a:extLst>
                    <a:ext uri="{9D8B030D-6E8A-4147-A177-3AD203B41FA5}">
                      <a16:colId xmlns:a16="http://schemas.microsoft.com/office/drawing/2014/main" val="20002"/>
                    </a:ext>
                  </a:extLst>
                </a:gridCol>
                <a:gridCol w="1226570">
                  <a:extLst>
                    <a:ext uri="{9D8B030D-6E8A-4147-A177-3AD203B41FA5}">
                      <a16:colId xmlns:a16="http://schemas.microsoft.com/office/drawing/2014/main" val="20003"/>
                    </a:ext>
                  </a:extLst>
                </a:gridCol>
              </a:tblGrid>
              <a:tr h="591488">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579219">
                <a:tc>
                  <a:txBody>
                    <a:bodyPr/>
                    <a:lstStyle/>
                    <a:p>
                      <a:pPr marL="0" lvl="0" indent="0" algn="ctr">
                        <a:buNone/>
                      </a:pPr>
                      <a:r>
                        <a:rPr sz="1600" b="1" i="0" u="none" strike="noStrike" dirty="0">
                          <a:solidFill>
                            <a:srgbClr val="000000"/>
                          </a:solidFill>
                          <a:latin typeface="Open Sans"/>
                        </a:rPr>
                        <a:t>Για οικονομικούς λόγους</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65%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81%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73%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927296">
                <a:tc>
                  <a:txBody>
                    <a:bodyPr/>
                    <a:lstStyle/>
                    <a:p>
                      <a:pPr marL="0" lvl="0" indent="0" algn="ctr">
                        <a:buNone/>
                      </a:pPr>
                      <a:r>
                        <a:rPr sz="1600" b="1" i="0" u="none" strike="noStrike" dirty="0">
                          <a:solidFill>
                            <a:srgbClr val="000000"/>
                          </a:solidFill>
                          <a:latin typeface="Open Sans"/>
                        </a:rPr>
                        <a:t>Για λόγους τρόπου ζωής (ελεύθερος χρόνος, ταξίδια, διασκέδαση</a:t>
                      </a:r>
                      <a:r>
                        <a:rPr lang="el-GR" sz="1600" b="1" i="0" u="none" strike="noStrike" dirty="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66954">
                <a:tc>
                  <a:txBody>
                    <a:bodyPr/>
                    <a:lstStyle/>
                    <a:p>
                      <a:pPr marL="0" lvl="0" indent="0" algn="ctr">
                        <a:buNone/>
                      </a:pPr>
                      <a:r>
                        <a:rPr sz="1600" b="1" i="0" u="none" strike="noStrike" dirty="0">
                          <a:solidFill>
                            <a:srgbClr val="000000"/>
                          </a:solidFill>
                          <a:latin typeface="Open Sans"/>
                        </a:rPr>
                        <a:t>Για επαγγελματικούς λόγους (σταδιοδρομία, σπουδές κτλ)</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566954">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bl>
          </a:graphicData>
        </a:graphic>
      </p:graphicFrame>
      <p:sp>
        <p:nvSpPr>
          <p:cNvPr id="15" name="14 - Ορθογώνιο"/>
          <p:cNvSpPr/>
          <p:nvPr/>
        </p:nvSpPr>
        <p:spPr>
          <a:xfrm>
            <a:off x="11887200" y="32385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0668000" y="3924300"/>
            <a:ext cx="8382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82510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3971" y="304800"/>
            <a:ext cx="15980059" cy="1362075"/>
          </a:xfrm>
          <a:prstGeom prst="rect">
            <a:avLst/>
          </a:prstGeom>
        </p:spPr>
        <p:txBody>
          <a:bodyPr lIns="0" tIns="0" rIns="0" bIns="0" rtlCol="0" anchor="t">
            <a:spAutoFit/>
          </a:bodyPr>
          <a:lstStyle/>
          <a:p>
            <a:pPr marL="0" lvl="0" indent="0" algn="ctr">
              <a:lnSpc>
                <a:spcPts val="5040"/>
              </a:lnSpc>
              <a:spcBef>
                <a:spcPct val="0"/>
              </a:spcBef>
            </a:pPr>
            <a:r>
              <a:rPr lang="en-US" sz="4200" b="1" dirty="0">
                <a:solidFill>
                  <a:srgbClr val="001D3E"/>
                </a:solidFill>
                <a:latin typeface="Calibri (MS) Bold"/>
                <a:ea typeface="Calibri (MS) Bold"/>
                <a:cs typeface="Calibri (MS) Bold"/>
                <a:sym typeface="Calibri (MS) Bold"/>
              </a:rPr>
              <a:t>“</a:t>
            </a:r>
            <a:r>
              <a:rPr lang="en-US" sz="4200" b="1" dirty="0" err="1">
                <a:solidFill>
                  <a:srgbClr val="001D3E"/>
                </a:solidFill>
                <a:latin typeface="Calibri (MS) Bold"/>
                <a:ea typeface="Calibri (MS) Bold"/>
                <a:cs typeface="Calibri (MS) Bold"/>
                <a:sym typeface="Calibri (MS) Bold"/>
              </a:rPr>
              <a:t>Εσείς</a:t>
            </a:r>
            <a:r>
              <a:rPr lang="en-US" sz="4200" b="1" dirty="0">
                <a:solidFill>
                  <a:srgbClr val="001D3E"/>
                </a:solidFill>
                <a:latin typeface="Calibri (MS) Bold"/>
                <a:ea typeface="Calibri (MS) Bold"/>
                <a:cs typeface="Calibri (MS) Bold"/>
                <a:sym typeface="Calibri (MS) Bold"/>
              </a:rPr>
              <a:t> π</a:t>
            </a:r>
            <a:r>
              <a:rPr lang="en-US" sz="4200" b="1" dirty="0" err="1">
                <a:solidFill>
                  <a:srgbClr val="001D3E"/>
                </a:solidFill>
                <a:latin typeface="Calibri (MS) Bold"/>
                <a:ea typeface="Calibri (MS) Bold"/>
                <a:cs typeface="Calibri (MS) Bold"/>
                <a:sym typeface="Calibri (MS) Bold"/>
              </a:rPr>
              <a:t>ροσω</a:t>
            </a:r>
            <a:r>
              <a:rPr lang="en-US" sz="4200" b="1" dirty="0">
                <a:solidFill>
                  <a:srgbClr val="001D3E"/>
                </a:solidFill>
                <a:latin typeface="Calibri (MS) Bold"/>
                <a:ea typeface="Calibri (MS) Bold"/>
                <a:cs typeface="Calibri (MS) Bold"/>
                <a:sym typeface="Calibri (MS) Bold"/>
              </a:rPr>
              <a:t>πικά, έχετε σκεφτεί να μετακομίσετε από την περιοχή που κατοικείτε σήμερα;”</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3932912795"/>
              </p:ext>
            </p:extLst>
          </p:nvPr>
        </p:nvGraphicFramePr>
        <p:xfrm>
          <a:off x="2895598" y="1585986"/>
          <a:ext cx="12496800" cy="6829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85900"/>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ΗΛΙΚΙΑ</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1279242" y="166579"/>
            <a:ext cx="15980059" cy="1257524"/>
          </a:xfrm>
          <a:prstGeom prst="rect">
            <a:avLst/>
          </a:prstGeom>
        </p:spPr>
        <p:txBody>
          <a:bodyPr lIns="0" tIns="0" rIns="0" bIns="0" rtlCol="0" anchor="t">
            <a:spAutoFit/>
          </a:bodyPr>
          <a:lstStyle/>
          <a:p>
            <a:pPr marL="0" lvl="0" indent="0" algn="ctr">
              <a:lnSpc>
                <a:spcPts val="504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Εσείς</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ροσω</a:t>
            </a:r>
            <a:r>
              <a:rPr lang="en-US" sz="3600" b="1" dirty="0">
                <a:solidFill>
                  <a:srgbClr val="001D3E"/>
                </a:solidFill>
                <a:latin typeface="Calibri (MS) Bold"/>
                <a:ea typeface="Calibri (MS) Bold"/>
                <a:cs typeface="Calibri (MS) Bold"/>
                <a:sym typeface="Calibri (MS) Bold"/>
              </a:rPr>
              <a:t>πικά, έχετε σκεφτεί να μετακομίσετε από την περιοχή </a:t>
            </a:r>
            <a:br>
              <a:rPr lang="el-GR" sz="3600" b="1" dirty="0">
                <a:solidFill>
                  <a:srgbClr val="001D3E"/>
                </a:solidFill>
                <a:latin typeface="Calibri (MS) Bold"/>
                <a:ea typeface="Calibri (MS) Bold"/>
                <a:cs typeface="Calibri (MS) Bold"/>
                <a:sym typeface="Calibri (MS) Bold"/>
              </a:rPr>
            </a:br>
            <a:r>
              <a:rPr lang="en-US" sz="3600" b="1" dirty="0">
                <a:solidFill>
                  <a:srgbClr val="001D3E"/>
                </a:solidFill>
                <a:latin typeface="Calibri (MS) Bold"/>
                <a:ea typeface="Calibri (MS) Bold"/>
                <a:cs typeface="Calibri (MS) Bold"/>
                <a:sym typeface="Calibri (MS) Bold"/>
              </a:rPr>
              <a:t>π</a:t>
            </a:r>
            <a:r>
              <a:rPr lang="en-US" sz="3600" b="1" dirty="0" err="1">
                <a:solidFill>
                  <a:srgbClr val="001D3E"/>
                </a:solidFill>
                <a:latin typeface="Calibri (MS) Bold"/>
                <a:ea typeface="Calibri (MS) Bold"/>
                <a:cs typeface="Calibri (MS) Bold"/>
                <a:sym typeface="Calibri (MS) Bold"/>
              </a:rPr>
              <a:t>ου</a:t>
            </a:r>
            <a:r>
              <a:rPr lang="en-US" sz="3600" b="1" dirty="0">
                <a:solidFill>
                  <a:srgbClr val="001D3E"/>
                </a:solidFill>
                <a:latin typeface="Calibri (MS) Bold"/>
                <a:ea typeface="Calibri (MS) Bold"/>
                <a:cs typeface="Calibri (MS) Bold"/>
                <a:sym typeface="Calibri (MS) Bold"/>
              </a:rPr>
              <a:t> κατοικείτε σήμερα;”</a:t>
            </a:r>
          </a:p>
        </p:txBody>
      </p:sp>
      <p:graphicFrame>
        <p:nvGraphicFramePr>
          <p:cNvPr id="14" name="Q27 - Εσείς προσωπικά, έχετε σκεφτεί να μετακομίσετε από την περιοχή που κατοικείτε σήμερα; by Q4 - Τι ηλικία έχετε;" descr="1e0e9526-7d88-451b-9a5c-0f9381fa5306 Q27 - Εσείς προσωπικά, έχετε σκεφτεί να μετακομίσετε από την περιοχή που κατοικείτε σήμερα; by Q4 - Τι ηλικία έχετε;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85845881"/>
              </p:ext>
            </p:extLst>
          </p:nvPr>
        </p:nvGraphicFramePr>
        <p:xfrm>
          <a:off x="2788408" y="2538059"/>
          <a:ext cx="12649200" cy="3218378"/>
        </p:xfrm>
        <a:graphic>
          <a:graphicData uri="http://schemas.openxmlformats.org/drawingml/2006/table">
            <a:tbl>
              <a:tblPr firstRow="1" firstCol="1" bandRow="1">
                <a:tableStyleId>{5C22544A-7EE6-4342-B048-85BDC9FD1C3A}</a:tableStyleId>
              </a:tblPr>
              <a:tblGrid>
                <a:gridCol w="4388460">
                  <a:extLst>
                    <a:ext uri="{9D8B030D-6E8A-4147-A177-3AD203B41FA5}">
                      <a16:colId xmlns:a16="http://schemas.microsoft.com/office/drawing/2014/main" val="20000"/>
                    </a:ext>
                  </a:extLst>
                </a:gridCol>
                <a:gridCol w="1376790">
                  <a:extLst>
                    <a:ext uri="{9D8B030D-6E8A-4147-A177-3AD203B41FA5}">
                      <a16:colId xmlns:a16="http://schemas.microsoft.com/office/drawing/2014/main" val="20001"/>
                    </a:ext>
                  </a:extLst>
                </a:gridCol>
                <a:gridCol w="1376790">
                  <a:extLst>
                    <a:ext uri="{9D8B030D-6E8A-4147-A177-3AD203B41FA5}">
                      <a16:colId xmlns:a16="http://schemas.microsoft.com/office/drawing/2014/main" val="20002"/>
                    </a:ext>
                  </a:extLst>
                </a:gridCol>
                <a:gridCol w="1376790">
                  <a:extLst>
                    <a:ext uri="{9D8B030D-6E8A-4147-A177-3AD203B41FA5}">
                      <a16:colId xmlns:a16="http://schemas.microsoft.com/office/drawing/2014/main" val="20003"/>
                    </a:ext>
                  </a:extLst>
                </a:gridCol>
                <a:gridCol w="1376790">
                  <a:extLst>
                    <a:ext uri="{9D8B030D-6E8A-4147-A177-3AD203B41FA5}">
                      <a16:colId xmlns:a16="http://schemas.microsoft.com/office/drawing/2014/main" val="20004"/>
                    </a:ext>
                  </a:extLst>
                </a:gridCol>
                <a:gridCol w="1376790">
                  <a:extLst>
                    <a:ext uri="{9D8B030D-6E8A-4147-A177-3AD203B41FA5}">
                      <a16:colId xmlns:a16="http://schemas.microsoft.com/office/drawing/2014/main" val="20005"/>
                    </a:ext>
                  </a:extLst>
                </a:gridCol>
                <a:gridCol w="1376790">
                  <a:extLst>
                    <a:ext uri="{9D8B030D-6E8A-4147-A177-3AD203B41FA5}">
                      <a16:colId xmlns:a16="http://schemas.microsoft.com/office/drawing/2014/main" val="20006"/>
                    </a:ext>
                  </a:extLst>
                </a:gridCol>
              </a:tblGrid>
              <a:tr h="1072923">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17 – 34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35 – 44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45 – 54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55 – 64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65+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965919">
                <a:tc>
                  <a:txBody>
                    <a:bodyPr/>
                    <a:lstStyle/>
                    <a:p>
                      <a:pPr marL="0" lvl="0" indent="0" algn="ctr">
                        <a:buNone/>
                      </a:pPr>
                      <a:r>
                        <a:rPr sz="1600" b="1" i="0" u="none" strike="noStrike" dirty="0">
                          <a:solidFill>
                            <a:srgbClr val="000000"/>
                          </a:solidFill>
                          <a:latin typeface="Open Sans"/>
                        </a:rPr>
                        <a:t>Ναι, σχεδιάζω να μετακομίσω στο μέλλον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17%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16%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89768">
                <a:tc>
                  <a:txBody>
                    <a:bodyPr/>
                    <a:lstStyle/>
                    <a:p>
                      <a:pPr marL="0" lvl="0" indent="0" algn="ctr">
                        <a:buNone/>
                      </a:pPr>
                      <a:r>
                        <a:rPr sz="1600" b="1" i="0" u="none" strike="noStrike" dirty="0">
                          <a:solidFill>
                            <a:srgbClr val="000000"/>
                          </a:solidFill>
                          <a:latin typeface="Open Sans"/>
                        </a:rPr>
                        <a:t>Ναι αλλά δεν θα το πραγματοποιήσω</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89768">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71%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94%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5" name="14 - Ορθογώνιο"/>
          <p:cNvSpPr/>
          <p:nvPr/>
        </p:nvSpPr>
        <p:spPr>
          <a:xfrm>
            <a:off x="7467600" y="3848100"/>
            <a:ext cx="838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09063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2400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ΥΠΑΡΞΗ ΠΑΙΔΙΩΝ ΣΤΟ ΝΟΙΚΟΚΥΡΙΟ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1279242" y="166579"/>
            <a:ext cx="15980059" cy="1257524"/>
          </a:xfrm>
          <a:prstGeom prst="rect">
            <a:avLst/>
          </a:prstGeom>
        </p:spPr>
        <p:txBody>
          <a:bodyPr lIns="0" tIns="0" rIns="0" bIns="0" rtlCol="0" anchor="t">
            <a:spAutoFit/>
          </a:bodyPr>
          <a:lstStyle/>
          <a:p>
            <a:pPr marL="0" lvl="0" indent="0" algn="ctr">
              <a:lnSpc>
                <a:spcPts val="504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Εσείς</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ροσω</a:t>
            </a:r>
            <a:r>
              <a:rPr lang="en-US" sz="3600" b="1" dirty="0">
                <a:solidFill>
                  <a:srgbClr val="001D3E"/>
                </a:solidFill>
                <a:latin typeface="Calibri (MS) Bold"/>
                <a:ea typeface="Calibri (MS) Bold"/>
                <a:cs typeface="Calibri (MS) Bold"/>
                <a:sym typeface="Calibri (MS) Bold"/>
              </a:rPr>
              <a:t>πικά, έχετε σκεφτεί να μετακομίσετε από την περιοχή </a:t>
            </a:r>
            <a:br>
              <a:rPr lang="el-GR" sz="3600" b="1" dirty="0">
                <a:solidFill>
                  <a:srgbClr val="001D3E"/>
                </a:solidFill>
                <a:latin typeface="Calibri (MS) Bold"/>
                <a:ea typeface="Calibri (MS) Bold"/>
                <a:cs typeface="Calibri (MS) Bold"/>
                <a:sym typeface="Calibri (MS) Bold"/>
              </a:rPr>
            </a:br>
            <a:r>
              <a:rPr lang="en-US" sz="3600" b="1" dirty="0">
                <a:solidFill>
                  <a:srgbClr val="001D3E"/>
                </a:solidFill>
                <a:latin typeface="Calibri (MS) Bold"/>
                <a:ea typeface="Calibri (MS) Bold"/>
                <a:cs typeface="Calibri (MS) Bold"/>
                <a:sym typeface="Calibri (MS) Bold"/>
              </a:rPr>
              <a:t>π</a:t>
            </a:r>
            <a:r>
              <a:rPr lang="en-US" sz="3600" b="1" dirty="0" err="1">
                <a:solidFill>
                  <a:srgbClr val="001D3E"/>
                </a:solidFill>
                <a:latin typeface="Calibri (MS) Bold"/>
                <a:ea typeface="Calibri (MS) Bold"/>
                <a:cs typeface="Calibri (MS) Bold"/>
                <a:sym typeface="Calibri (MS) Bold"/>
              </a:rPr>
              <a:t>ου</a:t>
            </a:r>
            <a:r>
              <a:rPr lang="en-US" sz="3600" b="1" dirty="0">
                <a:solidFill>
                  <a:srgbClr val="001D3E"/>
                </a:solidFill>
                <a:latin typeface="Calibri (MS) Bold"/>
                <a:ea typeface="Calibri (MS) Bold"/>
                <a:cs typeface="Calibri (MS) Bold"/>
                <a:sym typeface="Calibri (MS) Bold"/>
              </a:rPr>
              <a:t> κατοικείτε σήμερα;”</a:t>
            </a:r>
          </a:p>
        </p:txBody>
      </p:sp>
      <p:graphicFrame>
        <p:nvGraphicFramePr>
          <p:cNvPr id="14" name="Q27 - Εσείς προσωπικά, έχετε σκεφτεί να μετακομίσετε από την περιοχή που κατοικείτε σήμερα; by Q6 - Έχετε παιδιά; (αν έχετε παιδιά σε περισσότερες από μία κατηγορίες, επιλέξτε την κατηγορία με την μικρότερη ηλικία)" descr="24c33fc9-134c-4157-b50f-880840e595a0 Q27 - Εσείς προσωπικά, έχετε σκεφτεί να μετακομίσετε από την περιοχή που κατοικείτε σήμερα; by Q6 - Έχετε παιδιά; (αν έχετε παιδιά σε περισσότερες από μία κατηγορίες, επιλέξτε την κατηγορία με την μικρότερη ηλικί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918629023"/>
              </p:ext>
            </p:extLst>
          </p:nvPr>
        </p:nvGraphicFramePr>
        <p:xfrm>
          <a:off x="3048000" y="2474987"/>
          <a:ext cx="12573000" cy="3143001"/>
        </p:xfrm>
        <a:graphic>
          <a:graphicData uri="http://schemas.openxmlformats.org/drawingml/2006/table">
            <a:tbl>
              <a:tblPr firstRow="1" firstCol="1" bandRow="1">
                <a:tableStyleId>{5C22544A-7EE6-4342-B048-85BDC9FD1C3A}</a:tableStyleId>
              </a:tblPr>
              <a:tblGrid>
                <a:gridCol w="4901975">
                  <a:extLst>
                    <a:ext uri="{9D8B030D-6E8A-4147-A177-3AD203B41FA5}">
                      <a16:colId xmlns:a16="http://schemas.microsoft.com/office/drawing/2014/main" val="20000"/>
                    </a:ext>
                  </a:extLst>
                </a:gridCol>
                <a:gridCol w="1534205">
                  <a:extLst>
                    <a:ext uri="{9D8B030D-6E8A-4147-A177-3AD203B41FA5}">
                      <a16:colId xmlns:a16="http://schemas.microsoft.com/office/drawing/2014/main" val="20001"/>
                    </a:ext>
                  </a:extLst>
                </a:gridCol>
                <a:gridCol w="1534205">
                  <a:extLst>
                    <a:ext uri="{9D8B030D-6E8A-4147-A177-3AD203B41FA5}">
                      <a16:colId xmlns:a16="http://schemas.microsoft.com/office/drawing/2014/main" val="20002"/>
                    </a:ext>
                  </a:extLst>
                </a:gridCol>
                <a:gridCol w="1534205">
                  <a:extLst>
                    <a:ext uri="{9D8B030D-6E8A-4147-A177-3AD203B41FA5}">
                      <a16:colId xmlns:a16="http://schemas.microsoft.com/office/drawing/2014/main" val="20003"/>
                    </a:ext>
                  </a:extLst>
                </a:gridCol>
                <a:gridCol w="1534205">
                  <a:extLst>
                    <a:ext uri="{9D8B030D-6E8A-4147-A177-3AD203B41FA5}">
                      <a16:colId xmlns:a16="http://schemas.microsoft.com/office/drawing/2014/main" val="20004"/>
                    </a:ext>
                  </a:extLst>
                </a:gridCol>
                <a:gridCol w="1534205">
                  <a:extLst>
                    <a:ext uri="{9D8B030D-6E8A-4147-A177-3AD203B41FA5}">
                      <a16:colId xmlns:a16="http://schemas.microsoft.com/office/drawing/2014/main" val="20005"/>
                    </a:ext>
                  </a:extLst>
                </a:gridCol>
              </a:tblGrid>
              <a:tr h="1309184">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μέχρι 17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18 έως 35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35 ετών και άνω</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Όχι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824081">
                <a:tc>
                  <a:txBody>
                    <a:bodyPr/>
                    <a:lstStyle/>
                    <a:p>
                      <a:pPr marL="0" lvl="0" indent="0" algn="ctr">
                        <a:buNone/>
                      </a:pPr>
                      <a:r>
                        <a:rPr sz="1600" b="1" i="0" u="none" strike="noStrike" dirty="0">
                          <a:solidFill>
                            <a:srgbClr val="000000"/>
                          </a:solidFill>
                          <a:latin typeface="Open Sans"/>
                        </a:rPr>
                        <a:t>Ναι, σχεδιάζω να μετακομίσω στο μέλλον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17%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38%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04868">
                <a:tc>
                  <a:txBody>
                    <a:bodyPr/>
                    <a:lstStyle/>
                    <a:p>
                      <a:pPr marL="0" lvl="0" indent="0" algn="ctr">
                        <a:buNone/>
                      </a:pPr>
                      <a:r>
                        <a:rPr sz="1600" b="1" i="0" u="none" strike="noStrike" dirty="0">
                          <a:solidFill>
                            <a:srgbClr val="000000"/>
                          </a:solidFill>
                          <a:latin typeface="Open Sans"/>
                        </a:rPr>
                        <a:t>Ναι αλλά δεν θα το πραγματοποιήσω</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504868">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70%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93%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5" name="14 - Ορθογώνιο"/>
          <p:cNvSpPr/>
          <p:nvPr/>
        </p:nvSpPr>
        <p:spPr>
          <a:xfrm>
            <a:off x="8292152" y="3951596"/>
            <a:ext cx="838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0695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8857723"/>
            <a:ext cx="18288000" cy="1429277"/>
            <a:chOff x="0" y="0"/>
            <a:chExt cx="24384000" cy="1905702"/>
          </a:xfrm>
        </p:grpSpPr>
        <p:grpSp>
          <p:nvGrpSpPr>
            <p:cNvPr id="3"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pic>
        <p:nvPicPr>
          <p:cNvPr id="3074" name="Picture 2"/>
          <p:cNvPicPr>
            <a:picLocks noChangeAspect="1" noChangeArrowheads="1"/>
          </p:cNvPicPr>
          <p:nvPr/>
        </p:nvPicPr>
        <p:blipFill>
          <a:blip r:embed="rId3" cstate="print"/>
          <a:srcRect/>
          <a:stretch>
            <a:fillRect/>
          </a:stretch>
        </p:blipFill>
        <p:spPr bwMode="auto">
          <a:xfrm>
            <a:off x="5105400" y="3009900"/>
            <a:ext cx="8872394" cy="30718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05600" y="1409700"/>
            <a:ext cx="5029200" cy="607320"/>
            <a:chOff x="0" y="0"/>
            <a:chExt cx="876901" cy="159772"/>
          </a:xfrm>
        </p:grpSpPr>
        <p:sp>
          <p:nvSpPr>
            <p:cNvPr id="3" name="Freeform 3"/>
            <p:cNvSpPr/>
            <p:nvPr/>
          </p:nvSpPr>
          <p:spPr>
            <a:xfrm>
              <a:off x="0" y="0"/>
              <a:ext cx="876901" cy="159772"/>
            </a:xfrm>
            <a:custGeom>
              <a:avLst/>
              <a:gdLst/>
              <a:ahLst/>
              <a:cxnLst/>
              <a:rect l="l" t="t" r="r" b="b"/>
              <a:pathLst>
                <a:path w="876901" h="159772">
                  <a:moveTo>
                    <a:pt x="45364" y="0"/>
                  </a:moveTo>
                  <a:lnTo>
                    <a:pt x="831537" y="0"/>
                  </a:lnTo>
                  <a:cubicBezTo>
                    <a:pt x="856591" y="0"/>
                    <a:pt x="876901" y="20310"/>
                    <a:pt x="876901" y="45364"/>
                  </a:cubicBezTo>
                  <a:lnTo>
                    <a:pt x="876901" y="114408"/>
                  </a:lnTo>
                  <a:cubicBezTo>
                    <a:pt x="876901" y="139462"/>
                    <a:pt x="856591" y="159772"/>
                    <a:pt x="831537" y="159772"/>
                  </a:cubicBezTo>
                  <a:lnTo>
                    <a:pt x="45364" y="159772"/>
                  </a:lnTo>
                  <a:cubicBezTo>
                    <a:pt x="20310" y="159772"/>
                    <a:pt x="0" y="139462"/>
                    <a:pt x="0" y="114408"/>
                  </a:cubicBezTo>
                  <a:lnTo>
                    <a:pt x="0" y="45364"/>
                  </a:lnTo>
                  <a:cubicBezTo>
                    <a:pt x="0" y="20310"/>
                    <a:pt x="20310" y="0"/>
                    <a:pt x="45364" y="0"/>
                  </a:cubicBezTo>
                  <a:close/>
                </a:path>
              </a:pathLst>
            </a:custGeom>
            <a:solidFill>
              <a:srgbClr val="A2C5D8"/>
            </a:solidFill>
          </p:spPr>
          <p:txBody>
            <a:bodyPr/>
            <a:lstStyle/>
            <a:p>
              <a:endParaRPr lang="el-GR"/>
            </a:p>
          </p:txBody>
        </p:sp>
        <p:sp>
          <p:nvSpPr>
            <p:cNvPr id="4" name="TextBox 4"/>
            <p:cNvSpPr txBox="1"/>
            <p:nvPr/>
          </p:nvSpPr>
          <p:spPr>
            <a:xfrm>
              <a:off x="0" y="-47625"/>
              <a:ext cx="87690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ΜΟΡΦΩΤΙΚΟ ΕΠΙΠΕΔΟ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1279242" y="166579"/>
            <a:ext cx="15980059" cy="1257524"/>
          </a:xfrm>
          <a:prstGeom prst="rect">
            <a:avLst/>
          </a:prstGeom>
        </p:spPr>
        <p:txBody>
          <a:bodyPr lIns="0" tIns="0" rIns="0" bIns="0" rtlCol="0" anchor="t">
            <a:spAutoFit/>
          </a:bodyPr>
          <a:lstStyle/>
          <a:p>
            <a:pPr marL="0" lvl="0" indent="0" algn="ctr">
              <a:lnSpc>
                <a:spcPts val="504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Εσείς</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ροσω</a:t>
            </a:r>
            <a:r>
              <a:rPr lang="en-US" sz="3600" b="1" dirty="0">
                <a:solidFill>
                  <a:srgbClr val="001D3E"/>
                </a:solidFill>
                <a:latin typeface="Calibri (MS) Bold"/>
                <a:ea typeface="Calibri (MS) Bold"/>
                <a:cs typeface="Calibri (MS) Bold"/>
                <a:sym typeface="Calibri (MS) Bold"/>
              </a:rPr>
              <a:t>πικά, έχετε σκεφτεί να μετακομίσετε από την περιοχή </a:t>
            </a:r>
            <a:br>
              <a:rPr lang="el-GR" sz="3600" b="1" dirty="0">
                <a:solidFill>
                  <a:srgbClr val="001D3E"/>
                </a:solidFill>
                <a:latin typeface="Calibri (MS) Bold"/>
                <a:ea typeface="Calibri (MS) Bold"/>
                <a:cs typeface="Calibri (MS) Bold"/>
                <a:sym typeface="Calibri (MS) Bold"/>
              </a:rPr>
            </a:br>
            <a:r>
              <a:rPr lang="en-US" sz="3600" b="1" dirty="0">
                <a:solidFill>
                  <a:srgbClr val="001D3E"/>
                </a:solidFill>
                <a:latin typeface="Calibri (MS) Bold"/>
                <a:ea typeface="Calibri (MS) Bold"/>
                <a:cs typeface="Calibri (MS) Bold"/>
                <a:sym typeface="Calibri (MS) Bold"/>
              </a:rPr>
              <a:t>π</a:t>
            </a:r>
            <a:r>
              <a:rPr lang="en-US" sz="3600" b="1" dirty="0" err="1">
                <a:solidFill>
                  <a:srgbClr val="001D3E"/>
                </a:solidFill>
                <a:latin typeface="Calibri (MS) Bold"/>
                <a:ea typeface="Calibri (MS) Bold"/>
                <a:cs typeface="Calibri (MS) Bold"/>
                <a:sym typeface="Calibri (MS) Bold"/>
              </a:rPr>
              <a:t>ου</a:t>
            </a:r>
            <a:r>
              <a:rPr lang="en-US" sz="3600" b="1" dirty="0">
                <a:solidFill>
                  <a:srgbClr val="001D3E"/>
                </a:solidFill>
                <a:latin typeface="Calibri (MS) Bold"/>
                <a:ea typeface="Calibri (MS) Bold"/>
                <a:cs typeface="Calibri (MS) Bold"/>
                <a:sym typeface="Calibri (MS) Bold"/>
              </a:rPr>
              <a:t> κατοικείτε σήμερα;”</a:t>
            </a:r>
          </a:p>
        </p:txBody>
      </p:sp>
      <p:graphicFrame>
        <p:nvGraphicFramePr>
          <p:cNvPr id="14" name="Q27 - Εσείς προσωπικά, έχετε σκεφτεί να μετακομίσετε από την περιοχή που κατοικείτε σήμερα; by Q30 - Μορφωτικό επίπεδο:" descr="b281336f-60a0-46cd-9d12-2d4c44ebcd84 Q27 - Εσείς προσωπικά, έχετε σκεφτεί να μετακομίσετε από την περιοχή που κατοικείτε σήμερα; by Q30 - Μορφωτικό επίπεδο: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1614082255"/>
              </p:ext>
            </p:extLst>
          </p:nvPr>
        </p:nvGraphicFramePr>
        <p:xfrm>
          <a:off x="2362200" y="2462135"/>
          <a:ext cx="13912116" cy="3870321"/>
        </p:xfrm>
        <a:graphic>
          <a:graphicData uri="http://schemas.openxmlformats.org/drawingml/2006/table">
            <a:tbl>
              <a:tblPr firstRow="1" firstCol="1" bandRow="1">
                <a:tableStyleId>{5C22544A-7EE6-4342-B048-85BDC9FD1C3A}</a:tableStyleId>
              </a:tblPr>
              <a:tblGrid>
                <a:gridCol w="4826610">
                  <a:extLst>
                    <a:ext uri="{9D8B030D-6E8A-4147-A177-3AD203B41FA5}">
                      <a16:colId xmlns:a16="http://schemas.microsoft.com/office/drawing/2014/main" val="20000"/>
                    </a:ext>
                  </a:extLst>
                </a:gridCol>
                <a:gridCol w="1514251">
                  <a:extLst>
                    <a:ext uri="{9D8B030D-6E8A-4147-A177-3AD203B41FA5}">
                      <a16:colId xmlns:a16="http://schemas.microsoft.com/office/drawing/2014/main" val="20001"/>
                    </a:ext>
                  </a:extLst>
                </a:gridCol>
                <a:gridCol w="1514251">
                  <a:extLst>
                    <a:ext uri="{9D8B030D-6E8A-4147-A177-3AD203B41FA5}">
                      <a16:colId xmlns:a16="http://schemas.microsoft.com/office/drawing/2014/main" val="20002"/>
                    </a:ext>
                  </a:extLst>
                </a:gridCol>
                <a:gridCol w="1514251">
                  <a:extLst>
                    <a:ext uri="{9D8B030D-6E8A-4147-A177-3AD203B41FA5}">
                      <a16:colId xmlns:a16="http://schemas.microsoft.com/office/drawing/2014/main" val="20003"/>
                    </a:ext>
                  </a:extLst>
                </a:gridCol>
                <a:gridCol w="1514251">
                  <a:extLst>
                    <a:ext uri="{9D8B030D-6E8A-4147-A177-3AD203B41FA5}">
                      <a16:colId xmlns:a16="http://schemas.microsoft.com/office/drawing/2014/main" val="20004"/>
                    </a:ext>
                  </a:extLst>
                </a:gridCol>
                <a:gridCol w="1514251">
                  <a:extLst>
                    <a:ext uri="{9D8B030D-6E8A-4147-A177-3AD203B41FA5}">
                      <a16:colId xmlns:a16="http://schemas.microsoft.com/office/drawing/2014/main" val="20005"/>
                    </a:ext>
                  </a:extLst>
                </a:gridCol>
                <a:gridCol w="1514251">
                  <a:extLst>
                    <a:ext uri="{9D8B030D-6E8A-4147-A177-3AD203B41FA5}">
                      <a16:colId xmlns:a16="http://schemas.microsoft.com/office/drawing/2014/main" val="20006"/>
                    </a:ext>
                  </a:extLst>
                </a:gridCol>
              </a:tblGrid>
              <a:tr h="2226149">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Μέχρι και απόφοιτος Δημοτικού</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Απόφοιτος Μέσης Εκπαίδευσης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lang="el-GR" sz="1400" b="1" i="0" u="none" strike="noStrike" dirty="0">
                          <a:solidFill>
                            <a:srgbClr val="000000"/>
                          </a:solidFill>
                          <a:latin typeface="Open Sans"/>
                        </a:rPr>
                        <a:t>Απόφοιτος </a:t>
                      </a:r>
                      <a:r>
                        <a:rPr lang="el-GR" sz="1400" b="1" i="0" u="none" strike="noStrike" dirty="0" err="1">
                          <a:solidFill>
                            <a:srgbClr val="000000"/>
                          </a:solidFill>
                          <a:latin typeface="Open Sans"/>
                        </a:rPr>
                        <a:t>Μεταδευτερο</a:t>
                      </a:r>
                      <a:r>
                        <a:rPr lang="el-GR" sz="1400" b="1" i="0" u="none" strike="noStrike" dirty="0">
                          <a:solidFill>
                            <a:srgbClr val="000000"/>
                          </a:solidFill>
                          <a:latin typeface="Open Sans"/>
                        </a:rPr>
                        <a:t>- </a:t>
                      </a:r>
                      <a:r>
                        <a:rPr lang="el-GR" sz="1400" b="1" i="0" u="none" strike="noStrike" dirty="0" err="1">
                          <a:solidFill>
                            <a:srgbClr val="000000"/>
                          </a:solidFill>
                          <a:latin typeface="Open Sans"/>
                        </a:rPr>
                        <a:t>βάθμιας</a:t>
                      </a:r>
                      <a:r>
                        <a:rPr lang="el-GR" sz="1400" b="1" i="0" u="none" strike="noStrike" dirty="0">
                          <a:solidFill>
                            <a:srgbClr val="000000"/>
                          </a:solidFill>
                          <a:latin typeface="Open Sans"/>
                        </a:rPr>
                        <a:t> Εκπαίδευσης</a:t>
                      </a: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Απόφοιτος ΑΕΙ/ΤΕΙ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lang="el-GR" sz="1400" b="1" i="0" u="none" strike="noStrike" dirty="0">
                          <a:solidFill>
                            <a:srgbClr val="000000"/>
                          </a:solidFill>
                          <a:latin typeface="Open Sans"/>
                        </a:rPr>
                        <a:t>Κάτοχος Μεταπτυχιακού / Διδακτορικού</a:t>
                      </a: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739406">
                <a:tc>
                  <a:txBody>
                    <a:bodyPr/>
                    <a:lstStyle/>
                    <a:p>
                      <a:pPr marL="0" lvl="0" indent="0" algn="ctr">
                        <a:buNone/>
                      </a:pPr>
                      <a:r>
                        <a:rPr sz="1600" b="1" i="0" u="none" strike="noStrike" dirty="0">
                          <a:solidFill>
                            <a:srgbClr val="000000"/>
                          </a:solidFill>
                          <a:latin typeface="Open Sans"/>
                        </a:rPr>
                        <a:t>Ναι, σχεδιάζω να μετακομίσω στο μέλλον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17%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30%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28%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52383">
                <a:tc>
                  <a:txBody>
                    <a:bodyPr/>
                    <a:lstStyle/>
                    <a:p>
                      <a:pPr marL="0" lvl="0" indent="0" algn="ctr">
                        <a:buNone/>
                      </a:pPr>
                      <a:r>
                        <a:rPr sz="1600" b="1" i="0" u="none" strike="noStrike" dirty="0">
                          <a:solidFill>
                            <a:srgbClr val="000000"/>
                          </a:solidFill>
                          <a:latin typeface="Open Sans"/>
                        </a:rPr>
                        <a:t>Ναι αλλά δεν θα το πραγματοποιήσω</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18%</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52383">
                <a:tc>
                  <a:txBody>
                    <a:bodyPr/>
                    <a:lstStyle/>
                    <a:p>
                      <a:pPr marL="0" lvl="0" indent="0" algn="ctr">
                        <a:buNone/>
                      </a:pPr>
                      <a:r>
                        <a:rPr sz="1600" b="1" i="0" u="none" strike="noStrike" dirty="0">
                          <a:solidFill>
                            <a:srgbClr val="000000"/>
                          </a:solidFill>
                          <a:latin typeface="Open Sans"/>
                        </a:rPr>
                        <a:t>Όχι</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87%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68%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49%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60%</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5" name="14 - Ορθογώνιο"/>
          <p:cNvSpPr/>
          <p:nvPr/>
        </p:nvSpPr>
        <p:spPr>
          <a:xfrm>
            <a:off x="9067800" y="4865996"/>
            <a:ext cx="53340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50623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3971" y="304800"/>
            <a:ext cx="15980059" cy="1923604"/>
          </a:xfrm>
          <a:prstGeom prst="rect">
            <a:avLst/>
          </a:prstGeom>
        </p:spPr>
        <p:txBody>
          <a:bodyPr lIns="0" tIns="0" rIns="0" bIns="0" rtlCol="0" anchor="t">
            <a:spAutoFit/>
          </a:bodyPr>
          <a:lstStyle/>
          <a:p>
            <a:pPr marL="0" lvl="0" indent="0" algn="ctr">
              <a:lnSpc>
                <a:spcPts val="5040"/>
              </a:lnSpc>
              <a:spcBef>
                <a:spcPct val="0"/>
              </a:spcBef>
            </a:pPr>
            <a:r>
              <a:rPr lang="en-US" sz="4200" b="1" dirty="0">
                <a:solidFill>
                  <a:srgbClr val="001D3E"/>
                </a:solidFill>
                <a:latin typeface="Calibri (MS) Bold"/>
                <a:ea typeface="Calibri (MS) Bold"/>
                <a:cs typeface="Calibri (MS) Bold"/>
                <a:sym typeface="Calibri (MS) Bold"/>
              </a:rPr>
              <a:t>“</a:t>
            </a:r>
            <a:r>
              <a:rPr lang="en-US" sz="4200" b="1" dirty="0" err="1">
                <a:solidFill>
                  <a:srgbClr val="001D3E"/>
                </a:solidFill>
                <a:latin typeface="Calibri (MS) Bold"/>
                <a:ea typeface="Calibri (MS) Bold"/>
                <a:cs typeface="Calibri (MS) Bold"/>
                <a:sym typeface="Calibri (MS) Bold"/>
              </a:rPr>
              <a:t>Σκέφτεστε</a:t>
            </a:r>
            <a:r>
              <a:rPr lang="en-US" sz="4200" b="1" dirty="0">
                <a:solidFill>
                  <a:srgbClr val="001D3E"/>
                </a:solidFill>
                <a:latin typeface="Calibri (MS) Bold"/>
                <a:ea typeface="Calibri (MS) Bold"/>
                <a:cs typeface="Calibri (MS) Bold"/>
                <a:sym typeface="Calibri (MS) Bold"/>
              </a:rPr>
              <a:t>/</a:t>
            </a:r>
            <a:r>
              <a:rPr lang="en-US" sz="4200" b="1" dirty="0" err="1">
                <a:solidFill>
                  <a:srgbClr val="001D3E"/>
                </a:solidFill>
                <a:latin typeface="Calibri (MS) Bold"/>
                <a:ea typeface="Calibri (MS) Bold"/>
                <a:cs typeface="Calibri (MS) Bold"/>
                <a:sym typeface="Calibri (MS) Bold"/>
              </a:rPr>
              <a:t>Σκεφτήκ</a:t>
            </a:r>
            <a:r>
              <a:rPr lang="en-US" sz="4200" b="1" dirty="0">
                <a:solidFill>
                  <a:srgbClr val="001D3E"/>
                </a:solidFill>
                <a:latin typeface="Calibri (MS) Bold"/>
                <a:ea typeface="Calibri (MS) Bold"/>
                <a:cs typeface="Calibri (MS) Bold"/>
                <a:sym typeface="Calibri (MS) Bold"/>
              </a:rPr>
              <a:t>ατε να μετακομίσετε σε άλλη περιοχή της ΠΚΜ, της υπόλοιπης Ελλάδας ή στο εξωτερικό;”</a:t>
            </a:r>
            <a:endParaRPr lang="el-GR" sz="4200" b="1" dirty="0">
              <a:solidFill>
                <a:srgbClr val="001D3E"/>
              </a:solidFill>
              <a:latin typeface="Calibri (MS) Bold"/>
              <a:ea typeface="Calibri (MS) Bold"/>
              <a:cs typeface="Calibri (MS) Bold"/>
              <a:sym typeface="Calibri (MS) Bold"/>
            </a:endParaRPr>
          </a:p>
          <a:p>
            <a:pPr marL="0" lvl="0" indent="0" algn="ctr">
              <a:lnSpc>
                <a:spcPts val="5040"/>
              </a:lnSpc>
              <a:spcBef>
                <a:spcPct val="0"/>
              </a:spcBef>
            </a:pPr>
            <a:r>
              <a:rPr lang="el-GR" sz="3200" b="1" dirty="0">
                <a:solidFill>
                  <a:srgbClr val="001D3E"/>
                </a:solidFill>
                <a:latin typeface="Calibri (MS) Bold"/>
                <a:ea typeface="Calibri (MS) Bold"/>
                <a:cs typeface="Calibri (MS) Bold"/>
                <a:sym typeface="Calibri (MS) Bold"/>
              </a:rPr>
              <a:t>(Όσοι σκέφτονται ή σκέφτηκαν να μετακομίσουν, Ν=4</a:t>
            </a:r>
            <a:r>
              <a:rPr lang="en-US" sz="3200" b="1" dirty="0">
                <a:solidFill>
                  <a:srgbClr val="001D3E"/>
                </a:solidFill>
                <a:latin typeface="Calibri (MS) Bold"/>
                <a:ea typeface="Calibri (MS) Bold"/>
                <a:cs typeface="Calibri (MS) Bold"/>
                <a:sym typeface="Calibri (MS) Bold"/>
              </a:rPr>
              <a:t>74</a:t>
            </a:r>
            <a:r>
              <a:rPr lang="el-GR" sz="3200" b="1" dirty="0">
                <a:solidFill>
                  <a:srgbClr val="001D3E"/>
                </a:solidFill>
                <a:latin typeface="Calibri (MS) Bold"/>
                <a:ea typeface="Calibri (MS) Bold"/>
                <a:cs typeface="Calibri (MS) Bold"/>
                <a:sym typeface="Calibri (MS) Bold"/>
              </a:rPr>
              <a:t>)</a:t>
            </a:r>
            <a:endParaRPr lang="en-US" sz="32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1575955782"/>
              </p:ext>
            </p:extLst>
          </p:nvPr>
        </p:nvGraphicFramePr>
        <p:xfrm>
          <a:off x="3124200" y="2409229"/>
          <a:ext cx="12344400" cy="6267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3971" y="304800"/>
            <a:ext cx="15980059" cy="1282402"/>
          </a:xfrm>
          <a:prstGeom prst="rect">
            <a:avLst/>
          </a:prstGeom>
        </p:spPr>
        <p:txBody>
          <a:bodyPr lIns="0" tIns="0" rIns="0" bIns="0" rtlCol="0" anchor="t">
            <a:spAutoFit/>
          </a:bodyPr>
          <a:lstStyle/>
          <a:p>
            <a:pPr marL="0" lvl="0" indent="0" algn="ctr">
              <a:lnSpc>
                <a:spcPts val="5040"/>
              </a:lnSpc>
              <a:spcBef>
                <a:spcPct val="0"/>
              </a:spcBef>
            </a:pPr>
            <a:r>
              <a:rPr lang="en-US" sz="4200" b="1" dirty="0">
                <a:solidFill>
                  <a:srgbClr val="001D3E"/>
                </a:solidFill>
                <a:latin typeface="Calibri (MS) Bold"/>
                <a:ea typeface="Calibri (MS) Bold"/>
                <a:cs typeface="Calibri (MS) Bold"/>
                <a:sym typeface="Calibri (MS) Bold"/>
              </a:rPr>
              <a:t>“</a:t>
            </a:r>
            <a:r>
              <a:rPr lang="en-US" sz="4200" b="1" dirty="0" err="1">
                <a:solidFill>
                  <a:srgbClr val="001D3E"/>
                </a:solidFill>
                <a:latin typeface="Calibri (MS) Bold"/>
                <a:ea typeface="Calibri (MS) Bold"/>
                <a:cs typeface="Calibri (MS) Bold"/>
                <a:sym typeface="Calibri (MS) Bold"/>
              </a:rPr>
              <a:t>Γι</a:t>
            </a:r>
            <a:r>
              <a:rPr lang="en-US" sz="4200" b="1" dirty="0">
                <a:solidFill>
                  <a:srgbClr val="001D3E"/>
                </a:solidFill>
                <a:latin typeface="Calibri (MS) Bold"/>
                <a:ea typeface="Calibri (MS) Bold"/>
                <a:cs typeface="Calibri (MS) Bold"/>
                <a:sym typeface="Calibri (MS) Bold"/>
              </a:rPr>
              <a:t>α ποιον κυρίως λόγο σκέφτεστε/σκεφτήκατε να μετακομίσετε;”</a:t>
            </a:r>
            <a:endParaRPr lang="el-GR" sz="4200" b="1" dirty="0">
              <a:solidFill>
                <a:srgbClr val="001D3E"/>
              </a:solidFill>
              <a:latin typeface="Calibri (MS) Bold"/>
              <a:ea typeface="Calibri (MS) Bold"/>
              <a:cs typeface="Calibri (MS) Bold"/>
              <a:sym typeface="Calibri (MS) Bold"/>
            </a:endParaRPr>
          </a:p>
          <a:p>
            <a:pPr algn="ctr">
              <a:lnSpc>
                <a:spcPts val="5040"/>
              </a:lnSpc>
              <a:spcBef>
                <a:spcPct val="0"/>
              </a:spcBef>
            </a:pPr>
            <a:r>
              <a:rPr lang="el-GR" sz="3200" b="1" dirty="0">
                <a:solidFill>
                  <a:srgbClr val="001D3E"/>
                </a:solidFill>
                <a:latin typeface="Calibri (MS) Bold"/>
                <a:ea typeface="Calibri (MS) Bold"/>
                <a:cs typeface="Calibri (MS) Bold"/>
                <a:sym typeface="Calibri (MS) Bold"/>
              </a:rPr>
              <a:t>(Όσοι σκέφτονται ή σκέφτηκαν να μετακομίσουν, Ν=4</a:t>
            </a:r>
            <a:r>
              <a:rPr lang="en-US" sz="3200" b="1" dirty="0">
                <a:solidFill>
                  <a:srgbClr val="001D3E"/>
                </a:solidFill>
                <a:latin typeface="Calibri (MS) Bold"/>
                <a:ea typeface="Calibri (MS) Bold"/>
                <a:cs typeface="Calibri (MS) Bold"/>
                <a:sym typeface="Calibri (MS) Bold"/>
              </a:rPr>
              <a:t>74</a:t>
            </a:r>
            <a:r>
              <a:rPr lang="el-GR" sz="3200" b="1" dirty="0">
                <a:solidFill>
                  <a:srgbClr val="001D3E"/>
                </a:solidFill>
                <a:latin typeface="Calibri (MS) Bold"/>
                <a:ea typeface="Calibri (MS) Bold"/>
                <a:cs typeface="Calibri (MS) Bold"/>
                <a:sym typeface="Calibri (MS) Bold"/>
              </a:rPr>
              <a:t>)</a:t>
            </a:r>
            <a:endParaRPr lang="en-US" sz="32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1458857805"/>
              </p:ext>
            </p:extLst>
          </p:nvPr>
        </p:nvGraphicFramePr>
        <p:xfrm>
          <a:off x="2438400" y="2171700"/>
          <a:ext cx="13106400" cy="601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76225"/>
            <a:ext cx="18027735" cy="1955728"/>
          </a:xfrm>
          <a:prstGeom prst="rect">
            <a:avLst/>
          </a:prstGeom>
        </p:spPr>
        <p:txBody>
          <a:bodyPr lIns="0" tIns="0" rIns="0" bIns="0" rtlCol="0" anchor="t">
            <a:spAutoFit/>
          </a:bodyPr>
          <a:lstStyle/>
          <a:p>
            <a:pPr marL="0" lvl="0" indent="0" algn="ctr">
              <a:lnSpc>
                <a:spcPts val="516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Ποι</a:t>
            </a:r>
            <a:r>
              <a:rPr lang="en-US" sz="3600" b="1" dirty="0">
                <a:solidFill>
                  <a:srgbClr val="001D3E"/>
                </a:solidFill>
                <a:latin typeface="Calibri (MS) Bold"/>
                <a:ea typeface="Calibri (MS) Bold"/>
                <a:cs typeface="Calibri (MS) Bold"/>
                <a:sym typeface="Calibri (MS) Bold"/>
              </a:rPr>
              <a:t>α από τα παρακάτω μέτρα θεωρείτε ότι θα βοηθήσουν περισσότερο </a:t>
            </a:r>
            <a:br>
              <a:rPr lang="el-GR" sz="3600" b="1" dirty="0">
                <a:solidFill>
                  <a:srgbClr val="001D3E"/>
                </a:solidFill>
                <a:latin typeface="Calibri (MS) Bold"/>
                <a:ea typeface="Calibri (MS) Bold"/>
                <a:cs typeface="Calibri (MS) Bold"/>
                <a:sym typeface="Calibri (MS) Bold"/>
              </a:rPr>
            </a:br>
            <a:r>
              <a:rPr lang="en-US" sz="3600" b="1" dirty="0" err="1">
                <a:solidFill>
                  <a:srgbClr val="001D3E"/>
                </a:solidFill>
                <a:latin typeface="Calibri (MS) Bold"/>
                <a:ea typeface="Calibri (MS) Bold"/>
                <a:cs typeface="Calibri (MS) Bold"/>
                <a:sym typeface="Calibri (MS) Bold"/>
              </a:rPr>
              <a:t>την</a:t>
            </a:r>
            <a:r>
              <a:rPr lang="en-US" sz="3600" b="1" dirty="0">
                <a:solidFill>
                  <a:srgbClr val="001D3E"/>
                </a:solidFill>
                <a:latin typeface="Calibri (MS) Bold"/>
                <a:ea typeface="Calibri (MS) Bold"/>
                <a:cs typeface="Calibri (MS) Bold"/>
                <a:sym typeface="Calibri (MS) Bold"/>
              </a:rPr>
              <a:t> αντιμετώπιση του δημογραφικού προβλήματος στην περιοχή σας;” </a:t>
            </a:r>
            <a:endParaRPr lang="el-GR" sz="3600" b="1" dirty="0">
              <a:solidFill>
                <a:srgbClr val="001D3E"/>
              </a:solidFill>
              <a:latin typeface="Calibri (MS) Bold"/>
              <a:ea typeface="Calibri (MS) Bold"/>
              <a:cs typeface="Calibri (MS) Bold"/>
              <a:sym typeface="Calibri (MS) Bold"/>
            </a:endParaRPr>
          </a:p>
          <a:p>
            <a:pPr marL="0" lvl="0" indent="0" algn="ctr">
              <a:lnSpc>
                <a:spcPts val="5160"/>
              </a:lnSpc>
              <a:spcBef>
                <a:spcPct val="0"/>
              </a:spcBef>
            </a:pPr>
            <a:r>
              <a:rPr lang="el-GR" sz="2800" b="1" dirty="0">
                <a:solidFill>
                  <a:srgbClr val="001D3E"/>
                </a:solidFill>
                <a:latin typeface="Calibri (MS) Bold"/>
                <a:ea typeface="Calibri (MS) Bold"/>
                <a:cs typeface="Calibri (MS) Bold"/>
                <a:sym typeface="Calibri (MS) Bold"/>
              </a:rPr>
              <a:t>(Μέχρι 3 επιλογές)</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Chart 13"/>
          <p:cNvGraphicFramePr>
            <a:graphicFrameLocks/>
          </p:cNvGraphicFramePr>
          <p:nvPr>
            <p:extLst>
              <p:ext uri="{D42A27DB-BD31-4B8C-83A1-F6EECF244321}">
                <p14:modId xmlns:p14="http://schemas.microsoft.com/office/powerpoint/2010/main" val="3583170378"/>
              </p:ext>
            </p:extLst>
          </p:nvPr>
        </p:nvGraphicFramePr>
        <p:xfrm>
          <a:off x="1600200" y="2231953"/>
          <a:ext cx="15011399" cy="6444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01465" y="1490571"/>
            <a:ext cx="6285069" cy="528729"/>
            <a:chOff x="0" y="0"/>
            <a:chExt cx="1899226" cy="159772"/>
          </a:xfrm>
        </p:grpSpPr>
        <p:sp>
          <p:nvSpPr>
            <p:cNvPr id="3" name="Freeform 3"/>
            <p:cNvSpPr/>
            <p:nvPr/>
          </p:nvSpPr>
          <p:spPr>
            <a:xfrm>
              <a:off x="0" y="0"/>
              <a:ext cx="1899226" cy="159772"/>
            </a:xfrm>
            <a:custGeom>
              <a:avLst/>
              <a:gdLst/>
              <a:ahLst/>
              <a:cxnLst/>
              <a:rect l="l" t="t" r="r" b="b"/>
              <a:pathLst>
                <a:path w="1899226" h="159772">
                  <a:moveTo>
                    <a:pt x="24059" y="0"/>
                  </a:moveTo>
                  <a:lnTo>
                    <a:pt x="1875168" y="0"/>
                  </a:lnTo>
                  <a:cubicBezTo>
                    <a:pt x="1888454" y="0"/>
                    <a:pt x="1899226" y="10771"/>
                    <a:pt x="1899226" y="24059"/>
                  </a:cubicBezTo>
                  <a:lnTo>
                    <a:pt x="1899226" y="135713"/>
                  </a:lnTo>
                  <a:cubicBezTo>
                    <a:pt x="1899226" y="149000"/>
                    <a:pt x="1888454" y="159772"/>
                    <a:pt x="1875168" y="159772"/>
                  </a:cubicBezTo>
                  <a:lnTo>
                    <a:pt x="24059" y="159772"/>
                  </a:lnTo>
                  <a:cubicBezTo>
                    <a:pt x="17678" y="159772"/>
                    <a:pt x="11558" y="157237"/>
                    <a:pt x="7047" y="152725"/>
                  </a:cubicBezTo>
                  <a:cubicBezTo>
                    <a:pt x="2535" y="148213"/>
                    <a:pt x="0" y="142094"/>
                    <a:pt x="0" y="135713"/>
                  </a:cubicBezTo>
                  <a:lnTo>
                    <a:pt x="0" y="24059"/>
                  </a:lnTo>
                  <a:cubicBezTo>
                    <a:pt x="0" y="10771"/>
                    <a:pt x="10771" y="0"/>
                    <a:pt x="24059"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ΒΑΘΜΟ ΑΣΤΙΚΟΤΗΤΑΣ </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18521"/>
            <a:ext cx="18027735" cy="1261756"/>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Ποι</a:t>
            </a:r>
            <a:r>
              <a:rPr lang="en-US" sz="2800" b="1" dirty="0">
                <a:solidFill>
                  <a:srgbClr val="001D3E"/>
                </a:solidFill>
                <a:latin typeface="Calibri (MS) Bold"/>
                <a:ea typeface="Calibri (MS) Bold"/>
                <a:cs typeface="Calibri (MS) Bold"/>
                <a:sym typeface="Calibri (MS) Bold"/>
              </a:rPr>
              <a:t>α από τα παρακάτω μέτρα θεωρείτε ότι θα βοηθήσουν περισσότερο </a:t>
            </a:r>
            <a:br>
              <a:rPr lang="el-GR" sz="2800" b="1" dirty="0">
                <a:solidFill>
                  <a:srgbClr val="001D3E"/>
                </a:solidFill>
                <a:latin typeface="Calibri (MS) Bold"/>
                <a:ea typeface="Calibri (MS) Bold"/>
                <a:cs typeface="Calibri (MS) Bold"/>
                <a:sym typeface="Calibri (MS) Bold"/>
              </a:rPr>
            </a:br>
            <a:r>
              <a:rPr lang="en-US" sz="2800" b="1" dirty="0" err="1">
                <a:solidFill>
                  <a:srgbClr val="001D3E"/>
                </a:solidFill>
                <a:latin typeface="Calibri (MS) Bold"/>
                <a:ea typeface="Calibri (MS) Bold"/>
                <a:cs typeface="Calibri (MS) Bold"/>
                <a:sym typeface="Calibri (MS) Bold"/>
              </a:rPr>
              <a:t>την</a:t>
            </a:r>
            <a:r>
              <a:rPr lang="en-US" sz="2800" b="1" dirty="0">
                <a:solidFill>
                  <a:srgbClr val="001D3E"/>
                </a:solidFill>
                <a:latin typeface="Calibri (MS) Bold"/>
                <a:ea typeface="Calibri (MS) Bold"/>
                <a:cs typeface="Calibri (MS) Bold"/>
                <a:sym typeface="Calibri (MS) Bold"/>
              </a:rPr>
              <a:t> αντιμετώπιση του δημογραφικού προβλήματος στην περιοχή σας;” </a:t>
            </a:r>
            <a:r>
              <a:rPr lang="el-GR" sz="2000" b="1" dirty="0">
                <a:solidFill>
                  <a:srgbClr val="001D3E"/>
                </a:solidFill>
                <a:latin typeface="Calibri (MS) Bold"/>
                <a:ea typeface="Calibri (MS) Bold"/>
                <a:cs typeface="Calibri (MS) Bold"/>
                <a:sym typeface="Calibri (MS) Bold"/>
              </a:rPr>
              <a:t>(Μέχρι 3 επιλογές)</a:t>
            </a:r>
            <a:endParaRPr lang="en-US" sz="2000" b="1" dirty="0">
              <a:solidFill>
                <a:srgbClr val="001D3E"/>
              </a:solidFill>
              <a:latin typeface="Calibri (MS) Bold"/>
              <a:ea typeface="Calibri (MS) Bold"/>
              <a:cs typeface="Calibri (MS) Bold"/>
              <a:sym typeface="Calibri (MS) Bold"/>
            </a:endParaRPr>
          </a:p>
        </p:txBody>
      </p:sp>
      <p:graphicFrame>
        <p:nvGraphicFramePr>
          <p:cNvPr id="14" name="Q23 - Ποια από τα παρακάτω μέτρα θεωρείτε ότι θα βοηθήσουν περισσότερο την αντιμετώπιση του δημογραφικού προβλήματος στην περιοχή σας; (επιλέξτε by Q2 - Η περιοχή που κατοικείτε είναι:" descr="2325240f-cebe-46d1-ad4d-1a103a224b3a Q23 - Ποια από τα παρακάτω μέτρα θεωρείτε ότι θα βοηθήσουν περισσότερο την αντιμετώπιση του δημογραφικού προβλήματος στην περιοχή σας; (επιλέξτε by Q2 - Η περιοχή που κατοικείτε είναι: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224748892"/>
              </p:ext>
            </p:extLst>
          </p:nvPr>
        </p:nvGraphicFramePr>
        <p:xfrm>
          <a:off x="2204445" y="2281015"/>
          <a:ext cx="13879106" cy="5569613"/>
        </p:xfrm>
        <a:graphic>
          <a:graphicData uri="http://schemas.openxmlformats.org/drawingml/2006/table">
            <a:tbl>
              <a:tblPr firstRow="1" firstCol="1" bandRow="1">
                <a:tableStyleId>{5C22544A-7EE6-4342-B048-85BDC9FD1C3A}</a:tableStyleId>
              </a:tblPr>
              <a:tblGrid>
                <a:gridCol w="7264961">
                  <a:extLst>
                    <a:ext uri="{9D8B030D-6E8A-4147-A177-3AD203B41FA5}">
                      <a16:colId xmlns:a16="http://schemas.microsoft.com/office/drawing/2014/main" val="20000"/>
                    </a:ext>
                  </a:extLst>
                </a:gridCol>
                <a:gridCol w="1322829">
                  <a:extLst>
                    <a:ext uri="{9D8B030D-6E8A-4147-A177-3AD203B41FA5}">
                      <a16:colId xmlns:a16="http://schemas.microsoft.com/office/drawing/2014/main" val="20001"/>
                    </a:ext>
                  </a:extLst>
                </a:gridCol>
                <a:gridCol w="1322829">
                  <a:extLst>
                    <a:ext uri="{9D8B030D-6E8A-4147-A177-3AD203B41FA5}">
                      <a16:colId xmlns:a16="http://schemas.microsoft.com/office/drawing/2014/main" val="20002"/>
                    </a:ext>
                  </a:extLst>
                </a:gridCol>
                <a:gridCol w="1322829">
                  <a:extLst>
                    <a:ext uri="{9D8B030D-6E8A-4147-A177-3AD203B41FA5}">
                      <a16:colId xmlns:a16="http://schemas.microsoft.com/office/drawing/2014/main" val="20003"/>
                    </a:ext>
                  </a:extLst>
                </a:gridCol>
                <a:gridCol w="1322829">
                  <a:extLst>
                    <a:ext uri="{9D8B030D-6E8A-4147-A177-3AD203B41FA5}">
                      <a16:colId xmlns:a16="http://schemas.microsoft.com/office/drawing/2014/main" val="20004"/>
                    </a:ext>
                  </a:extLst>
                </a:gridCol>
                <a:gridCol w="1322829">
                  <a:extLst>
                    <a:ext uri="{9D8B030D-6E8A-4147-A177-3AD203B41FA5}">
                      <a16:colId xmlns:a16="http://schemas.microsoft.com/office/drawing/2014/main" val="20005"/>
                    </a:ext>
                  </a:extLst>
                </a:gridCol>
              </a:tblGrid>
              <a:tr h="1970178">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άνω των 50.000 κατοίκων)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Αστική (πόλη από 10.000 μέχρι 50.000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Ημιαστική (πόλη ή κωμόπολη από 2.000 μέχρι 10.000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Αγροτική (χωριό ή οικισμός μέχρι 2.000 κατοίκους)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11167">
                <a:tc>
                  <a:txBody>
                    <a:bodyPr/>
                    <a:lstStyle/>
                    <a:p>
                      <a:pPr marL="0" lvl="0" indent="0" algn="ctr">
                        <a:buNone/>
                      </a:pPr>
                      <a:r>
                        <a:rPr sz="1400" b="1" i="0" u="none" strike="noStrike" dirty="0">
                          <a:solidFill>
                            <a:srgbClr val="000000"/>
                          </a:solidFill>
                          <a:latin typeface="Open Sans"/>
                        </a:rPr>
                        <a:t>Αύξηση επιδόματος τεκνοποίησης / Αύξηση επιδόματος παιδιών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41%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04372">
                <a:tc>
                  <a:txBody>
                    <a:bodyPr/>
                    <a:lstStyle/>
                    <a:p>
                      <a:pPr marL="0" lvl="0" indent="0" algn="ctr">
                        <a:buNone/>
                      </a:pPr>
                      <a:r>
                        <a:rPr sz="1400" b="1" i="0" u="none" strike="noStrike" dirty="0">
                          <a:solidFill>
                            <a:srgbClr val="000000"/>
                          </a:solidFill>
                          <a:latin typeface="Open Sans"/>
                        </a:rPr>
                        <a:t>Αντιμετώπιση του στεγαστικού προβλήματος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04372">
                <a:tc>
                  <a:txBody>
                    <a:bodyPr/>
                    <a:lstStyle/>
                    <a:p>
                      <a:pPr marL="0" lvl="0" indent="0" algn="ctr">
                        <a:buNone/>
                      </a:pPr>
                      <a:r>
                        <a:rPr sz="1400" b="1" i="0" u="none" strike="noStrike" dirty="0">
                          <a:solidFill>
                            <a:srgbClr val="000000"/>
                          </a:solidFill>
                          <a:latin typeface="Open Sans"/>
                        </a:rPr>
                        <a:t>Κίνητρα για εργαζόμενους/νέους να εγκατασταθούν/να παραμείνουν σ</a:t>
                      </a:r>
                      <a:r>
                        <a:rPr lang="el-GR" sz="1400" b="1" i="0" u="none" strike="noStrike" dirty="0">
                          <a:solidFill>
                            <a:srgbClr val="000000"/>
                          </a:solidFill>
                          <a:latin typeface="Open Sans"/>
                        </a:rPr>
                        <a:t>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42%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59%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46%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04372">
                <a:tc>
                  <a:txBody>
                    <a:bodyPr/>
                    <a:lstStyle/>
                    <a:p>
                      <a:pPr marL="0" lvl="0" indent="0" algn="ctr">
                        <a:buNone/>
                      </a:pPr>
                      <a:r>
                        <a:rPr sz="1400" b="1" i="0" u="none" strike="noStrike" dirty="0">
                          <a:solidFill>
                            <a:srgbClr val="000000"/>
                          </a:solidFill>
                          <a:latin typeface="Open Sans"/>
                        </a:rPr>
                        <a:t>Κίνητρα για επιχειρήσεις να εγκατασταθούν στην περιοχή/να αυξήσο</a:t>
                      </a:r>
                      <a:r>
                        <a:rPr lang="el-GR" sz="1400" b="1" i="0" u="none" strike="noStrike" dirty="0" err="1">
                          <a:solidFill>
                            <a:srgbClr val="000000"/>
                          </a:solidFill>
                          <a:latin typeface="Open Sans"/>
                        </a:rPr>
                        <a:t>υν</a:t>
                      </a:r>
                      <a:r>
                        <a:rPr lang="el-GR" sz="1400" b="1" i="0" u="none" strike="noStrike" dirty="0">
                          <a:solidFill>
                            <a:srgbClr val="000000"/>
                          </a:solidFill>
                          <a:latin typeface="Open Sans"/>
                        </a:rPr>
                        <a:t> τις θέσεις εργασίας στην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04372">
                <a:tc>
                  <a:txBody>
                    <a:bodyPr/>
                    <a:lstStyle/>
                    <a:p>
                      <a:pPr marL="0" lvl="0" indent="0" algn="ctr">
                        <a:buNone/>
                      </a:pPr>
                      <a:r>
                        <a:rPr sz="1400" b="1" i="0" u="none" strike="noStrike" dirty="0">
                          <a:solidFill>
                            <a:srgbClr val="000000"/>
                          </a:solidFill>
                          <a:latin typeface="Open Sans"/>
                        </a:rPr>
                        <a:t>Αύξηση της διάρκειας της άδειας μητρότητας/Καθιέρωση της άδειας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30%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498160">
                <a:tc>
                  <a:txBody>
                    <a:bodyPr/>
                    <a:lstStyle/>
                    <a:p>
                      <a:pPr marL="0" lvl="0" indent="0" algn="ctr">
                        <a:buNone/>
                      </a:pPr>
                      <a:r>
                        <a:rPr sz="1400" b="1" i="0" u="none" strike="noStrike" dirty="0">
                          <a:solidFill>
                            <a:srgbClr val="000000"/>
                          </a:solidFill>
                          <a:latin typeface="Open Sans"/>
                        </a:rPr>
                        <a:t>Δημιουργία/Ενίσχυση δημόσιων υποδομών ολοήμερης φροντίδας βρεφώ</a:t>
                      </a:r>
                      <a:r>
                        <a:rPr lang="el-GR" sz="1400" b="1" i="0" u="none" strike="noStrike" dirty="0">
                          <a:solidFill>
                            <a:srgbClr val="000000"/>
                          </a:solidFill>
                          <a:latin typeface="Open Sans"/>
                        </a:rPr>
                        <a:t>ν</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04372">
                <a:tc>
                  <a:txBody>
                    <a:bodyPr/>
                    <a:lstStyle/>
                    <a:p>
                      <a:pPr marL="0" lvl="0" indent="0" algn="ctr">
                        <a:buNone/>
                      </a:pPr>
                      <a:r>
                        <a:rPr sz="1400" b="1" i="0" u="none" strike="noStrike" dirty="0">
                          <a:solidFill>
                            <a:srgbClr val="000000"/>
                          </a:solidFill>
                          <a:latin typeface="Open Sans"/>
                        </a:rPr>
                        <a:t>Επέκταση θεσμού ολοήμερων σχολείων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04372">
                <a:tc>
                  <a:txBody>
                    <a:bodyPr/>
                    <a:lstStyle/>
                    <a:p>
                      <a:pPr marL="0" lvl="0" indent="0" algn="ctr">
                        <a:buNone/>
                      </a:pPr>
                      <a:r>
                        <a:rPr sz="1400" b="1" i="0" u="none" strike="noStrike" dirty="0">
                          <a:solidFill>
                            <a:srgbClr val="000000"/>
                          </a:solidFill>
                          <a:latin typeface="Open Sans"/>
                        </a:rPr>
                        <a:t>Ίδρυση/λειτουργία «σχολών γονέων» στην περιοχή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04372">
                <a:tc>
                  <a:txBody>
                    <a:bodyPr/>
                    <a:lstStyle/>
                    <a:p>
                      <a:pPr marL="0" lvl="0" indent="0" algn="ctr">
                        <a:buNone/>
                      </a:pPr>
                      <a:r>
                        <a:rPr sz="1400" b="1" i="0" u="none" strike="noStrike" dirty="0">
                          <a:solidFill>
                            <a:srgbClr val="000000"/>
                          </a:solidFill>
                          <a:latin typeface="Open Sans"/>
                        </a:rPr>
                        <a:t>Αποτελεσματική </a:t>
                      </a:r>
                      <a:r>
                        <a:rPr sz="1400" b="1" i="0" u="none" strike="noStrike" dirty="0" err="1">
                          <a:solidFill>
                            <a:srgbClr val="000000"/>
                          </a:solidFill>
                          <a:latin typeface="Open Sans"/>
                        </a:rPr>
                        <a:t>ένταξη</a:t>
                      </a:r>
                      <a:r>
                        <a:rPr sz="1400" b="1" i="0" u="none" strike="noStrike" dirty="0">
                          <a:solidFill>
                            <a:srgbClr val="000000"/>
                          </a:solidFill>
                          <a:latin typeface="Open Sans"/>
                        </a:rPr>
                        <a:t> </a:t>
                      </a:r>
                      <a:r>
                        <a:rPr sz="1400" b="1" i="0" u="none" strike="noStrike" dirty="0" err="1">
                          <a:solidFill>
                            <a:srgbClr val="000000"/>
                          </a:solidFill>
                          <a:latin typeface="Open Sans"/>
                        </a:rPr>
                        <a:t>προσφύγων</a:t>
                      </a:r>
                      <a:r>
                        <a:rPr sz="1400" b="1" i="0" u="none" strike="noStrike" dirty="0">
                          <a:solidFill>
                            <a:srgbClr val="000000"/>
                          </a:solidFill>
                          <a:latin typeface="Open Sans"/>
                        </a:rPr>
                        <a:t> που</a:t>
                      </a:r>
                      <a:r>
                        <a:rPr lang="el-GR" sz="1400" b="1" i="0" u="none" strike="noStrike" dirty="0">
                          <a:solidFill>
                            <a:srgbClr val="000000"/>
                          </a:solidFill>
                          <a:latin typeface="Open Sans"/>
                        </a:rPr>
                        <a:t> βρίσκονται ήδη</a:t>
                      </a:r>
                      <a:r>
                        <a:rPr lang="el-GR" sz="1400" b="1" i="0" u="none" strike="noStrike" baseline="0" dirty="0">
                          <a:solidFill>
                            <a:srgbClr val="000000"/>
                          </a:solidFill>
                          <a:latin typeface="Open Sans"/>
                        </a:rPr>
                        <a:t> στην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04372">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bl>
          </a:graphicData>
        </a:graphic>
      </p:graphicFrame>
      <p:sp>
        <p:nvSpPr>
          <p:cNvPr id="15" name="14 - Ορθογώνιο"/>
          <p:cNvSpPr/>
          <p:nvPr/>
        </p:nvSpPr>
        <p:spPr>
          <a:xfrm>
            <a:off x="9677400" y="45339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3639800" y="49149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1049000" y="5407356"/>
            <a:ext cx="34290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9677400" y="5829300"/>
            <a:ext cx="8382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15433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90571"/>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ΦΥΛΟ</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18521"/>
            <a:ext cx="18027735" cy="1261756"/>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Ποι</a:t>
            </a:r>
            <a:r>
              <a:rPr lang="en-US" sz="2800" b="1" dirty="0">
                <a:solidFill>
                  <a:srgbClr val="001D3E"/>
                </a:solidFill>
                <a:latin typeface="Calibri (MS) Bold"/>
                <a:ea typeface="Calibri (MS) Bold"/>
                <a:cs typeface="Calibri (MS) Bold"/>
                <a:sym typeface="Calibri (MS) Bold"/>
              </a:rPr>
              <a:t>α από τα παρακάτω μέτρα θεωρείτε ότι θα βοηθήσουν περισσότερο </a:t>
            </a:r>
            <a:br>
              <a:rPr lang="el-GR" sz="2800" b="1" dirty="0">
                <a:solidFill>
                  <a:srgbClr val="001D3E"/>
                </a:solidFill>
                <a:latin typeface="Calibri (MS) Bold"/>
                <a:ea typeface="Calibri (MS) Bold"/>
                <a:cs typeface="Calibri (MS) Bold"/>
                <a:sym typeface="Calibri (MS) Bold"/>
              </a:rPr>
            </a:br>
            <a:r>
              <a:rPr lang="en-US" sz="2800" b="1" dirty="0" err="1">
                <a:solidFill>
                  <a:srgbClr val="001D3E"/>
                </a:solidFill>
                <a:latin typeface="Calibri (MS) Bold"/>
                <a:ea typeface="Calibri (MS) Bold"/>
                <a:cs typeface="Calibri (MS) Bold"/>
                <a:sym typeface="Calibri (MS) Bold"/>
              </a:rPr>
              <a:t>την</a:t>
            </a:r>
            <a:r>
              <a:rPr lang="en-US" sz="2800" b="1" dirty="0">
                <a:solidFill>
                  <a:srgbClr val="001D3E"/>
                </a:solidFill>
                <a:latin typeface="Calibri (MS) Bold"/>
                <a:ea typeface="Calibri (MS) Bold"/>
                <a:cs typeface="Calibri (MS) Bold"/>
                <a:sym typeface="Calibri (MS) Bold"/>
              </a:rPr>
              <a:t> αντιμετώπιση του δημογραφικού προβλήματος στην περιοχή σας;” </a:t>
            </a:r>
            <a:r>
              <a:rPr lang="el-GR" sz="2000" b="1" dirty="0">
                <a:solidFill>
                  <a:srgbClr val="001D3E"/>
                </a:solidFill>
                <a:latin typeface="Calibri (MS) Bold"/>
                <a:ea typeface="Calibri (MS) Bold"/>
                <a:cs typeface="Calibri (MS) Bold"/>
                <a:sym typeface="Calibri (MS) Bold"/>
              </a:rPr>
              <a:t>(Μέχρι 3 επιλογές)</a:t>
            </a:r>
            <a:endParaRPr lang="en-US" sz="2000" b="1" dirty="0">
              <a:solidFill>
                <a:srgbClr val="001D3E"/>
              </a:solidFill>
              <a:latin typeface="Calibri (MS) Bold"/>
              <a:ea typeface="Calibri (MS) Bold"/>
              <a:cs typeface="Calibri (MS) Bold"/>
              <a:sym typeface="Calibri (MS) Bold"/>
            </a:endParaRPr>
          </a:p>
        </p:txBody>
      </p:sp>
      <p:graphicFrame>
        <p:nvGraphicFramePr>
          <p:cNvPr id="14" name="Q23 - Ποια από τα παρακάτω μέτρα θεωρείτε ότι θα βοηθήσουν περισσότερο την αντιμετώπιση του δημογραφικού προβλήματος στην περιοχή σας; (επιλέξτε by Q3 - Το Φύλο σας:" descr="a4f21611-eaa9-4de5-bab3-f92c6ed70c70 Q23 - Ποια από τα παρακάτω μέτρα θεωρείτε ότι θα βοηθήσουν περισσότερο την αντιμετώπιση του δημογραφικού προβλήματος στην περιοχή σας; (επιλέξτε by Q3 - Το Φύλο σα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942306095"/>
              </p:ext>
            </p:extLst>
          </p:nvPr>
        </p:nvGraphicFramePr>
        <p:xfrm>
          <a:off x="3200400" y="2364214"/>
          <a:ext cx="11506199" cy="4930577"/>
        </p:xfrm>
        <a:graphic>
          <a:graphicData uri="http://schemas.openxmlformats.org/drawingml/2006/table">
            <a:tbl>
              <a:tblPr firstRow="1" firstCol="1" bandRow="1">
                <a:tableStyleId>{5C22544A-7EE6-4342-B048-85BDC9FD1C3A}</a:tableStyleId>
              </a:tblPr>
              <a:tblGrid>
                <a:gridCol w="7443359">
                  <a:extLst>
                    <a:ext uri="{9D8B030D-6E8A-4147-A177-3AD203B41FA5}">
                      <a16:colId xmlns:a16="http://schemas.microsoft.com/office/drawing/2014/main" val="20000"/>
                    </a:ext>
                  </a:extLst>
                </a:gridCol>
                <a:gridCol w="1354280">
                  <a:extLst>
                    <a:ext uri="{9D8B030D-6E8A-4147-A177-3AD203B41FA5}">
                      <a16:colId xmlns:a16="http://schemas.microsoft.com/office/drawing/2014/main" val="20001"/>
                    </a:ext>
                  </a:extLst>
                </a:gridCol>
                <a:gridCol w="1354280">
                  <a:extLst>
                    <a:ext uri="{9D8B030D-6E8A-4147-A177-3AD203B41FA5}">
                      <a16:colId xmlns:a16="http://schemas.microsoft.com/office/drawing/2014/main" val="20002"/>
                    </a:ext>
                  </a:extLst>
                </a:gridCol>
                <a:gridCol w="1354280">
                  <a:extLst>
                    <a:ext uri="{9D8B030D-6E8A-4147-A177-3AD203B41FA5}">
                      <a16:colId xmlns:a16="http://schemas.microsoft.com/office/drawing/2014/main" val="20003"/>
                    </a:ext>
                  </a:extLst>
                </a:gridCol>
              </a:tblGrid>
              <a:tr h="424887">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4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16088">
                <a:tc>
                  <a:txBody>
                    <a:bodyPr/>
                    <a:lstStyle/>
                    <a:p>
                      <a:pPr marL="0" lvl="0" indent="0" algn="ctr">
                        <a:buNone/>
                      </a:pPr>
                      <a:r>
                        <a:rPr sz="1400" b="1" i="0" u="none" strike="noStrike" dirty="0">
                          <a:solidFill>
                            <a:srgbClr val="000000"/>
                          </a:solidFill>
                          <a:latin typeface="Open Sans"/>
                        </a:rPr>
                        <a:t>Αύξηση επιδόματος τεκνοποίησης / Αύξηση επιδόματος παιδιών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07013">
                <a:tc>
                  <a:txBody>
                    <a:bodyPr/>
                    <a:lstStyle/>
                    <a:p>
                      <a:pPr marL="0" lvl="0" indent="0" algn="ctr">
                        <a:buNone/>
                      </a:pPr>
                      <a:r>
                        <a:rPr sz="1400" b="1" i="0" u="none" strike="noStrike" dirty="0">
                          <a:solidFill>
                            <a:srgbClr val="000000"/>
                          </a:solidFill>
                          <a:latin typeface="Open Sans"/>
                        </a:rPr>
                        <a:t>Αντιμετώπιση του στεγαστικού προβλήματος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07013">
                <a:tc>
                  <a:txBody>
                    <a:bodyPr/>
                    <a:lstStyle/>
                    <a:p>
                      <a:pPr marL="0" lvl="0" indent="0" algn="ctr">
                        <a:buNone/>
                      </a:pPr>
                      <a:r>
                        <a:rPr sz="1400" b="1" i="0" u="none" strike="noStrike" dirty="0">
                          <a:solidFill>
                            <a:srgbClr val="000000"/>
                          </a:solidFill>
                          <a:latin typeface="Open Sans"/>
                        </a:rPr>
                        <a:t>Κίνητρα για εργαζόμενους/νέους να εγκατασταθούν/να παραμείνουν σ</a:t>
                      </a:r>
                      <a:r>
                        <a:rPr lang="el-GR" sz="1400" b="1" i="0" u="none" strike="noStrike" dirty="0">
                          <a:solidFill>
                            <a:srgbClr val="000000"/>
                          </a:solidFill>
                          <a:latin typeface="Open Sans"/>
                        </a:rPr>
                        <a:t>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46%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46%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425411">
                <a:tc>
                  <a:txBody>
                    <a:bodyPr/>
                    <a:lstStyle/>
                    <a:p>
                      <a:pPr marL="0" lvl="0" indent="0" algn="ctr">
                        <a:buNone/>
                      </a:pPr>
                      <a:r>
                        <a:rPr sz="1400" b="1" i="0" u="none" strike="noStrike" dirty="0">
                          <a:solidFill>
                            <a:srgbClr val="000000"/>
                          </a:solidFill>
                          <a:latin typeface="Open Sans"/>
                        </a:rPr>
                        <a:t>Κίνητρα για επιχειρήσεις να εγκατασταθούν στην περιοχή/να αυξήσο</a:t>
                      </a:r>
                      <a:r>
                        <a:rPr lang="el-GR" sz="1400" b="1" i="0" u="none" strike="noStrike" dirty="0" err="1">
                          <a:solidFill>
                            <a:srgbClr val="000000"/>
                          </a:solidFill>
                          <a:latin typeface="Open Sans"/>
                        </a:rPr>
                        <a:t>υν</a:t>
                      </a:r>
                      <a:r>
                        <a:rPr lang="el-GR" sz="1400" b="1" i="0" u="none" strike="noStrike" dirty="0">
                          <a:solidFill>
                            <a:srgbClr val="000000"/>
                          </a:solidFill>
                          <a:latin typeface="Open Sans"/>
                        </a:rPr>
                        <a:t> τις θέσεις εργασίας στην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43%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407013">
                <a:tc>
                  <a:txBody>
                    <a:bodyPr/>
                    <a:lstStyle/>
                    <a:p>
                      <a:pPr marL="0" lvl="0" indent="0" algn="ctr">
                        <a:buNone/>
                      </a:pPr>
                      <a:r>
                        <a:rPr sz="1400" b="1" i="0" u="none" strike="noStrike" dirty="0">
                          <a:solidFill>
                            <a:srgbClr val="000000"/>
                          </a:solidFill>
                          <a:latin typeface="Open Sans"/>
                        </a:rPr>
                        <a:t>Αύξηση της διάρκειας της άδειας μητρότητας/Καθιέρωση της άδειας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21%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665250">
                <a:tc>
                  <a:txBody>
                    <a:bodyPr/>
                    <a:lstStyle/>
                    <a:p>
                      <a:pPr marL="0" lvl="0" indent="0" algn="ctr">
                        <a:buNone/>
                      </a:pPr>
                      <a:r>
                        <a:rPr sz="1400" b="1" i="0" u="none" strike="noStrike" dirty="0">
                          <a:solidFill>
                            <a:srgbClr val="000000"/>
                          </a:solidFill>
                          <a:latin typeface="Open Sans"/>
                        </a:rPr>
                        <a:t>Δημιουργία/Ενίσχυση δημόσιων υποδομών ολοήμερης φροντίδας βρεφώ</a:t>
                      </a:r>
                      <a:r>
                        <a:rPr lang="el-GR" sz="1400" b="1" i="0" u="none" strike="noStrike" dirty="0">
                          <a:solidFill>
                            <a:srgbClr val="000000"/>
                          </a:solidFill>
                          <a:latin typeface="Open Sans"/>
                        </a:rPr>
                        <a:t>ν</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407013">
                <a:tc>
                  <a:txBody>
                    <a:bodyPr/>
                    <a:lstStyle/>
                    <a:p>
                      <a:pPr marL="0" lvl="0" indent="0" algn="ctr">
                        <a:buNone/>
                      </a:pPr>
                      <a:r>
                        <a:rPr sz="1400" b="1" i="0" u="none" strike="noStrike" dirty="0">
                          <a:solidFill>
                            <a:srgbClr val="000000"/>
                          </a:solidFill>
                          <a:latin typeface="Open Sans"/>
                        </a:rPr>
                        <a:t>Επέκταση θεσμού ολοήμερων σχολείων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407013">
                <a:tc>
                  <a:txBody>
                    <a:bodyPr/>
                    <a:lstStyle/>
                    <a:p>
                      <a:pPr marL="0" lvl="0" indent="0" algn="ctr">
                        <a:buNone/>
                      </a:pPr>
                      <a:r>
                        <a:rPr sz="1400" b="1" i="0" u="none" strike="noStrike" dirty="0">
                          <a:solidFill>
                            <a:srgbClr val="000000"/>
                          </a:solidFill>
                          <a:latin typeface="Open Sans"/>
                        </a:rPr>
                        <a:t>Ίδρυση/λειτουργία «σχολών γονέων» στην περιοχή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425411">
                <a:tc>
                  <a:txBody>
                    <a:bodyPr/>
                    <a:lstStyle/>
                    <a:p>
                      <a:pPr marL="0" lvl="0" indent="0" algn="ctr">
                        <a:buNone/>
                      </a:pPr>
                      <a:r>
                        <a:rPr sz="1400" b="1" i="0" u="none" strike="noStrike" dirty="0">
                          <a:solidFill>
                            <a:srgbClr val="000000"/>
                          </a:solidFill>
                          <a:latin typeface="Open Sans"/>
                        </a:rPr>
                        <a:t>Αποτελεσματική </a:t>
                      </a:r>
                      <a:r>
                        <a:rPr sz="1400" b="1" i="0" u="none" strike="noStrike" dirty="0" err="1">
                          <a:solidFill>
                            <a:srgbClr val="000000"/>
                          </a:solidFill>
                          <a:latin typeface="Open Sans"/>
                        </a:rPr>
                        <a:t>ένταξη</a:t>
                      </a:r>
                      <a:r>
                        <a:rPr sz="1400" b="1" i="0" u="none" strike="noStrike" dirty="0">
                          <a:solidFill>
                            <a:srgbClr val="000000"/>
                          </a:solidFill>
                          <a:latin typeface="Open Sans"/>
                        </a:rPr>
                        <a:t> </a:t>
                      </a:r>
                      <a:r>
                        <a:rPr sz="1400" b="1" i="0" u="none" strike="noStrike" dirty="0" err="1">
                          <a:solidFill>
                            <a:srgbClr val="000000"/>
                          </a:solidFill>
                          <a:latin typeface="Open Sans"/>
                        </a:rPr>
                        <a:t>προσφύγων</a:t>
                      </a:r>
                      <a:r>
                        <a:rPr sz="1400" b="1" i="0" u="none" strike="noStrike" dirty="0">
                          <a:solidFill>
                            <a:srgbClr val="000000"/>
                          </a:solidFill>
                          <a:latin typeface="Open Sans"/>
                        </a:rPr>
                        <a:t> που</a:t>
                      </a:r>
                      <a:r>
                        <a:rPr lang="el-GR" sz="1400" b="1" i="0" u="none" strike="noStrike" dirty="0">
                          <a:solidFill>
                            <a:srgbClr val="000000"/>
                          </a:solidFill>
                          <a:latin typeface="Open Sans"/>
                        </a:rPr>
                        <a:t> βρίσκονται ήδη</a:t>
                      </a:r>
                      <a:r>
                        <a:rPr lang="el-GR" sz="1400" b="1" i="0" u="none" strike="noStrike" baseline="0" dirty="0">
                          <a:solidFill>
                            <a:srgbClr val="000000"/>
                          </a:solidFill>
                          <a:latin typeface="Open Sans"/>
                        </a:rPr>
                        <a:t> στην περιοχή</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407013">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bl>
          </a:graphicData>
        </a:graphic>
      </p:graphicFrame>
      <p:sp>
        <p:nvSpPr>
          <p:cNvPr id="15" name="14 - Ορθογώνιο"/>
          <p:cNvSpPr/>
          <p:nvPr/>
        </p:nvSpPr>
        <p:spPr>
          <a:xfrm>
            <a:off x="12268200" y="46101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75530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2400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ΥΠΑΡΞΗ ΠΑΙΔΙΩΝ ΣΤΟ ΝΟΙΚΟΚΥΡΙΟ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0" y="-18521"/>
            <a:ext cx="18027735" cy="1261756"/>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Ποι</a:t>
            </a:r>
            <a:r>
              <a:rPr lang="en-US" sz="2800" b="1" dirty="0">
                <a:solidFill>
                  <a:srgbClr val="001D3E"/>
                </a:solidFill>
                <a:latin typeface="Calibri (MS) Bold"/>
                <a:ea typeface="Calibri (MS) Bold"/>
                <a:cs typeface="Calibri (MS) Bold"/>
                <a:sym typeface="Calibri (MS) Bold"/>
              </a:rPr>
              <a:t>α από τα παρακάτω μέτρα θεωρείτε ότι θα βοηθήσουν περισσότερο </a:t>
            </a:r>
            <a:br>
              <a:rPr lang="el-GR" sz="2800" b="1" dirty="0">
                <a:solidFill>
                  <a:srgbClr val="001D3E"/>
                </a:solidFill>
                <a:latin typeface="Calibri (MS) Bold"/>
                <a:ea typeface="Calibri (MS) Bold"/>
                <a:cs typeface="Calibri (MS) Bold"/>
                <a:sym typeface="Calibri (MS) Bold"/>
              </a:rPr>
            </a:br>
            <a:r>
              <a:rPr lang="en-US" sz="2800" b="1" dirty="0" err="1">
                <a:solidFill>
                  <a:srgbClr val="001D3E"/>
                </a:solidFill>
                <a:latin typeface="Calibri (MS) Bold"/>
                <a:ea typeface="Calibri (MS) Bold"/>
                <a:cs typeface="Calibri (MS) Bold"/>
                <a:sym typeface="Calibri (MS) Bold"/>
              </a:rPr>
              <a:t>την</a:t>
            </a:r>
            <a:r>
              <a:rPr lang="en-US" sz="2800" b="1" dirty="0">
                <a:solidFill>
                  <a:srgbClr val="001D3E"/>
                </a:solidFill>
                <a:latin typeface="Calibri (MS) Bold"/>
                <a:ea typeface="Calibri (MS) Bold"/>
                <a:cs typeface="Calibri (MS) Bold"/>
                <a:sym typeface="Calibri (MS) Bold"/>
              </a:rPr>
              <a:t> αντιμετώπιση του δημογραφικού προβλήματος στην περιοχή σας;” </a:t>
            </a:r>
            <a:r>
              <a:rPr lang="el-GR" sz="2000" b="1" dirty="0">
                <a:solidFill>
                  <a:srgbClr val="001D3E"/>
                </a:solidFill>
                <a:latin typeface="Calibri (MS) Bold"/>
                <a:ea typeface="Calibri (MS) Bold"/>
                <a:cs typeface="Calibri (MS) Bold"/>
                <a:sym typeface="Calibri (MS) Bold"/>
              </a:rPr>
              <a:t>(Μέχρι 3 επιλογές)</a:t>
            </a:r>
            <a:endParaRPr lang="en-US" sz="2000" b="1" dirty="0">
              <a:solidFill>
                <a:srgbClr val="001D3E"/>
              </a:solidFill>
              <a:latin typeface="Calibri (MS) Bold"/>
              <a:ea typeface="Calibri (MS) Bold"/>
              <a:cs typeface="Calibri (MS) Bold"/>
              <a:sym typeface="Calibri (MS) Bold"/>
            </a:endParaRPr>
          </a:p>
        </p:txBody>
      </p:sp>
      <p:graphicFrame>
        <p:nvGraphicFramePr>
          <p:cNvPr id="14" name="Q23 - Ποια από τα παρακάτω μέτρα θεωρείτε ότι θα βοηθήσουν περισσότερο την αντιμετώπιση του δημογραφικού προβλήματος στην περιοχή σας; (επιλέξτε by Q6 - Έχετε παιδιά; (αν έχετε παιδιά σε περισσότερες από μία κατηγορίες, επιλέξτε την κατηγορία με την μικρότερη ηλικία)" descr="070a3a24-f1e0-498e-ba2f-5a0d0942ca95 Q23 - Ποια από τα παρακάτω μέτρα θεωρείτε ότι θα βοηθήσουν περισσότερο την αντιμετώπιση του δημογραφικού προβλήματος στην περιοχή σας; (επιλέξτε by Q6 - Έχετε παιδιά; (αν έχετε παιδιά σε περισσότερες από μία κατηγορίες, επιλέξτε την κατηγορία με την μικρότερη ηλικί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2335091120"/>
              </p:ext>
            </p:extLst>
          </p:nvPr>
        </p:nvGraphicFramePr>
        <p:xfrm>
          <a:off x="1676400" y="2297785"/>
          <a:ext cx="14478000" cy="5534502"/>
        </p:xfrm>
        <a:graphic>
          <a:graphicData uri="http://schemas.openxmlformats.org/drawingml/2006/table">
            <a:tbl>
              <a:tblPr firstRow="1" firstCol="1" bandRow="1">
                <a:tableStyleId>{5C22544A-7EE6-4342-B048-85BDC9FD1C3A}</a:tableStyleId>
              </a:tblPr>
              <a:tblGrid>
                <a:gridCol w="7578450">
                  <a:extLst>
                    <a:ext uri="{9D8B030D-6E8A-4147-A177-3AD203B41FA5}">
                      <a16:colId xmlns:a16="http://schemas.microsoft.com/office/drawing/2014/main" val="20000"/>
                    </a:ext>
                  </a:extLst>
                </a:gridCol>
                <a:gridCol w="1379910">
                  <a:extLst>
                    <a:ext uri="{9D8B030D-6E8A-4147-A177-3AD203B41FA5}">
                      <a16:colId xmlns:a16="http://schemas.microsoft.com/office/drawing/2014/main" val="20001"/>
                    </a:ext>
                  </a:extLst>
                </a:gridCol>
                <a:gridCol w="1379910">
                  <a:extLst>
                    <a:ext uri="{9D8B030D-6E8A-4147-A177-3AD203B41FA5}">
                      <a16:colId xmlns:a16="http://schemas.microsoft.com/office/drawing/2014/main" val="20002"/>
                    </a:ext>
                  </a:extLst>
                </a:gridCol>
                <a:gridCol w="1379910">
                  <a:extLst>
                    <a:ext uri="{9D8B030D-6E8A-4147-A177-3AD203B41FA5}">
                      <a16:colId xmlns:a16="http://schemas.microsoft.com/office/drawing/2014/main" val="20003"/>
                    </a:ext>
                  </a:extLst>
                </a:gridCol>
                <a:gridCol w="1379910">
                  <a:extLst>
                    <a:ext uri="{9D8B030D-6E8A-4147-A177-3AD203B41FA5}">
                      <a16:colId xmlns:a16="http://schemas.microsoft.com/office/drawing/2014/main" val="20004"/>
                    </a:ext>
                  </a:extLst>
                </a:gridCol>
                <a:gridCol w="1379910">
                  <a:extLst>
                    <a:ext uri="{9D8B030D-6E8A-4147-A177-3AD203B41FA5}">
                      <a16:colId xmlns:a16="http://schemas.microsoft.com/office/drawing/2014/main" val="20005"/>
                    </a:ext>
                  </a:extLst>
                </a:gridCol>
              </a:tblGrid>
              <a:tr h="1019986">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600" b="1" i="0" u="none" strike="noStrike" dirty="0">
                          <a:solidFill>
                            <a:srgbClr val="000000"/>
                          </a:solidFill>
                          <a:latin typeface="Open Sans"/>
                        </a:rPr>
                        <a:t>Ναι μέχρι 17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18 έως 35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Ναι, 35 ετών και άνω</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Όχι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01603">
                <a:tc>
                  <a:txBody>
                    <a:bodyPr/>
                    <a:lstStyle/>
                    <a:p>
                      <a:pPr marL="0" lvl="0" indent="0" algn="ctr">
                        <a:buNone/>
                      </a:pPr>
                      <a:r>
                        <a:rPr sz="1600" b="1" i="0" u="none" strike="noStrike" dirty="0">
                          <a:solidFill>
                            <a:srgbClr val="000000"/>
                          </a:solidFill>
                          <a:latin typeface="Open Sans"/>
                        </a:rPr>
                        <a:t>Αύξηση επιδόματος τεκνοποίησης / Αύξηση επιδόματος παιδιών</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53%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00"/>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47%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93080">
                <a:tc>
                  <a:txBody>
                    <a:bodyPr/>
                    <a:lstStyle/>
                    <a:p>
                      <a:pPr marL="0" lvl="0" indent="0" algn="ctr">
                        <a:buNone/>
                      </a:pPr>
                      <a:r>
                        <a:rPr sz="1600" b="1" i="0" u="none" strike="noStrike" dirty="0">
                          <a:solidFill>
                            <a:srgbClr val="000000"/>
                          </a:solidFill>
                          <a:latin typeface="Open Sans"/>
                        </a:rPr>
                        <a:t>Αντιμετώπιση του στεγαστικού προβλήματος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50%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44%</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93080">
                <a:tc>
                  <a:txBody>
                    <a:bodyPr/>
                    <a:lstStyle/>
                    <a:p>
                      <a:pPr marL="0" lvl="0" indent="0" algn="ctr">
                        <a:buNone/>
                      </a:pPr>
                      <a:r>
                        <a:rPr sz="1600" b="1" i="0" u="none" strike="noStrike" dirty="0">
                          <a:solidFill>
                            <a:srgbClr val="000000"/>
                          </a:solidFill>
                          <a:latin typeface="Open Sans"/>
                        </a:rPr>
                        <a:t>Κίνητρα για εργαζόμενους/νέους να εγκατασταθούν/να παραμείνουν σ</a:t>
                      </a:r>
                      <a:r>
                        <a:rPr lang="el-GR" sz="1600" b="1" i="0" u="none" strike="noStrike" dirty="0">
                          <a:solidFill>
                            <a:srgbClr val="000000"/>
                          </a:solidFill>
                          <a:latin typeface="Open Sans"/>
                        </a:rPr>
                        <a:t>την περιοχή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46%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417497">
                <a:tc>
                  <a:txBody>
                    <a:bodyPr/>
                    <a:lstStyle/>
                    <a:p>
                      <a:pPr marL="0" lvl="0" indent="0" algn="ctr">
                        <a:buNone/>
                      </a:pPr>
                      <a:r>
                        <a:rPr sz="1600" b="1" i="0" u="none" strike="noStrike" dirty="0">
                          <a:solidFill>
                            <a:srgbClr val="000000"/>
                          </a:solidFill>
                          <a:latin typeface="Open Sans"/>
                        </a:rPr>
                        <a:t>Κίνητρα για επιχειρήσεις να εγκατασταθούν στην περιοχή/να αυξήσο</a:t>
                      </a:r>
                      <a:r>
                        <a:rPr lang="el-GR" sz="1600" b="1" i="0" u="none" strike="noStrike" dirty="0" err="1">
                          <a:solidFill>
                            <a:srgbClr val="000000"/>
                          </a:solidFill>
                          <a:latin typeface="Open Sans"/>
                        </a:rPr>
                        <a:t>υν</a:t>
                      </a:r>
                      <a:r>
                        <a:rPr lang="el-GR" sz="1600" b="1" i="0" u="none" strike="noStrike" dirty="0">
                          <a:solidFill>
                            <a:srgbClr val="000000"/>
                          </a:solidFill>
                          <a:latin typeface="Open Sans"/>
                        </a:rPr>
                        <a:t> τις θέσεις εργασίας στην περιοχή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47%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40%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393080">
                <a:tc>
                  <a:txBody>
                    <a:bodyPr/>
                    <a:lstStyle/>
                    <a:p>
                      <a:pPr marL="0" lvl="0" indent="0" algn="ctr">
                        <a:buNone/>
                      </a:pPr>
                      <a:r>
                        <a:rPr sz="1600" b="1" i="0" u="none" strike="noStrike" dirty="0">
                          <a:solidFill>
                            <a:srgbClr val="000000"/>
                          </a:solidFill>
                          <a:latin typeface="Open Sans"/>
                        </a:rPr>
                        <a:t>Αύξηση της διάρκειας της άδειας μητρότητας/Καθιέρωση της άδειας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33%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644220">
                <a:tc>
                  <a:txBody>
                    <a:bodyPr/>
                    <a:lstStyle/>
                    <a:p>
                      <a:pPr marL="0" lvl="0" indent="0" algn="ctr">
                        <a:buNone/>
                      </a:pPr>
                      <a:r>
                        <a:rPr sz="1600" b="1" i="0" u="none" strike="noStrike" dirty="0">
                          <a:solidFill>
                            <a:srgbClr val="000000"/>
                          </a:solidFill>
                          <a:latin typeface="Open Sans"/>
                        </a:rPr>
                        <a:t>Δημιουργία/Ενίσχυση δημόσιων υποδομών ολοήμερης φροντίδας βρεφώ</a:t>
                      </a:r>
                      <a:r>
                        <a:rPr lang="el-GR" sz="1600" b="1" i="0" u="none" strike="noStrike" dirty="0">
                          <a:solidFill>
                            <a:srgbClr val="000000"/>
                          </a:solidFill>
                          <a:latin typeface="Open Sans"/>
                        </a:rPr>
                        <a:t>ν</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93080">
                <a:tc>
                  <a:txBody>
                    <a:bodyPr/>
                    <a:lstStyle/>
                    <a:p>
                      <a:pPr marL="0" lvl="0" indent="0" algn="ctr">
                        <a:buNone/>
                      </a:pPr>
                      <a:r>
                        <a:rPr sz="1600" b="1" i="0" u="none" strike="noStrike" dirty="0">
                          <a:solidFill>
                            <a:srgbClr val="000000"/>
                          </a:solidFill>
                          <a:latin typeface="Open Sans"/>
                        </a:rPr>
                        <a:t>Επέκταση θεσμού ολοήμερων σχολείων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93080">
                <a:tc>
                  <a:txBody>
                    <a:bodyPr/>
                    <a:lstStyle/>
                    <a:p>
                      <a:pPr marL="0" lvl="0" indent="0" algn="ctr">
                        <a:buNone/>
                      </a:pPr>
                      <a:r>
                        <a:rPr sz="1600" b="1" i="0" u="none" strike="noStrike" dirty="0">
                          <a:solidFill>
                            <a:srgbClr val="000000"/>
                          </a:solidFill>
                          <a:latin typeface="Open Sans"/>
                        </a:rPr>
                        <a:t>Ίδρυση/λειτουργία «σχολών γονέων» στην περιοχή</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417497">
                <a:tc>
                  <a:txBody>
                    <a:bodyPr/>
                    <a:lstStyle/>
                    <a:p>
                      <a:pPr marL="0" lvl="0" indent="0" algn="ctr">
                        <a:buNone/>
                      </a:pPr>
                      <a:r>
                        <a:rPr sz="1600" b="1" i="0" u="none" strike="noStrike" dirty="0">
                          <a:solidFill>
                            <a:srgbClr val="000000"/>
                          </a:solidFill>
                          <a:latin typeface="Open Sans"/>
                        </a:rPr>
                        <a:t>Αποτελεσματική </a:t>
                      </a:r>
                      <a:r>
                        <a:rPr sz="1600" b="1" i="0" u="none" strike="noStrike" dirty="0" err="1">
                          <a:solidFill>
                            <a:srgbClr val="000000"/>
                          </a:solidFill>
                          <a:latin typeface="Open Sans"/>
                        </a:rPr>
                        <a:t>ένταξη</a:t>
                      </a:r>
                      <a:r>
                        <a:rPr sz="1600" b="1" i="0" u="none" strike="noStrike" dirty="0">
                          <a:solidFill>
                            <a:srgbClr val="000000"/>
                          </a:solidFill>
                          <a:latin typeface="Open Sans"/>
                        </a:rPr>
                        <a:t> </a:t>
                      </a:r>
                      <a:r>
                        <a:rPr sz="1600" b="1" i="0" u="none" strike="noStrike" dirty="0" err="1">
                          <a:solidFill>
                            <a:srgbClr val="000000"/>
                          </a:solidFill>
                          <a:latin typeface="Open Sans"/>
                        </a:rPr>
                        <a:t>προσφύγων</a:t>
                      </a:r>
                      <a:r>
                        <a:rPr sz="1600" b="1" i="0" u="none" strike="noStrike" dirty="0">
                          <a:solidFill>
                            <a:srgbClr val="000000"/>
                          </a:solidFill>
                          <a:latin typeface="Open Sans"/>
                        </a:rPr>
                        <a:t> που</a:t>
                      </a:r>
                      <a:r>
                        <a:rPr lang="el-GR" sz="1600" b="1" i="0" u="none" strike="noStrike" dirty="0">
                          <a:solidFill>
                            <a:srgbClr val="000000"/>
                          </a:solidFill>
                          <a:latin typeface="Open Sans"/>
                        </a:rPr>
                        <a:t> βρίσκονται ήδη</a:t>
                      </a:r>
                      <a:r>
                        <a:rPr lang="el-GR" sz="1600" b="1" i="0" u="none" strike="noStrike" baseline="0" dirty="0">
                          <a:solidFill>
                            <a:srgbClr val="000000"/>
                          </a:solidFill>
                          <a:latin typeface="Open Sans"/>
                        </a:rPr>
                        <a:t> στην περιοχή</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393080">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10"/>
                  </a:ext>
                </a:extLst>
              </a:tr>
            </a:tbl>
          </a:graphicData>
        </a:graphic>
      </p:graphicFrame>
      <p:sp>
        <p:nvSpPr>
          <p:cNvPr id="15" name="14 - Ορθογώνιο"/>
          <p:cNvSpPr/>
          <p:nvPr/>
        </p:nvSpPr>
        <p:spPr>
          <a:xfrm>
            <a:off x="9497704" y="3314700"/>
            <a:ext cx="8382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9497704" y="5219700"/>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10882952" y="4740892"/>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8943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641" y="295275"/>
            <a:ext cx="17832718" cy="1915076"/>
          </a:xfrm>
          <a:prstGeom prst="rect">
            <a:avLst/>
          </a:prstGeom>
        </p:spPr>
        <p:txBody>
          <a:bodyPr lIns="0" tIns="0" rIns="0" bIns="0" rtlCol="0" anchor="t">
            <a:spAutoFit/>
          </a:bodyPr>
          <a:lstStyle/>
          <a:p>
            <a:pPr marL="0" lvl="0" indent="0" algn="ctr">
              <a:lnSpc>
                <a:spcPts val="516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Ποι</a:t>
            </a:r>
            <a:r>
              <a:rPr lang="en-US" sz="3600" b="1" dirty="0">
                <a:solidFill>
                  <a:srgbClr val="001D3E"/>
                </a:solidFill>
                <a:latin typeface="Calibri (MS) Bold"/>
                <a:ea typeface="Calibri (MS) Bold"/>
                <a:cs typeface="Calibri (MS) Bold"/>
                <a:sym typeface="Calibri (MS) Bold"/>
              </a:rPr>
              <a:t>α μέτρα και πολιτικές έχουν βοηθήσει περισσότερο την αντιμετώπιση του δημογραφικού προβλήματος στην περιοχή σας;” </a:t>
            </a:r>
            <a:br>
              <a:rPr lang="el-GR" sz="3600" b="1" dirty="0">
                <a:solidFill>
                  <a:srgbClr val="001D3E"/>
                </a:solidFill>
                <a:latin typeface="Calibri (MS) Bold"/>
                <a:ea typeface="Calibri (MS) Bold"/>
                <a:cs typeface="Calibri (MS) Bold"/>
                <a:sym typeface="Calibri (MS) Bold"/>
              </a:rPr>
            </a:br>
            <a:r>
              <a:rPr lang="el-GR" sz="2800" b="1" dirty="0">
                <a:solidFill>
                  <a:srgbClr val="001D3E"/>
                </a:solidFill>
                <a:latin typeface="Calibri (MS) Bold"/>
                <a:ea typeface="Calibri (MS) Bold"/>
                <a:cs typeface="Calibri (MS) Bold"/>
                <a:sym typeface="Calibri (MS) Bold"/>
              </a:rPr>
              <a:t>(Μέχρι 3 επιλογές)</a:t>
            </a:r>
            <a:endParaRPr lang="en-US" sz="2800" b="1" dirty="0">
              <a:solidFill>
                <a:srgbClr val="001D3E"/>
              </a:solidFill>
              <a:latin typeface="Calibri (MS) Bold"/>
              <a:ea typeface="Calibri (MS) Bold"/>
              <a:cs typeface="Calibri (MS) Bold"/>
              <a:sym typeface="Calibri (MS) Bold"/>
            </a:endParaRP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0" name="Chart 13"/>
          <p:cNvGraphicFramePr>
            <a:graphicFrameLocks/>
          </p:cNvGraphicFramePr>
          <p:nvPr>
            <p:extLst>
              <p:ext uri="{D42A27DB-BD31-4B8C-83A1-F6EECF244321}">
                <p14:modId xmlns:p14="http://schemas.microsoft.com/office/powerpoint/2010/main" val="988188690"/>
              </p:ext>
            </p:extLst>
          </p:nvPr>
        </p:nvGraphicFramePr>
        <p:xfrm>
          <a:off x="227641" y="2210351"/>
          <a:ext cx="17832718" cy="66473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4427" y="1490571"/>
            <a:ext cx="2819145" cy="528729"/>
            <a:chOff x="0" y="0"/>
            <a:chExt cx="851891" cy="159772"/>
          </a:xfrm>
        </p:grpSpPr>
        <p:sp>
          <p:nvSpPr>
            <p:cNvPr id="3" name="Freeform 3"/>
            <p:cNvSpPr/>
            <p:nvPr/>
          </p:nvSpPr>
          <p:spPr>
            <a:xfrm>
              <a:off x="0" y="0"/>
              <a:ext cx="851891" cy="159772"/>
            </a:xfrm>
            <a:custGeom>
              <a:avLst/>
              <a:gdLst/>
              <a:ahLst/>
              <a:cxnLst/>
              <a:rect l="l" t="t" r="r" b="b"/>
              <a:pathLst>
                <a:path w="851891" h="159772">
                  <a:moveTo>
                    <a:pt x="53637" y="0"/>
                  </a:moveTo>
                  <a:lnTo>
                    <a:pt x="798254" y="0"/>
                  </a:lnTo>
                  <a:cubicBezTo>
                    <a:pt x="812480" y="0"/>
                    <a:pt x="826122" y="5651"/>
                    <a:pt x="836181" y="15710"/>
                  </a:cubicBezTo>
                  <a:cubicBezTo>
                    <a:pt x="846240" y="25769"/>
                    <a:pt x="851891" y="39411"/>
                    <a:pt x="851891" y="53637"/>
                  </a:cubicBezTo>
                  <a:lnTo>
                    <a:pt x="851891" y="106135"/>
                  </a:lnTo>
                  <a:cubicBezTo>
                    <a:pt x="851891" y="135758"/>
                    <a:pt x="827877" y="159772"/>
                    <a:pt x="798254" y="159772"/>
                  </a:cubicBezTo>
                  <a:lnTo>
                    <a:pt x="53637" y="159772"/>
                  </a:lnTo>
                  <a:cubicBezTo>
                    <a:pt x="24014" y="159772"/>
                    <a:pt x="0" y="135758"/>
                    <a:pt x="0" y="106135"/>
                  </a:cubicBezTo>
                  <a:lnTo>
                    <a:pt x="0" y="53637"/>
                  </a:lnTo>
                  <a:cubicBezTo>
                    <a:pt x="0" y="24014"/>
                    <a:pt x="24014" y="0"/>
                    <a:pt x="53637" y="0"/>
                  </a:cubicBezTo>
                  <a:close/>
                </a:path>
              </a:pathLst>
            </a:custGeom>
            <a:solidFill>
              <a:srgbClr val="A2C5D8"/>
            </a:solidFill>
          </p:spPr>
          <p:txBody>
            <a:bodyPr/>
            <a:lstStyle/>
            <a:p>
              <a:endParaRPr lang="el-GR"/>
            </a:p>
          </p:txBody>
        </p:sp>
        <p:sp>
          <p:nvSpPr>
            <p:cNvPr id="4" name="TextBox 4"/>
            <p:cNvSpPr txBox="1"/>
            <p:nvPr/>
          </p:nvSpPr>
          <p:spPr>
            <a:xfrm>
              <a:off x="0" y="-47625"/>
              <a:ext cx="851891"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04950"/>
            <a:ext cx="12711184" cy="495300"/>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ΦΥΛΟ</a:t>
            </a: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27639" y="24858"/>
            <a:ext cx="17832718" cy="1333698"/>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Ποι</a:t>
            </a:r>
            <a:r>
              <a:rPr lang="en-US" sz="2800" b="1" dirty="0">
                <a:solidFill>
                  <a:srgbClr val="001D3E"/>
                </a:solidFill>
                <a:latin typeface="Calibri (MS) Bold"/>
                <a:ea typeface="Calibri (MS) Bold"/>
                <a:cs typeface="Calibri (MS) Bold"/>
                <a:sym typeface="Calibri (MS) Bold"/>
              </a:rPr>
              <a:t>α μέτρα και πολιτικές έχουν βοηθήσει περισσότερο την αντιμετώπιση του δημογραφικού προβλήματος στην περιοχή σας;” </a:t>
            </a:r>
            <a:r>
              <a:rPr lang="el-GR" sz="2000" b="1" dirty="0">
                <a:solidFill>
                  <a:srgbClr val="001D3E"/>
                </a:solidFill>
                <a:latin typeface="Calibri (MS) Bold"/>
                <a:ea typeface="Calibri (MS) Bold"/>
                <a:cs typeface="Calibri (MS) Bold"/>
                <a:sym typeface="Calibri (MS) Bold"/>
              </a:rPr>
              <a:t>(Μέχρι 3 επιλογές)</a:t>
            </a:r>
            <a:endParaRPr lang="en-US" sz="2000" b="1" dirty="0">
              <a:solidFill>
                <a:srgbClr val="001D3E"/>
              </a:solidFill>
              <a:latin typeface="Calibri (MS) Bold"/>
              <a:ea typeface="Calibri (MS) Bold"/>
              <a:cs typeface="Calibri (MS) Bold"/>
              <a:sym typeface="Calibri (MS) Bold"/>
            </a:endParaRPr>
          </a:p>
        </p:txBody>
      </p:sp>
      <p:graphicFrame>
        <p:nvGraphicFramePr>
          <p:cNvPr id="14" name="Q24 - Ποια μέτρα και πολιτικές έχουν βοηθήσει περισσότερο την αντιμετώπιση του δημογραφικού προβλήματος στην περιοχή σας; (επιλέξτε μέχρι τρία) by Q3 - Το Φύλο σας:" descr="c48ff39c-c732-489a-a6da-f6078684c9ee Q24 - Ποια μέτρα και πολιτικές έχουν βοηθήσει περισσότερο την αντιμετώπιση του δημογραφικού προβλήματος στην περιοχή σας; (επιλέξτε μέχρι τρία) by Q3 - Το Φύλο σα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899054274"/>
              </p:ext>
            </p:extLst>
          </p:nvPr>
        </p:nvGraphicFramePr>
        <p:xfrm>
          <a:off x="3352800" y="2507992"/>
          <a:ext cx="11420602" cy="4794455"/>
        </p:xfrm>
        <a:graphic>
          <a:graphicData uri="http://schemas.openxmlformats.org/drawingml/2006/table">
            <a:tbl>
              <a:tblPr firstRow="1" firstCol="1" bandRow="1">
                <a:tableStyleId>{5C22544A-7EE6-4342-B048-85BDC9FD1C3A}</a:tableStyleId>
              </a:tblPr>
              <a:tblGrid>
                <a:gridCol w="7307008">
                  <a:extLst>
                    <a:ext uri="{9D8B030D-6E8A-4147-A177-3AD203B41FA5}">
                      <a16:colId xmlns:a16="http://schemas.microsoft.com/office/drawing/2014/main" val="20000"/>
                    </a:ext>
                  </a:extLst>
                </a:gridCol>
                <a:gridCol w="1371198">
                  <a:extLst>
                    <a:ext uri="{9D8B030D-6E8A-4147-A177-3AD203B41FA5}">
                      <a16:colId xmlns:a16="http://schemas.microsoft.com/office/drawing/2014/main" val="20001"/>
                    </a:ext>
                  </a:extLst>
                </a:gridCol>
                <a:gridCol w="1371198">
                  <a:extLst>
                    <a:ext uri="{9D8B030D-6E8A-4147-A177-3AD203B41FA5}">
                      <a16:colId xmlns:a16="http://schemas.microsoft.com/office/drawing/2014/main" val="20002"/>
                    </a:ext>
                  </a:extLst>
                </a:gridCol>
                <a:gridCol w="1371198">
                  <a:extLst>
                    <a:ext uri="{9D8B030D-6E8A-4147-A177-3AD203B41FA5}">
                      <a16:colId xmlns:a16="http://schemas.microsoft.com/office/drawing/2014/main" val="20003"/>
                    </a:ext>
                  </a:extLst>
                </a:gridCol>
              </a:tblGrid>
              <a:tr h="441013">
                <a:tc>
                  <a:txBody>
                    <a:bodyPr/>
                    <a:lstStyle/>
                    <a:p>
                      <a:pPr marL="0" lvl="0" indent="0" algn="ctr">
                        <a:buNone/>
                      </a:pPr>
                      <a:endParaRPr sz="16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600" b="1" i="0" u="none" strike="noStrike" dirty="0">
                          <a:solidFill>
                            <a:srgbClr val="000000"/>
                          </a:solidFill>
                          <a:latin typeface="Open Sans"/>
                        </a:rPr>
                        <a:t>Άνδρας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Γυναίκα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6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431850">
                <a:tc>
                  <a:txBody>
                    <a:bodyPr/>
                    <a:lstStyle/>
                    <a:p>
                      <a:pPr marL="0" lvl="0" indent="0" algn="ctr">
                        <a:buNone/>
                      </a:pPr>
                      <a:r>
                        <a:rPr sz="1600" b="1" i="0" u="none" strike="noStrike" dirty="0">
                          <a:solidFill>
                            <a:srgbClr val="000000"/>
                          </a:solidFill>
                          <a:latin typeface="Open Sans"/>
                        </a:rPr>
                        <a:t>Κοινωνική και Οικονομική Προστασία των οικογενειών </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0000FF"/>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0" i="0" u="none" strike="noStrike" dirty="0">
                          <a:solidFill>
                            <a:srgbClr val="FF0000"/>
                          </a:solidFill>
                          <a:latin typeface="Open Sans"/>
                        </a:rPr>
                        <a:t>33%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600" b="1" i="0" u="none" strike="noStrike" dirty="0">
                          <a:solidFill>
                            <a:srgbClr val="000000"/>
                          </a:solidFill>
                          <a:latin typeface="Open Sans"/>
                        </a:rPr>
                        <a:t>37%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22685">
                <a:tc>
                  <a:txBody>
                    <a:bodyPr/>
                    <a:lstStyle/>
                    <a:p>
                      <a:pPr marL="0" lvl="0" indent="0" algn="ctr">
                        <a:buNone/>
                      </a:pPr>
                      <a:r>
                        <a:rPr sz="1600" b="1" i="0" u="none" strike="noStrike" dirty="0">
                          <a:solidFill>
                            <a:srgbClr val="000000"/>
                          </a:solidFill>
                          <a:latin typeface="Open Sans"/>
                        </a:rPr>
                        <a:t>Εναρμόνιση Οικογενειακού και Επαγγελματικού Βίου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34%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422685">
                <a:tc>
                  <a:txBody>
                    <a:bodyPr/>
                    <a:lstStyle/>
                    <a:p>
                      <a:pPr marL="0" lvl="0" indent="0" algn="ctr">
                        <a:buNone/>
                      </a:pPr>
                      <a:r>
                        <a:rPr sz="1600" b="1" i="0" u="none" strike="noStrike" dirty="0">
                          <a:solidFill>
                            <a:srgbClr val="000000"/>
                          </a:solidFill>
                          <a:latin typeface="Open Sans"/>
                        </a:rPr>
                        <a:t>Άδειες Μητρότητας (Δημόσιο/ Ιδιωτικό)</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26%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422685">
                <a:tc>
                  <a:txBody>
                    <a:bodyPr/>
                    <a:lstStyle/>
                    <a:p>
                      <a:pPr marL="0" lvl="0" indent="0" algn="ctr">
                        <a:buNone/>
                      </a:pPr>
                      <a:r>
                        <a:rPr sz="1600" b="1" i="0" u="none" strike="noStrike" dirty="0">
                          <a:solidFill>
                            <a:srgbClr val="000000"/>
                          </a:solidFill>
                          <a:latin typeface="Open Sans"/>
                        </a:rPr>
                        <a:t>Ενίσχυση της Γονιμότητας (επίδομα τοκετού, προστασία μητρότητας)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692741">
                <a:tc>
                  <a:txBody>
                    <a:bodyPr/>
                    <a:lstStyle/>
                    <a:p>
                      <a:pPr marL="0" lvl="0" indent="0" algn="ctr">
                        <a:buNone/>
                      </a:pPr>
                      <a:r>
                        <a:rPr sz="1600" b="1" i="0" u="none" strike="noStrike" dirty="0">
                          <a:solidFill>
                            <a:srgbClr val="000000"/>
                          </a:solidFill>
                          <a:latin typeface="Open Sans"/>
                        </a:rPr>
                        <a:t>Δράσεις ΟΑΕΔ (πλέον ΔΥΠΑ) για τους Ανέργους (κοινωνικός τουρισμός</a:t>
                      </a:r>
                      <a:r>
                        <a:rPr lang="el-GR" sz="1600" b="1" i="0" u="none" strike="noStrike" dirty="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692741">
                <a:tc>
                  <a:txBody>
                    <a:bodyPr/>
                    <a:lstStyle/>
                    <a:p>
                      <a:pPr marL="0" lvl="0" indent="0" algn="ctr">
                        <a:buNone/>
                      </a:pPr>
                      <a:r>
                        <a:rPr sz="1600" b="1" i="0" u="none" strike="noStrike" dirty="0">
                          <a:solidFill>
                            <a:srgbClr val="000000"/>
                          </a:solidFill>
                          <a:latin typeface="Open Sans"/>
                        </a:rPr>
                        <a:t>Τοπική Αυτοδιοίκηση (παιδιά/οικογένειες, ηλικιωμένους, </a:t>
                      </a:r>
                      <a:r>
                        <a:rPr sz="1600" b="1" i="0" u="none" strike="noStrike" dirty="0" err="1">
                          <a:solidFill>
                            <a:srgbClr val="000000"/>
                          </a:solidFill>
                          <a:latin typeface="Open Sans"/>
                        </a:rPr>
                        <a:t>ΑμεΑ</a:t>
                      </a:r>
                      <a:r>
                        <a:rPr lang="el-GR" sz="1600" b="1" i="0" u="none" strike="noStrike" dirty="0">
                          <a:solidFill>
                            <a:srgbClr val="000000"/>
                          </a:solidFill>
                          <a:latin typeface="Open Sans"/>
                        </a:rPr>
                        <a:t>)</a:t>
                      </a:r>
                      <a:endParaRPr sz="16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422685">
                <a:tc>
                  <a:txBody>
                    <a:bodyPr/>
                    <a:lstStyle/>
                    <a:p>
                      <a:pPr marL="0" lvl="0" indent="0" algn="ctr">
                        <a:buNone/>
                      </a:pPr>
                      <a:r>
                        <a:rPr sz="1600" b="1" i="0" u="none" strike="noStrike" dirty="0">
                          <a:solidFill>
                            <a:srgbClr val="000000"/>
                          </a:solidFill>
                          <a:latin typeface="Open Sans"/>
                        </a:rPr>
                        <a:t>Εισόδημα Κοινωνικής Αλληλεγγύης (ΚΕΑ, πλέον ΕΕΕ)</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FF"/>
                          </a:solidFill>
                          <a:latin typeface="Open Sans"/>
                        </a:rPr>
                        <a:t>13%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FF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422685">
                <a:tc>
                  <a:txBody>
                    <a:bodyPr/>
                    <a:lstStyle/>
                    <a:p>
                      <a:pPr marL="0" lvl="0" indent="0" algn="ctr">
                        <a:buNone/>
                      </a:pPr>
                      <a:r>
                        <a:rPr sz="1600" b="1" i="0" u="none" strike="noStrike" dirty="0">
                          <a:solidFill>
                            <a:srgbClr val="000000"/>
                          </a:solidFill>
                          <a:latin typeface="Open Sans"/>
                        </a:rPr>
                        <a:t>Κοινωνική κατοικία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0000FF"/>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6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422685">
                <a:tc>
                  <a:txBody>
                    <a:bodyPr/>
                    <a:lstStyle/>
                    <a:p>
                      <a:pPr marL="0" lvl="0" indent="0" algn="ctr">
                        <a:buNone/>
                      </a:pPr>
                      <a:r>
                        <a:rPr sz="16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6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bl>
          </a:graphicData>
        </a:graphic>
      </p:graphicFrame>
      <p:sp>
        <p:nvSpPr>
          <p:cNvPr id="15" name="14 - Ορθογώνιο"/>
          <p:cNvSpPr/>
          <p:nvPr/>
        </p:nvSpPr>
        <p:spPr>
          <a:xfrm>
            <a:off x="10910248" y="2974644"/>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2281848" y="3820804"/>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42727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4354" y="1409700"/>
            <a:ext cx="7219292" cy="607320"/>
            <a:chOff x="0" y="0"/>
            <a:chExt cx="1899226" cy="159772"/>
          </a:xfrm>
        </p:grpSpPr>
        <p:sp>
          <p:nvSpPr>
            <p:cNvPr id="3" name="Freeform 3"/>
            <p:cNvSpPr/>
            <p:nvPr/>
          </p:nvSpPr>
          <p:spPr>
            <a:xfrm>
              <a:off x="0" y="0"/>
              <a:ext cx="1899226" cy="159772"/>
            </a:xfrm>
            <a:custGeom>
              <a:avLst/>
              <a:gdLst/>
              <a:ahLst/>
              <a:cxnLst/>
              <a:rect l="l" t="t" r="r" b="b"/>
              <a:pathLst>
                <a:path w="1899226" h="159772">
                  <a:moveTo>
                    <a:pt x="20945" y="0"/>
                  </a:moveTo>
                  <a:lnTo>
                    <a:pt x="1878281" y="0"/>
                  </a:lnTo>
                  <a:cubicBezTo>
                    <a:pt x="1889848" y="0"/>
                    <a:pt x="1899226" y="9377"/>
                    <a:pt x="1899226" y="20945"/>
                  </a:cubicBezTo>
                  <a:lnTo>
                    <a:pt x="1899226" y="138826"/>
                  </a:lnTo>
                  <a:cubicBezTo>
                    <a:pt x="1899226" y="150394"/>
                    <a:pt x="1889848" y="159772"/>
                    <a:pt x="1878281" y="159772"/>
                  </a:cubicBezTo>
                  <a:lnTo>
                    <a:pt x="20945" y="159772"/>
                  </a:lnTo>
                  <a:cubicBezTo>
                    <a:pt x="9377" y="159772"/>
                    <a:pt x="0" y="150394"/>
                    <a:pt x="0" y="138826"/>
                  </a:cubicBezTo>
                  <a:lnTo>
                    <a:pt x="0" y="20945"/>
                  </a:lnTo>
                  <a:cubicBezTo>
                    <a:pt x="0" y="9377"/>
                    <a:pt x="9377" y="0"/>
                    <a:pt x="20945" y="0"/>
                  </a:cubicBezTo>
                  <a:close/>
                </a:path>
              </a:pathLst>
            </a:custGeom>
            <a:solidFill>
              <a:srgbClr val="A2C5D8"/>
            </a:solidFill>
          </p:spPr>
          <p:txBody>
            <a:bodyPr/>
            <a:lstStyle/>
            <a:p>
              <a:endParaRPr lang="el-GR"/>
            </a:p>
          </p:txBody>
        </p:sp>
        <p:sp>
          <p:nvSpPr>
            <p:cNvPr id="4" name="TextBox 4"/>
            <p:cNvSpPr txBox="1"/>
            <p:nvPr/>
          </p:nvSpPr>
          <p:spPr>
            <a:xfrm>
              <a:off x="0" y="-47625"/>
              <a:ext cx="1899226" cy="207397"/>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2788408" y="1524000"/>
            <a:ext cx="12711184" cy="434799"/>
          </a:xfrm>
          <a:prstGeom prst="rect">
            <a:avLst/>
          </a:prstGeom>
        </p:spPr>
        <p:txBody>
          <a:bodyPr lIns="0" tIns="0" rIns="0" bIns="0" rtlCol="0" anchor="t">
            <a:spAutoFit/>
          </a:bodyPr>
          <a:lstStyle/>
          <a:p>
            <a:pPr marL="0" lvl="0" indent="0" algn="ctr">
              <a:lnSpc>
                <a:spcPts val="3479"/>
              </a:lnSpc>
              <a:spcBef>
                <a:spcPct val="0"/>
              </a:spcBef>
            </a:pPr>
            <a:r>
              <a:rPr lang="en-US" sz="2899" b="1" dirty="0">
                <a:solidFill>
                  <a:srgbClr val="003168"/>
                </a:solidFill>
                <a:latin typeface="Calibri (MS) Bold"/>
                <a:ea typeface="Calibri (MS) Bold"/>
                <a:cs typeface="Calibri (MS) Bold"/>
                <a:sym typeface="Calibri (MS) Bold"/>
              </a:rPr>
              <a:t>ΑΝΑ </a:t>
            </a:r>
            <a:r>
              <a:rPr lang="el-GR" sz="2899" b="1" dirty="0">
                <a:solidFill>
                  <a:srgbClr val="003168"/>
                </a:solidFill>
                <a:latin typeface="Calibri (MS) Bold"/>
                <a:ea typeface="Calibri (MS) Bold"/>
                <a:cs typeface="Calibri (MS) Bold"/>
                <a:sym typeface="Calibri (MS) Bold"/>
              </a:rPr>
              <a:t>ΥΠΑΡΞΗ ΠΑΙΔΙΩΝ ΣΤΟ ΝΟΙΚΟΚΥΡΙΟ</a:t>
            </a:r>
            <a:endParaRPr lang="en-US" sz="2899" b="1" dirty="0">
              <a:solidFill>
                <a:srgbClr val="003168"/>
              </a:solidFill>
              <a:latin typeface="Calibri (MS) Bold"/>
              <a:ea typeface="Calibri (MS) Bold"/>
              <a:cs typeface="Calibri (MS) Bold"/>
              <a:sym typeface="Calibri (MS) Bold"/>
            </a:endParaRPr>
          </a:p>
        </p:txBody>
      </p:sp>
      <p:grpSp>
        <p:nvGrpSpPr>
          <p:cNvPr id="7" name="Group 7"/>
          <p:cNvGrpSpPr/>
          <p:nvPr/>
        </p:nvGrpSpPr>
        <p:grpSpPr>
          <a:xfrm>
            <a:off x="0" y="8857723"/>
            <a:ext cx="18288000" cy="1429277"/>
            <a:chOff x="0" y="0"/>
            <a:chExt cx="24384000" cy="1905702"/>
          </a:xfrm>
        </p:grpSpPr>
        <p:grpSp>
          <p:nvGrpSpPr>
            <p:cNvPr id="8"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3" name="TextBox 2"/>
          <p:cNvSpPr txBox="1"/>
          <p:nvPr/>
        </p:nvSpPr>
        <p:spPr>
          <a:xfrm>
            <a:off x="227639" y="24858"/>
            <a:ext cx="17832718" cy="1333698"/>
          </a:xfrm>
          <a:prstGeom prst="rect">
            <a:avLst/>
          </a:prstGeom>
        </p:spPr>
        <p:txBody>
          <a:bodyPr lIns="0" tIns="0" rIns="0" bIns="0" rtlCol="0" anchor="t">
            <a:spAutoFit/>
          </a:bodyPr>
          <a:lstStyle/>
          <a:p>
            <a:pPr marL="0" lvl="0" indent="0" algn="ctr">
              <a:lnSpc>
                <a:spcPts val="5160"/>
              </a:lnSpc>
              <a:spcBef>
                <a:spcPct val="0"/>
              </a:spcBef>
            </a:pPr>
            <a:r>
              <a:rPr lang="en-US" sz="2800" b="1" dirty="0">
                <a:solidFill>
                  <a:srgbClr val="001D3E"/>
                </a:solidFill>
                <a:latin typeface="Calibri (MS) Bold"/>
                <a:ea typeface="Calibri (MS) Bold"/>
                <a:cs typeface="Calibri (MS) Bold"/>
                <a:sym typeface="Calibri (MS) Bold"/>
              </a:rPr>
              <a:t>“</a:t>
            </a:r>
            <a:r>
              <a:rPr lang="en-US" sz="2800" b="1" dirty="0" err="1">
                <a:solidFill>
                  <a:srgbClr val="001D3E"/>
                </a:solidFill>
                <a:latin typeface="Calibri (MS) Bold"/>
                <a:ea typeface="Calibri (MS) Bold"/>
                <a:cs typeface="Calibri (MS) Bold"/>
                <a:sym typeface="Calibri (MS) Bold"/>
              </a:rPr>
              <a:t>Ποι</a:t>
            </a:r>
            <a:r>
              <a:rPr lang="en-US" sz="2800" b="1" dirty="0">
                <a:solidFill>
                  <a:srgbClr val="001D3E"/>
                </a:solidFill>
                <a:latin typeface="Calibri (MS) Bold"/>
                <a:ea typeface="Calibri (MS) Bold"/>
                <a:cs typeface="Calibri (MS) Bold"/>
                <a:sym typeface="Calibri (MS) Bold"/>
              </a:rPr>
              <a:t>α μέτρα και πολιτικές έχουν βοηθήσει περισσότερο την αντιμετώπιση του δημογραφικού προβλήματος στην περιοχή σας;” </a:t>
            </a:r>
            <a:r>
              <a:rPr lang="el-GR" sz="2000" b="1" dirty="0">
                <a:solidFill>
                  <a:srgbClr val="001D3E"/>
                </a:solidFill>
                <a:latin typeface="Calibri (MS) Bold"/>
                <a:ea typeface="Calibri (MS) Bold"/>
                <a:cs typeface="Calibri (MS) Bold"/>
                <a:sym typeface="Calibri (MS) Bold"/>
              </a:rPr>
              <a:t>(Μέχρι 3 επιλογές)</a:t>
            </a:r>
            <a:endParaRPr lang="en-US" sz="2000" b="1" dirty="0">
              <a:solidFill>
                <a:srgbClr val="001D3E"/>
              </a:solidFill>
              <a:latin typeface="Calibri (MS) Bold"/>
              <a:ea typeface="Calibri (MS) Bold"/>
              <a:cs typeface="Calibri (MS) Bold"/>
              <a:sym typeface="Calibri (MS) Bold"/>
            </a:endParaRPr>
          </a:p>
        </p:txBody>
      </p:sp>
      <p:graphicFrame>
        <p:nvGraphicFramePr>
          <p:cNvPr id="14" name="Q24 - Ποια μέτρα και πολιτικές έχουν βοηθήσει περισσότερο την αντιμετώπιση του δημογραφικού προβλήματος στην περιοχή σας; (επιλέξτε μέχρι τρία) by Q6 - Έχετε παιδιά; (αν έχετε παιδιά σε περισσότερες από μία κατηγορίες, επιλέξτε την κατηγορία με την μικρότερη ηλικία)" descr="1c94f4b4-a884-4b4e-aef2-b3ebc139921a Q24 - Ποια μέτρα και πολιτικές έχουν βοηθήσει περισσότερο την αντιμετώπιση του δημογραφικού προβλήματος στην περιοχή σας; (επιλέξτε μέχρι τρία) by Q6 - Έχετε παιδιά; (αν έχετε παιδιά σε περισσότερες από μία κατηγορίες, επιλέξτε την κατηγορία με την μικρότερη ηλικία)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val="3440964168"/>
              </p:ext>
            </p:extLst>
          </p:nvPr>
        </p:nvGraphicFramePr>
        <p:xfrm>
          <a:off x="1905000" y="2317347"/>
          <a:ext cx="14249401" cy="4806650"/>
        </p:xfrm>
        <a:graphic>
          <a:graphicData uri="http://schemas.openxmlformats.org/drawingml/2006/table">
            <a:tbl>
              <a:tblPr firstRow="1" firstCol="1" bandRow="1">
                <a:tableStyleId>{5C22544A-7EE6-4342-B048-85BDC9FD1C3A}</a:tableStyleId>
              </a:tblPr>
              <a:tblGrid>
                <a:gridCol w="7348791">
                  <a:extLst>
                    <a:ext uri="{9D8B030D-6E8A-4147-A177-3AD203B41FA5}">
                      <a16:colId xmlns:a16="http://schemas.microsoft.com/office/drawing/2014/main" val="20000"/>
                    </a:ext>
                  </a:extLst>
                </a:gridCol>
                <a:gridCol w="1380122">
                  <a:extLst>
                    <a:ext uri="{9D8B030D-6E8A-4147-A177-3AD203B41FA5}">
                      <a16:colId xmlns:a16="http://schemas.microsoft.com/office/drawing/2014/main" val="20001"/>
                    </a:ext>
                  </a:extLst>
                </a:gridCol>
                <a:gridCol w="1380122">
                  <a:extLst>
                    <a:ext uri="{9D8B030D-6E8A-4147-A177-3AD203B41FA5}">
                      <a16:colId xmlns:a16="http://schemas.microsoft.com/office/drawing/2014/main" val="20002"/>
                    </a:ext>
                  </a:extLst>
                </a:gridCol>
                <a:gridCol w="1380122">
                  <a:extLst>
                    <a:ext uri="{9D8B030D-6E8A-4147-A177-3AD203B41FA5}">
                      <a16:colId xmlns:a16="http://schemas.microsoft.com/office/drawing/2014/main" val="20003"/>
                    </a:ext>
                  </a:extLst>
                </a:gridCol>
                <a:gridCol w="1380122">
                  <a:extLst>
                    <a:ext uri="{9D8B030D-6E8A-4147-A177-3AD203B41FA5}">
                      <a16:colId xmlns:a16="http://schemas.microsoft.com/office/drawing/2014/main" val="20004"/>
                    </a:ext>
                  </a:extLst>
                </a:gridCol>
                <a:gridCol w="1380122">
                  <a:extLst>
                    <a:ext uri="{9D8B030D-6E8A-4147-A177-3AD203B41FA5}">
                      <a16:colId xmlns:a16="http://schemas.microsoft.com/office/drawing/2014/main" val="20005"/>
                    </a:ext>
                  </a:extLst>
                </a:gridCol>
              </a:tblGrid>
              <a:tr h="967135">
                <a:tc>
                  <a:txBody>
                    <a:bodyPr/>
                    <a:lstStyle/>
                    <a:p>
                      <a:pPr marL="0" lvl="0" indent="0" algn="ctr">
                        <a:buNone/>
                      </a:pPr>
                      <a:endParaRPr sz="14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400" b="1" i="0" u="none" strike="noStrike" dirty="0">
                          <a:solidFill>
                            <a:srgbClr val="000000"/>
                          </a:solidFill>
                          <a:latin typeface="Open Sans"/>
                        </a:rPr>
                        <a:t>Ναι μέχρι 17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Ναι, 18 έως 35 ετών</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Ναι, 35 ετών και άνω</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Όχι</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4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val="10000"/>
                  </a:ext>
                </a:extLst>
              </a:tr>
              <a:tr h="380947">
                <a:tc>
                  <a:txBody>
                    <a:bodyPr/>
                    <a:lstStyle/>
                    <a:p>
                      <a:pPr marL="0" lvl="0" indent="0" algn="ctr">
                        <a:buNone/>
                      </a:pPr>
                      <a:r>
                        <a:rPr sz="1400" b="1" i="0" u="none" strike="noStrike" dirty="0">
                          <a:solidFill>
                            <a:srgbClr val="000000"/>
                          </a:solidFill>
                          <a:latin typeface="Open Sans"/>
                        </a:rPr>
                        <a:t>Κοινωνική και Οικονομική Προστασία των οικογενειών </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42%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FF"/>
                          </a:solidFill>
                          <a:latin typeface="Open Sans"/>
                        </a:rPr>
                        <a:t>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FF0000"/>
                          </a:solidFill>
                          <a:latin typeface="Open Sans"/>
                        </a:rPr>
                        <a:t>27%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0" i="0" u="none" strike="noStrike" dirty="0">
                          <a:solidFill>
                            <a:srgbClr val="000000"/>
                          </a:solidFill>
                          <a:latin typeface="Open Sans"/>
                        </a:rPr>
                        <a:t>35%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400" b="1" i="0" u="none" strike="noStrike" dirty="0">
                          <a:solidFill>
                            <a:srgbClr val="000000"/>
                          </a:solidFill>
                          <a:latin typeface="Open Sans"/>
                        </a:rPr>
                        <a:t>37%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72868">
                <a:tc>
                  <a:txBody>
                    <a:bodyPr/>
                    <a:lstStyle/>
                    <a:p>
                      <a:pPr marL="0" lvl="0" indent="0" algn="ctr">
                        <a:buNone/>
                      </a:pPr>
                      <a:r>
                        <a:rPr sz="1400" b="1" i="0" u="none" strike="noStrike" dirty="0">
                          <a:solidFill>
                            <a:srgbClr val="000000"/>
                          </a:solidFill>
                          <a:latin typeface="Open Sans"/>
                        </a:rPr>
                        <a:t>Εναρμόνιση Οικογενειακού και Επαγγελματικού Βίου </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FF"/>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FF0000"/>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32%</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2"/>
                  </a:ext>
                </a:extLst>
              </a:tr>
              <a:tr h="372868">
                <a:tc>
                  <a:txBody>
                    <a:bodyPr/>
                    <a:lstStyle/>
                    <a:p>
                      <a:pPr marL="0" lvl="0" indent="0" algn="ctr">
                        <a:buNone/>
                      </a:pPr>
                      <a:r>
                        <a:rPr sz="1400" b="1" i="0" u="none" strike="noStrike" dirty="0">
                          <a:solidFill>
                            <a:srgbClr val="000000"/>
                          </a:solidFill>
                          <a:latin typeface="Open Sans"/>
                        </a:rPr>
                        <a:t>Άδειες Μητρότητας (Δημόσιο/ Ιδιωτικό)</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72868">
                <a:tc>
                  <a:txBody>
                    <a:bodyPr/>
                    <a:lstStyle/>
                    <a:p>
                      <a:pPr marL="0" lvl="0" indent="0" algn="ctr">
                        <a:buNone/>
                      </a:pPr>
                      <a:r>
                        <a:rPr sz="1400" b="1" i="0" u="none" strike="noStrike" dirty="0">
                          <a:solidFill>
                            <a:srgbClr val="000000"/>
                          </a:solidFill>
                          <a:latin typeface="Open Sans"/>
                        </a:rPr>
                        <a:t>Ενίσχυση της Γονιμότητας (επίδομα τοκετού, προστασία μητρότητας)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25%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4"/>
                  </a:ext>
                </a:extLst>
              </a:tr>
              <a:tr h="610680">
                <a:tc>
                  <a:txBody>
                    <a:bodyPr/>
                    <a:lstStyle/>
                    <a:p>
                      <a:pPr marL="0" lvl="0" indent="0" algn="ctr">
                        <a:buNone/>
                      </a:pPr>
                      <a:r>
                        <a:rPr sz="1400" b="1" i="0" u="none" strike="noStrike" dirty="0">
                          <a:solidFill>
                            <a:srgbClr val="000000"/>
                          </a:solidFill>
                          <a:latin typeface="Open Sans"/>
                        </a:rPr>
                        <a:t>Δράσεις ΟΑΕΔ (πλέον ΔΥΠΑ) για τους Ανέργους (κοινωνικός τουρισμός</a:t>
                      </a:r>
                      <a:r>
                        <a:rPr lang="el-GR" sz="1400" b="1" i="0" u="none" strike="noStrike" dirty="0">
                          <a:solidFill>
                            <a:srgbClr val="000000"/>
                          </a:solidFill>
                          <a:latin typeface="Open Sans"/>
                        </a:rPr>
                        <a:t>)</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610680">
                <a:tc>
                  <a:txBody>
                    <a:bodyPr/>
                    <a:lstStyle/>
                    <a:p>
                      <a:pPr marL="0" lvl="0" indent="0" algn="ctr">
                        <a:buNone/>
                      </a:pPr>
                      <a:r>
                        <a:rPr sz="1400" b="1" i="0" u="none" strike="noStrike" dirty="0">
                          <a:solidFill>
                            <a:srgbClr val="000000"/>
                          </a:solidFill>
                          <a:latin typeface="Open Sans"/>
                        </a:rPr>
                        <a:t>Τοπική Αυτοδιοίκηση (παιδιά/οικογένειες, ηλικιωμένους, </a:t>
                      </a:r>
                      <a:r>
                        <a:rPr sz="1400" b="1" i="0" u="none" strike="noStrike" dirty="0" err="1">
                          <a:solidFill>
                            <a:srgbClr val="000000"/>
                          </a:solidFill>
                          <a:latin typeface="Open Sans"/>
                        </a:rPr>
                        <a:t>ΑμεΑ</a:t>
                      </a:r>
                      <a:r>
                        <a:rPr lang="el-GR" sz="1400" b="1" i="0" u="none" strike="noStrike" dirty="0">
                          <a:solidFill>
                            <a:srgbClr val="000000"/>
                          </a:solidFill>
                          <a:latin typeface="Open Sans"/>
                        </a:rPr>
                        <a:t>)</a:t>
                      </a:r>
                      <a:endParaRPr sz="1400" b="1" i="0" u="none" strike="noStrike" dirty="0">
                        <a:solidFill>
                          <a:srgbClr val="000000"/>
                        </a:solidFill>
                        <a:latin typeface="Open Sans"/>
                      </a:endParaRP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6"/>
                  </a:ext>
                </a:extLst>
              </a:tr>
              <a:tr h="372868">
                <a:tc>
                  <a:txBody>
                    <a:bodyPr/>
                    <a:lstStyle/>
                    <a:p>
                      <a:pPr marL="0" lvl="0" indent="0" algn="ctr">
                        <a:buNone/>
                      </a:pPr>
                      <a:r>
                        <a:rPr sz="1400" b="1" i="0" u="none" strike="noStrike" dirty="0">
                          <a:solidFill>
                            <a:srgbClr val="000000"/>
                          </a:solidFill>
                          <a:latin typeface="Open Sans"/>
                        </a:rPr>
                        <a:t>Εισόδημα Κοινωνικής Αλληλεγγύης (ΚΕΑ, πλέον ΕΕΕ)</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372868">
                <a:tc>
                  <a:txBody>
                    <a:bodyPr/>
                    <a:lstStyle/>
                    <a:p>
                      <a:pPr marL="0" lvl="0" indent="0" algn="ctr">
                        <a:buNone/>
                      </a:pPr>
                      <a:r>
                        <a:rPr sz="1400" b="1" i="0" u="none" strike="noStrike" dirty="0">
                          <a:solidFill>
                            <a:srgbClr val="000000"/>
                          </a:solidFill>
                          <a:latin typeface="Open Sans"/>
                        </a:rPr>
                        <a:t>Κοινωνική κατοικία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4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val="10008"/>
                  </a:ext>
                </a:extLst>
              </a:tr>
              <a:tr h="372868">
                <a:tc>
                  <a:txBody>
                    <a:bodyPr/>
                    <a:lstStyle/>
                    <a:p>
                      <a:pPr marL="0" lvl="0" indent="0" algn="ctr">
                        <a:buNone/>
                      </a:pPr>
                      <a:r>
                        <a:rPr sz="1400" b="1" i="0" u="none" strike="noStrike" dirty="0">
                          <a:solidFill>
                            <a:srgbClr val="000000"/>
                          </a:solidFill>
                          <a:latin typeface="Open Sans"/>
                        </a:rPr>
                        <a:t>ΔΞ/ΔΑ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FF0000"/>
                          </a:solidFill>
                          <a:latin typeface="Open Sans"/>
                        </a:rPr>
                        <a:t>19%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FF"/>
                          </a:solidFill>
                          <a:latin typeface="Open Sans"/>
                        </a:rPr>
                        <a:t>35%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0"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400" b="1"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bl>
          </a:graphicData>
        </a:graphic>
      </p:graphicFrame>
      <p:sp>
        <p:nvSpPr>
          <p:cNvPr id="15" name="14 - Ορθογώνιο"/>
          <p:cNvSpPr/>
          <p:nvPr/>
        </p:nvSpPr>
        <p:spPr>
          <a:xfrm>
            <a:off x="9525000" y="3314700"/>
            <a:ext cx="22098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9525000" y="3668404"/>
            <a:ext cx="838200" cy="34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3785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2269852"/>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ΕΥΡΗΜΑΤΑ ΠΟΣΟΤΙΚΗΣ &amp; ΠΟΙΟΤΙΚΗΣ ΕΡΕΥΝΑΣ ΠΕΔΙΟΥ ΣΤΗΝ ΠΚΜ</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0" y="8857723"/>
            <a:ext cx="18288000" cy="1429277"/>
            <a:chOff x="0" y="0"/>
            <a:chExt cx="24384000" cy="1905702"/>
          </a:xfrm>
        </p:grpSpPr>
        <p:grpSp>
          <p:nvGrpSpPr>
            <p:cNvPr id="7"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7" name="TextBox 7"/>
          <p:cNvSpPr txBox="1"/>
          <p:nvPr/>
        </p:nvSpPr>
        <p:spPr>
          <a:xfrm>
            <a:off x="304800" y="266700"/>
            <a:ext cx="17602200" cy="730969"/>
          </a:xfrm>
          <a:prstGeom prst="rect">
            <a:avLst/>
          </a:prstGeom>
        </p:spPr>
        <p:txBody>
          <a:bodyPr wrap="square" lIns="0" tIns="0" rIns="0" bIns="0" rtlCol="0" anchor="t">
            <a:spAutoFit/>
          </a:bodyPr>
          <a:lstStyle/>
          <a:p>
            <a:pPr algn="l">
              <a:lnSpc>
                <a:spcPts val="5667"/>
              </a:lnSpc>
            </a:pPr>
            <a:r>
              <a:rPr lang="en-US" sz="6000" b="1" spc="244" dirty="0">
                <a:solidFill>
                  <a:srgbClr val="002060"/>
                </a:solidFill>
                <a:ea typeface="Aileron Bold"/>
                <a:cs typeface="Aileron Bold"/>
                <a:sym typeface="Aileron Bold"/>
              </a:rPr>
              <a:t>A. </a:t>
            </a:r>
            <a:r>
              <a:rPr lang="el-GR" sz="6000" b="1" spc="244" dirty="0">
                <a:solidFill>
                  <a:srgbClr val="002060"/>
                </a:solidFill>
                <a:ea typeface="Aileron Bold"/>
                <a:cs typeface="Aileron Bold"/>
                <a:sym typeface="Aileron Bold"/>
              </a:rPr>
              <a:t>ΚΑΤΟΙΚΟΙ Π.Κ.Μ. </a:t>
            </a:r>
            <a:r>
              <a:rPr lang="en-US" sz="3200" b="1" spc="244" dirty="0">
                <a:solidFill>
                  <a:srgbClr val="002060"/>
                </a:solidFill>
                <a:ea typeface="Aileron Bold"/>
                <a:cs typeface="Aileron Bold"/>
                <a:sym typeface="Aileron Bold"/>
              </a:rPr>
              <a:t>(</a:t>
            </a:r>
            <a:r>
              <a:rPr lang="el-GR" sz="3200" b="1" spc="244" dirty="0">
                <a:solidFill>
                  <a:srgbClr val="002060"/>
                </a:solidFill>
                <a:ea typeface="Aileron Bold"/>
                <a:cs typeface="Aileron Bold"/>
                <a:sym typeface="Aileron Bold"/>
              </a:rPr>
              <a:t>ΓΟΝΕΙΣ ΜΕ ΑΝΗΛΙΚΑ ΠΑΙΔΙΑ &amp; ΝΕΟΙ ΜΈΧΡΙ 35 ΕΤΩΝ</a:t>
            </a:r>
            <a:r>
              <a:rPr lang="en-US" sz="3200" b="1" spc="244" dirty="0">
                <a:solidFill>
                  <a:srgbClr val="002060"/>
                </a:solidFill>
                <a:ea typeface="Aileron Bold"/>
                <a:cs typeface="Aileron Bold"/>
                <a:sym typeface="Aileron Bold"/>
              </a:rPr>
              <a:t>)</a:t>
            </a:r>
            <a:endParaRPr lang="en-US" sz="2800" b="1" spc="244" dirty="0">
              <a:solidFill>
                <a:srgbClr val="002060"/>
              </a:solidFill>
              <a:ea typeface="Aileron Bold"/>
              <a:cs typeface="Aileron Bold"/>
              <a:sym typeface="Aileron Bold"/>
            </a:endParaRPr>
          </a:p>
        </p:txBody>
      </p:sp>
      <p:sp>
        <p:nvSpPr>
          <p:cNvPr id="18" name="17 - TextBox"/>
          <p:cNvSpPr txBox="1"/>
          <p:nvPr/>
        </p:nvSpPr>
        <p:spPr>
          <a:xfrm>
            <a:off x="381000" y="876300"/>
            <a:ext cx="17449800" cy="7739747"/>
          </a:xfrm>
          <a:prstGeom prst="rect">
            <a:avLst/>
          </a:prstGeom>
          <a:noFill/>
        </p:spPr>
        <p:txBody>
          <a:bodyPr wrap="square" rtlCol="0">
            <a:spAutoFit/>
          </a:bodyPr>
          <a:lstStyle/>
          <a:p>
            <a:pPr>
              <a:lnSpc>
                <a:spcPts val="4000"/>
              </a:lnSpc>
              <a:buFont typeface="Arial" pitchFamily="34" charset="0"/>
              <a:buChar char="•"/>
            </a:pPr>
            <a:r>
              <a:rPr lang="el-GR" sz="2400" dirty="0"/>
              <a:t> Οικογένεια: Σημαντικότερος θεσμός &amp; σημείο αναφοράς, με ευρύτερο του παραδοσιακού ορισμού (γάμος ή τεκνοποίηση)</a:t>
            </a:r>
          </a:p>
          <a:p>
            <a:pPr>
              <a:lnSpc>
                <a:spcPts val="4000"/>
              </a:lnSpc>
              <a:buFont typeface="Arial" pitchFamily="34" charset="0"/>
              <a:buChar char="•"/>
            </a:pPr>
            <a:r>
              <a:rPr lang="el-GR" sz="2400" dirty="0"/>
              <a:t> Ιδανική ηλικία τεκνοποίησης: 30 – 35 έτη, ωστόσο κοινό αφήγημα ότι η ηλικία δεν είναι ο καθοριστικός παράγοντας αλλά οι συνθήκες «ασφαλείας»</a:t>
            </a:r>
          </a:p>
          <a:p>
            <a:pPr>
              <a:lnSpc>
                <a:spcPts val="4000"/>
              </a:lnSpc>
              <a:buFont typeface="Arial" pitchFamily="34" charset="0"/>
              <a:buChar char="•"/>
            </a:pPr>
            <a:r>
              <a:rPr lang="el-GR" sz="2400" dirty="0"/>
              <a:t> Ποιότητα ζωής: ισχυρές διαφοροποιήσεις μεταξύ Θεσσαλονίκης και υπόλοιπης ΠΚΜ </a:t>
            </a:r>
            <a:r>
              <a:rPr lang="el-GR" sz="2400" dirty="0">
                <a:sym typeface="Wingdings" pitchFamily="2" charset="2"/>
              </a:rPr>
              <a:t> καθημερινότητα </a:t>
            </a:r>
            <a:r>
              <a:rPr lang="en-US" sz="2400" dirty="0" err="1">
                <a:sym typeface="Wingdings" pitchFamily="2" charset="2"/>
              </a:rPr>
              <a:t>vs</a:t>
            </a:r>
            <a:r>
              <a:rPr lang="el-GR" sz="2400" dirty="0">
                <a:sym typeface="Wingdings" pitchFamily="2" charset="2"/>
              </a:rPr>
              <a:t>. ελλείψεις σε υπηρεσίες και υποδομές.</a:t>
            </a:r>
          </a:p>
          <a:p>
            <a:pPr>
              <a:lnSpc>
                <a:spcPts val="4000"/>
              </a:lnSpc>
              <a:buFont typeface="Arial" pitchFamily="34" charset="0"/>
              <a:buChar char="•"/>
            </a:pPr>
            <a:r>
              <a:rPr lang="el-GR" sz="2400" dirty="0">
                <a:sym typeface="Wingdings" pitchFamily="2" charset="2"/>
              </a:rPr>
              <a:t> Μετανάστευση: έντονη συναισθηματική σύνδεση με τον τόπο και πίστη στις δυνατότητές του αλλά υψηλή πρόθεση μετανάστευσης λόγο εργασιακών/οικονομικών δυσκολιών και ελλείψεων σύγχρονων υποδομών υγείας/εκπαίδευσης/μεταφορών</a:t>
            </a:r>
          </a:p>
          <a:p>
            <a:pPr>
              <a:lnSpc>
                <a:spcPts val="4000"/>
              </a:lnSpc>
              <a:buFont typeface="Arial" pitchFamily="34" charset="0"/>
              <a:buChar char="•"/>
            </a:pPr>
            <a:r>
              <a:rPr lang="el-GR" sz="2400" dirty="0">
                <a:sym typeface="Wingdings" pitchFamily="2" charset="2"/>
              </a:rPr>
              <a:t> Προτάσεις πολιτικών &amp; παρεμβάσεων:</a:t>
            </a:r>
          </a:p>
          <a:p>
            <a:pPr lvl="1">
              <a:lnSpc>
                <a:spcPts val="4000"/>
              </a:lnSpc>
              <a:buFont typeface="Arial" pitchFamily="34" charset="0"/>
              <a:buChar char="•"/>
            </a:pPr>
            <a:r>
              <a:rPr lang="el-GR" sz="2400" dirty="0">
                <a:sym typeface="Wingdings" pitchFamily="2" charset="2"/>
              </a:rPr>
              <a:t> Στήριξη οικογένειας &amp; τεκνοποίησης (δίκτυο </a:t>
            </a:r>
            <a:r>
              <a:rPr lang="el-GR" sz="2400" dirty="0" err="1">
                <a:sym typeface="Wingdings" pitchFamily="2" charset="2"/>
              </a:rPr>
              <a:t>προσβάσιμων</a:t>
            </a:r>
            <a:r>
              <a:rPr lang="el-GR" sz="2400" dirty="0">
                <a:sym typeface="Wingdings" pitchFamily="2" charset="2"/>
              </a:rPr>
              <a:t> και προσιτών παιδικών σταθμών, ειδική ενίσχυση για 2</a:t>
            </a:r>
            <a:r>
              <a:rPr lang="el-GR" sz="2400" baseline="30000" dirty="0">
                <a:sym typeface="Wingdings" pitchFamily="2" charset="2"/>
              </a:rPr>
              <a:t>ο</a:t>
            </a:r>
            <a:r>
              <a:rPr lang="el-GR" sz="2400" dirty="0">
                <a:sym typeface="Wingdings" pitchFamily="2" charset="2"/>
              </a:rPr>
              <a:t> και 3</a:t>
            </a:r>
            <a:r>
              <a:rPr lang="el-GR" sz="2400" baseline="30000" dirty="0">
                <a:sym typeface="Wingdings" pitchFamily="2" charset="2"/>
              </a:rPr>
              <a:t>ο</a:t>
            </a:r>
            <a:r>
              <a:rPr lang="el-GR" sz="2400" dirty="0">
                <a:sym typeface="Wingdings" pitchFamily="2" charset="2"/>
              </a:rPr>
              <a:t> παιδί, τηλεργασία, ευέλικτα ωράρια, συμβουλευτικά κέντρα γονέων)</a:t>
            </a:r>
          </a:p>
          <a:p>
            <a:pPr lvl="1">
              <a:lnSpc>
                <a:spcPts val="4000"/>
              </a:lnSpc>
              <a:buFont typeface="Arial" pitchFamily="34" charset="0"/>
              <a:buChar char="•"/>
            </a:pPr>
            <a:r>
              <a:rPr lang="el-GR" sz="2400" dirty="0">
                <a:sym typeface="Wingdings" pitchFamily="2" charset="2"/>
              </a:rPr>
              <a:t> Ενίσχυση τοπικής οικονομίας &amp; απασχόλησης (τοπικά προγράμματα επιχειρηματικότητας για νέους, κίνητρα για εγκατάσταση επιχειρήσεων σε μικρότερες πληθυσμιακά περιοχές, εκπαίδευση/κατάρτιση νέων γυναικών σε νέα επαγγέλματα)</a:t>
            </a:r>
          </a:p>
          <a:p>
            <a:pPr lvl="1">
              <a:lnSpc>
                <a:spcPts val="4000"/>
              </a:lnSpc>
              <a:buFont typeface="Arial" pitchFamily="34" charset="0"/>
              <a:buChar char="•"/>
            </a:pPr>
            <a:r>
              <a:rPr lang="el-GR" sz="2400" dirty="0"/>
              <a:t> Αναβάθμιση υπηρεσιών/υποδομών (υγεία/</a:t>
            </a:r>
            <a:r>
              <a:rPr lang="el-GR" sz="2400" dirty="0" err="1"/>
              <a:t>παιδικ</a:t>
            </a:r>
            <a:r>
              <a:rPr lang="el-GR" sz="2400" dirty="0"/>
              <a:t>ή φροντίδα, μεταφορές, ήπια τουριστική ανάπτυξη σε περιοχές της υπαίθρου)</a:t>
            </a:r>
          </a:p>
          <a:p>
            <a:pPr lvl="1">
              <a:lnSpc>
                <a:spcPts val="4000"/>
              </a:lnSpc>
              <a:buFont typeface="Arial" pitchFamily="34" charset="0"/>
              <a:buChar char="•"/>
            </a:pPr>
            <a:r>
              <a:rPr lang="el-GR" sz="2400" dirty="0"/>
              <a:t> Κοινωνική συνοχή (προγράμματα ευαισθητοποίησης, προβολή καλών πρακτικών για παραμονή στην </a:t>
            </a:r>
            <a:r>
              <a:rPr lang="el-GR" sz="2400" dirty="0" err="1"/>
              <a:t>΄ΠΚΜ</a:t>
            </a:r>
            <a:r>
              <a:rPr lang="el-GR" sz="2400" dirty="0"/>
              <a:t>, τοπικά δίκτυα αλληλεγγύης και εθελοντισμού για ενίσχυση της κοινότητας)</a:t>
            </a:r>
          </a:p>
        </p:txBody>
      </p:sp>
    </p:spTree>
    <p:extLst>
      <p:ext uri="{BB962C8B-B14F-4D97-AF65-F5344CB8AC3E}">
        <p14:creationId xmlns:p14="http://schemas.microsoft.com/office/powerpoint/2010/main" val="1637856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8857723"/>
            <a:ext cx="18288000" cy="1429277"/>
            <a:chOff x="0" y="0"/>
            <a:chExt cx="24384000" cy="1905702"/>
          </a:xfrm>
        </p:grpSpPr>
        <p:grpSp>
          <p:nvGrpSpPr>
            <p:cNvPr id="3" name="Group 8"/>
            <p:cNvGrpSpPr/>
            <p:nvPr/>
          </p:nvGrpSpPr>
          <p:grpSpPr>
            <a:xfrm>
              <a:off x="0" y="0"/>
              <a:ext cx="24384000" cy="1905702"/>
              <a:chOff x="0" y="0"/>
              <a:chExt cx="4816593" cy="376435"/>
            </a:xfrm>
          </p:grpSpPr>
          <p:sp>
            <p:nvSpPr>
              <p:cNvPr id="9" name="Freeform 9"/>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10" name="TextBox 10"/>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sp>
        <p:nvSpPr>
          <p:cNvPr id="17" name="TextBox 7"/>
          <p:cNvSpPr txBox="1"/>
          <p:nvPr/>
        </p:nvSpPr>
        <p:spPr>
          <a:xfrm>
            <a:off x="304800" y="114300"/>
            <a:ext cx="17602200" cy="751360"/>
          </a:xfrm>
          <a:prstGeom prst="rect">
            <a:avLst/>
          </a:prstGeom>
        </p:spPr>
        <p:txBody>
          <a:bodyPr wrap="square" lIns="0" tIns="0" rIns="0" bIns="0" rtlCol="0" anchor="t">
            <a:spAutoFit/>
          </a:bodyPr>
          <a:lstStyle/>
          <a:p>
            <a:pPr>
              <a:lnSpc>
                <a:spcPts val="5667"/>
              </a:lnSpc>
            </a:pPr>
            <a:r>
              <a:rPr lang="el-GR" sz="6000" b="1" spc="244" dirty="0">
                <a:solidFill>
                  <a:srgbClr val="002060"/>
                </a:solidFill>
                <a:ea typeface="Aileron Bold"/>
                <a:cs typeface="Aileron Bold"/>
                <a:sym typeface="Aileron Bold"/>
              </a:rPr>
              <a:t>Β</a:t>
            </a:r>
            <a:r>
              <a:rPr lang="en-US" sz="6000" b="1" spc="244" dirty="0">
                <a:solidFill>
                  <a:srgbClr val="002060"/>
                </a:solidFill>
                <a:ea typeface="Aileron Bold"/>
                <a:cs typeface="Aileron Bold"/>
                <a:sym typeface="Aileron Bold"/>
              </a:rPr>
              <a:t>. </a:t>
            </a:r>
            <a:r>
              <a:rPr lang="el-GR" sz="5400" b="1" spc="244" dirty="0">
                <a:solidFill>
                  <a:srgbClr val="002060"/>
                </a:solidFill>
                <a:ea typeface="Aileron Bold"/>
                <a:cs typeface="Aileron Bold"/>
                <a:sym typeface="Aileron Bold"/>
              </a:rPr>
              <a:t>ΝΕΟΙ Μ</a:t>
            </a:r>
            <a:r>
              <a:rPr lang="en-US" sz="5400" b="1" spc="244" dirty="0">
                <a:solidFill>
                  <a:srgbClr val="002060"/>
                </a:solidFill>
                <a:ea typeface="Aileron Bold"/>
                <a:cs typeface="Aileron Bold"/>
                <a:sym typeface="Aileron Bold"/>
              </a:rPr>
              <a:t>E</a:t>
            </a:r>
            <a:r>
              <a:rPr lang="el-GR" sz="5400" b="1" spc="244" dirty="0">
                <a:solidFill>
                  <a:srgbClr val="002060"/>
                </a:solidFill>
                <a:ea typeface="Aileron Bold"/>
                <a:cs typeface="Aileron Bold"/>
                <a:sym typeface="Aileron Bold"/>
              </a:rPr>
              <a:t>ΧΡΙ 40 ΕΤΩΝ ΠΟΥ ΖΟΥΝ ΠΛΕΟΝ ΕΚΤΟΣ ΠΚΜ</a:t>
            </a:r>
            <a:r>
              <a:rPr lang="en-US" sz="5400" b="1" spc="244" dirty="0">
                <a:solidFill>
                  <a:srgbClr val="002060"/>
                </a:solidFill>
                <a:ea typeface="Aileron Bold"/>
                <a:cs typeface="Aileron Bold"/>
                <a:sym typeface="Aileron Bold"/>
              </a:rPr>
              <a:t>)</a:t>
            </a:r>
          </a:p>
        </p:txBody>
      </p:sp>
      <p:sp>
        <p:nvSpPr>
          <p:cNvPr id="18" name="17 - TextBox"/>
          <p:cNvSpPr txBox="1"/>
          <p:nvPr/>
        </p:nvSpPr>
        <p:spPr>
          <a:xfrm>
            <a:off x="381000" y="723900"/>
            <a:ext cx="17449800" cy="8299708"/>
          </a:xfrm>
          <a:prstGeom prst="rect">
            <a:avLst/>
          </a:prstGeom>
          <a:noFill/>
        </p:spPr>
        <p:txBody>
          <a:bodyPr wrap="square" rtlCol="0">
            <a:spAutoFit/>
          </a:bodyPr>
          <a:lstStyle/>
          <a:p>
            <a:pPr>
              <a:lnSpc>
                <a:spcPts val="4000"/>
              </a:lnSpc>
              <a:buFont typeface="Arial" pitchFamily="34" charset="0"/>
              <a:buChar char="•"/>
            </a:pPr>
            <a:r>
              <a:rPr lang="el-GR" sz="2400" b="1" dirty="0"/>
              <a:t>  Σύγκριση ΠΚΜ – νέου τόπου εγκατάστασης:</a:t>
            </a:r>
          </a:p>
          <a:p>
            <a:pPr lvl="1">
              <a:lnSpc>
                <a:spcPts val="4000"/>
              </a:lnSpc>
              <a:buFont typeface="Arial" pitchFamily="34" charset="0"/>
              <a:buChar char="•"/>
            </a:pPr>
            <a:r>
              <a:rPr lang="el-GR" sz="2400" b="1" dirty="0"/>
              <a:t> Οι συμμετέχοντες που ζουν στο εξωτερικό περιγράφουν με σαφήνεια την ανωτερότητα των εργασιακών συνθηκών, της οργάνωσης της πόλης και των κοινωνικών υποδομών, ειδικά σε ότι αφορά την υγεία, τις δημόσιες υπηρεσίες, τον δημόσιο χώρο και τις δομές για παιδιά</a:t>
            </a:r>
            <a:r>
              <a:rPr lang="el-GR" sz="2400" dirty="0"/>
              <a:t>. Το εξωτερικό παρουσιάζεται ως περιβάλλον που επιτρέπει προσωπική εξέλιξη, σταθερότητα, επαγγελματική ανάπτυξη, αλλά και μεγαλύτερη ανεξαρτησία και ανοιχτόμυαλη κοινωνική κουλτούρα. </a:t>
            </a:r>
          </a:p>
          <a:p>
            <a:pPr lvl="1">
              <a:lnSpc>
                <a:spcPts val="4000"/>
              </a:lnSpc>
              <a:buFont typeface="Arial" pitchFamily="34" charset="0"/>
              <a:buChar char="•"/>
            </a:pPr>
            <a:r>
              <a:rPr lang="el-GR" sz="2400" dirty="0"/>
              <a:t> Αντίθετα, </a:t>
            </a:r>
            <a:r>
              <a:rPr lang="el-GR" sz="2400" b="1" dirty="0"/>
              <a:t>όσοι μετακινήθηκαν σε άλλες περιοχές της Ελλάδας –κυρίως στην Αθήνα– περιγράφουν μια διαφορετική πραγματικότητα</a:t>
            </a:r>
            <a:r>
              <a:rPr lang="el-GR" sz="2400" dirty="0"/>
              <a:t>. Αναγνωρίζουν πως η πρωτεύουσα προσφέρει περισσότερες επιλογές και ευκαιρίες </a:t>
            </a:r>
            <a:r>
              <a:rPr lang="el-GR" sz="2400" b="1" dirty="0"/>
              <a:t>απ’ ότι η Θεσσαλονίκη, ιδιαίτερα στον επαγγελματικό τομέα, αλλά η ποιότητα ζωής συχνά υποβαθμίζεται </a:t>
            </a:r>
            <a:r>
              <a:rPr lang="el-GR" sz="2400" dirty="0"/>
              <a:t>λόγω συμφόρησης, άγχους, ελλείψεων στις δημόσιες υπηρεσίες και προβλημάτων ασφάλειας.</a:t>
            </a:r>
            <a:endParaRPr lang="el-GR" sz="2400" dirty="0">
              <a:sym typeface="Wingdings" pitchFamily="2" charset="2"/>
            </a:endParaRPr>
          </a:p>
          <a:p>
            <a:pPr marL="342900" lvl="0" indent="-342900">
              <a:lnSpc>
                <a:spcPts val="4000"/>
              </a:lnSpc>
              <a:buFont typeface="Arial" pitchFamily="34" charset="0"/>
              <a:buChar char="•"/>
            </a:pPr>
            <a:r>
              <a:rPr lang="el-GR" sz="2400" b="1" dirty="0"/>
              <a:t>Προοπτική Επιστροφής στην ΠΚΜ: </a:t>
            </a:r>
          </a:p>
          <a:p>
            <a:pPr marL="800100" lvl="1" indent="-342900">
              <a:lnSpc>
                <a:spcPts val="4000"/>
              </a:lnSpc>
              <a:buFont typeface="Arial" panose="020B0604020202020204" pitchFamily="34" charset="0"/>
              <a:buChar char="•"/>
            </a:pPr>
            <a:r>
              <a:rPr lang="el-GR" sz="2400" b="1" dirty="0"/>
              <a:t>Για όσους μετακινήθηκαν στο εσωτερικό </a:t>
            </a:r>
            <a:r>
              <a:rPr lang="el-GR" sz="2400" b="1" dirty="0">
                <a:sym typeface="Wingdings" pitchFamily="2" charset="2"/>
              </a:rPr>
              <a:t></a:t>
            </a:r>
            <a:r>
              <a:rPr lang="el-GR" sz="2400" b="1" dirty="0"/>
              <a:t> </a:t>
            </a:r>
            <a:r>
              <a:rPr lang="el-GR" sz="2400" dirty="0"/>
              <a:t>πιθανή επιστροφή μόνο αν υπάρχουν επαγγελματικές ευκαιρίες και βελτιωθούν οι υποδομές.</a:t>
            </a:r>
          </a:p>
          <a:p>
            <a:pPr marL="800100" lvl="1" indent="-342900">
              <a:lnSpc>
                <a:spcPts val="4000"/>
              </a:lnSpc>
              <a:buFont typeface="Arial" panose="020B0604020202020204" pitchFamily="34" charset="0"/>
              <a:buChar char="•"/>
            </a:pPr>
            <a:r>
              <a:rPr lang="el-GR" sz="2400" b="1" dirty="0"/>
              <a:t>Για όσους μετακινήθηκαν στο εξωτερικό </a:t>
            </a:r>
            <a:r>
              <a:rPr lang="el-GR" sz="2400" dirty="0">
                <a:sym typeface="Wingdings" pitchFamily="2" charset="2"/>
              </a:rPr>
              <a:t> </a:t>
            </a:r>
            <a:r>
              <a:rPr lang="el-GR" sz="2400" dirty="0"/>
              <a:t>Η επιστροφή αφορά συχνότερα μια “επιθυμία συναισθηματικής σύνδεσης” παρά ρεαλιστική επιλογή. Προϋποθέσεις: οικονομική ασφάλεια, σταθερό εργασιακό περιβάλλον, βελτίωση δημόσιων υπηρεσιών, καλύτερες υποδομές για παιδιά. Πολλοί θα ήθελαν τα παιδιά τους να βιώσουν ελληνική κουλτούρα, αλλά θα τα ενθάρρυναν να ζήσουν στο εξωτερικό για εμπειρία και εργασία.</a:t>
            </a:r>
          </a:p>
        </p:txBody>
      </p:sp>
    </p:spTree>
    <p:extLst>
      <p:ext uri="{BB962C8B-B14F-4D97-AF65-F5344CB8AC3E}">
        <p14:creationId xmlns:p14="http://schemas.microsoft.com/office/powerpoint/2010/main" val="1637856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8529886"/>
            <a:ext cx="18288000" cy="1757114"/>
            <a:chOff x="0" y="0"/>
            <a:chExt cx="24384000" cy="2342819"/>
          </a:xfrm>
        </p:grpSpPr>
        <p:grpSp>
          <p:nvGrpSpPr>
            <p:cNvPr id="4" name="Group 4"/>
            <p:cNvGrpSpPr/>
            <p:nvPr/>
          </p:nvGrpSpPr>
          <p:grpSpPr>
            <a:xfrm>
              <a:off x="0" y="0"/>
              <a:ext cx="24384000" cy="2342819"/>
              <a:chOff x="0" y="0"/>
              <a:chExt cx="4816593" cy="462779"/>
            </a:xfrm>
          </p:grpSpPr>
          <p:sp>
            <p:nvSpPr>
              <p:cNvPr id="5" name="Freeform 5"/>
              <p:cNvSpPr/>
              <p:nvPr/>
            </p:nvSpPr>
            <p:spPr>
              <a:xfrm>
                <a:off x="0" y="0"/>
                <a:ext cx="4816592" cy="462779"/>
              </a:xfrm>
              <a:custGeom>
                <a:avLst/>
                <a:gdLst/>
                <a:ahLst/>
                <a:cxnLst/>
                <a:rect l="l" t="t" r="r" b="b"/>
                <a:pathLst>
                  <a:path w="4816592" h="462779">
                    <a:moveTo>
                      <a:pt x="0" y="0"/>
                    </a:moveTo>
                    <a:lnTo>
                      <a:pt x="4816592" y="0"/>
                    </a:lnTo>
                    <a:lnTo>
                      <a:pt x="4816592" y="462779"/>
                    </a:lnTo>
                    <a:lnTo>
                      <a:pt x="0" y="462779"/>
                    </a:lnTo>
                    <a:close/>
                  </a:path>
                </a:pathLst>
              </a:custGeom>
              <a:solidFill>
                <a:srgbClr val="16579F"/>
              </a:solidFill>
            </p:spPr>
            <p:txBody>
              <a:bodyPr/>
              <a:lstStyle/>
              <a:p>
                <a:endParaRPr lang="el-GR"/>
              </a:p>
            </p:txBody>
          </p:sp>
          <p:sp>
            <p:nvSpPr>
              <p:cNvPr id="6" name="TextBox 6"/>
              <p:cNvSpPr txBox="1"/>
              <p:nvPr/>
            </p:nvSpPr>
            <p:spPr>
              <a:xfrm>
                <a:off x="0" y="-47625"/>
                <a:ext cx="4816593" cy="510404"/>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2342819"/>
            </a:xfrm>
            <a:custGeom>
              <a:avLst/>
              <a:gdLst/>
              <a:ahLst/>
              <a:cxnLst/>
              <a:rect l="l" t="t" r="r" b="b"/>
              <a:pathLst>
                <a:path w="6792233" h="2342819">
                  <a:moveTo>
                    <a:pt x="0" y="0"/>
                  </a:moveTo>
                  <a:lnTo>
                    <a:pt x="6792233" y="0"/>
                  </a:lnTo>
                  <a:lnTo>
                    <a:pt x="6792233" y="2342819"/>
                  </a:lnTo>
                  <a:lnTo>
                    <a:pt x="0" y="2342819"/>
                  </a:lnTo>
                  <a:lnTo>
                    <a:pt x="0" y="0"/>
                  </a:lnTo>
                  <a:close/>
                </a:path>
              </a:pathLst>
            </a:custGeom>
            <a:blipFill>
              <a:blip r:embed="rId2" cstate="print"/>
              <a:stretch>
                <a:fillRect t="-264" r="-3081" b="-33883"/>
              </a:stretch>
            </a:blipFill>
          </p:spPr>
          <p:txBody>
            <a:bodyPr/>
            <a:lstStyle/>
            <a:p>
              <a:endParaRPr lang="el-GR"/>
            </a:p>
          </p:txBody>
        </p:sp>
      </p:grpSp>
      <p:sp>
        <p:nvSpPr>
          <p:cNvPr id="8" name="TextBox 8"/>
          <p:cNvSpPr txBox="1"/>
          <p:nvPr/>
        </p:nvSpPr>
        <p:spPr>
          <a:xfrm>
            <a:off x="1028700" y="2318485"/>
            <a:ext cx="8099650" cy="3327178"/>
          </a:xfrm>
          <a:prstGeom prst="rect">
            <a:avLst/>
          </a:prstGeom>
        </p:spPr>
        <p:txBody>
          <a:bodyPr lIns="0" tIns="0" rIns="0" bIns="0" rtlCol="0" anchor="t">
            <a:spAutoFit/>
          </a:bodyPr>
          <a:lstStyle/>
          <a:p>
            <a:pPr algn="ctr">
              <a:lnSpc>
                <a:spcPts val="6662"/>
              </a:lnSpc>
              <a:spcBef>
                <a:spcPct val="0"/>
              </a:spcBef>
            </a:pPr>
            <a:r>
              <a:rPr lang="en-US" sz="4758" b="1">
                <a:solidFill>
                  <a:srgbClr val="001D3E"/>
                </a:solidFill>
                <a:latin typeface="Open Sans Bold"/>
                <a:ea typeface="Open Sans Bold"/>
                <a:cs typeface="Open Sans Bold"/>
                <a:sym typeface="Open Sans Bold"/>
              </a:rPr>
              <a:t>ΕΡΕΥΝΑ ΓΙΑ ΤΟ ΔΗΜΟΓΡΑΦΙΚΟ ΣΤΗΝ ΠΕΡΙΦΕΡΕΙΑ ΚΕΝΤΡΙΚΗΣ ΜΑΚΕΔΟΝΙΑΣ</a:t>
            </a:r>
          </a:p>
        </p:txBody>
      </p:sp>
      <p:sp>
        <p:nvSpPr>
          <p:cNvPr id="9" name="TextBox 9"/>
          <p:cNvSpPr txBox="1"/>
          <p:nvPr/>
        </p:nvSpPr>
        <p:spPr>
          <a:xfrm>
            <a:off x="1798739" y="6676627"/>
            <a:ext cx="6906474" cy="654025"/>
          </a:xfrm>
          <a:prstGeom prst="rect">
            <a:avLst/>
          </a:prstGeom>
        </p:spPr>
        <p:txBody>
          <a:bodyPr lIns="0" tIns="0" rIns="0" bIns="0" rtlCol="0" anchor="t">
            <a:spAutoFit/>
          </a:bodyPr>
          <a:lstStyle/>
          <a:p>
            <a:pPr algn="ctr">
              <a:lnSpc>
                <a:spcPts val="5098"/>
              </a:lnSpc>
              <a:spcBef>
                <a:spcPct val="0"/>
              </a:spcBef>
            </a:pPr>
            <a:r>
              <a:rPr lang="el-GR" sz="4400" b="1" dirty="0">
                <a:solidFill>
                  <a:srgbClr val="003168"/>
                </a:solidFill>
                <a:ea typeface="Open Sans"/>
                <a:cs typeface="Open Sans"/>
                <a:sym typeface="Open Sans"/>
              </a:rPr>
              <a:t>Οκτώβριος – Νοέμβριος </a:t>
            </a:r>
            <a:r>
              <a:rPr lang="en-US" sz="4400" b="1" dirty="0">
                <a:solidFill>
                  <a:srgbClr val="003168"/>
                </a:solidFill>
                <a:ea typeface="Open Sans"/>
                <a:cs typeface="Open Sans"/>
                <a:sym typeface="Open Sans"/>
              </a:rPr>
              <a:t>2025</a:t>
            </a:r>
          </a:p>
        </p:txBody>
      </p:sp>
      <p:sp>
        <p:nvSpPr>
          <p:cNvPr id="10" name="Freeform 10"/>
          <p:cNvSpPr/>
          <p:nvPr/>
        </p:nvSpPr>
        <p:spPr>
          <a:xfrm>
            <a:off x="9144000" y="806173"/>
            <a:ext cx="10025784" cy="8674653"/>
          </a:xfrm>
          <a:custGeom>
            <a:avLst/>
            <a:gdLst/>
            <a:ahLst/>
            <a:cxnLst/>
            <a:rect l="l" t="t" r="r" b="b"/>
            <a:pathLst>
              <a:path w="10025784" h="8674653">
                <a:moveTo>
                  <a:pt x="0" y="0"/>
                </a:moveTo>
                <a:lnTo>
                  <a:pt x="10025784" y="0"/>
                </a:lnTo>
                <a:lnTo>
                  <a:pt x="10025784" y="8674654"/>
                </a:lnTo>
                <a:lnTo>
                  <a:pt x="0" y="8674654"/>
                </a:lnTo>
                <a:lnTo>
                  <a:pt x="0" y="0"/>
                </a:lnTo>
                <a:close/>
              </a:path>
            </a:pathLst>
          </a:custGeom>
          <a:blipFill>
            <a:blip r:embed="rId3" cstate="print"/>
            <a:stretch>
              <a:fillRect/>
            </a:stretch>
          </a:blipFill>
        </p:spPr>
        <p:txBody>
          <a:bodyPr/>
          <a:lstStyle/>
          <a:p>
            <a:endParaRPr lang="el-GR"/>
          </a:p>
        </p:txBody>
      </p:sp>
      <p:pic>
        <p:nvPicPr>
          <p:cNvPr id="11" name="10 - Εικόνα" descr="logo-palmos_darker_small.png"/>
          <p:cNvPicPr>
            <a:picLocks noChangeAspect="1"/>
          </p:cNvPicPr>
          <p:nvPr/>
        </p:nvPicPr>
        <p:blipFill>
          <a:blip r:embed="rId4" cstate="print"/>
          <a:stretch>
            <a:fillRect/>
          </a:stretch>
        </p:blipFill>
        <p:spPr>
          <a:xfrm>
            <a:off x="4191000" y="7990196"/>
            <a:ext cx="2590800" cy="417030"/>
          </a:xfrm>
          <a:prstGeom prst="rect">
            <a:avLst/>
          </a:prstGeom>
        </p:spPr>
      </p:pic>
      <p:sp>
        <p:nvSpPr>
          <p:cNvPr id="12" name="11 - TextBox"/>
          <p:cNvSpPr txBox="1"/>
          <p:nvPr/>
        </p:nvSpPr>
        <p:spPr>
          <a:xfrm>
            <a:off x="2743200" y="7974568"/>
            <a:ext cx="1403398" cy="369332"/>
          </a:xfrm>
          <a:prstGeom prst="rect">
            <a:avLst/>
          </a:prstGeom>
          <a:noFill/>
        </p:spPr>
        <p:txBody>
          <a:bodyPr wrap="none" rtlCol="0">
            <a:spAutoFit/>
          </a:bodyPr>
          <a:lstStyle/>
          <a:p>
            <a:r>
              <a:rPr lang="el-GR" b="1" dirty="0"/>
              <a:t>ΥΛΟΠΟΙΗΣΗ:</a:t>
            </a:r>
          </a:p>
        </p:txBody>
      </p:sp>
    </p:spTree>
    <p:extLst>
      <p:ext uri="{BB962C8B-B14F-4D97-AF65-F5344CB8AC3E}">
        <p14:creationId xmlns:p14="http://schemas.microsoft.com/office/powerpoint/2010/main" val="179247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636109"/>
            <a:ext cx="16230600" cy="1009650"/>
          </a:xfrm>
          <a:prstGeom prst="rect">
            <a:avLst/>
          </a:prstGeom>
        </p:spPr>
        <p:txBody>
          <a:bodyPr lIns="0" tIns="0" rIns="0" bIns="0" rtlCol="0" anchor="t">
            <a:spAutoFit/>
          </a:bodyPr>
          <a:lstStyle/>
          <a:p>
            <a:pPr marL="0" lvl="0" indent="0" algn="ctr">
              <a:lnSpc>
                <a:spcPts val="7920"/>
              </a:lnSpc>
            </a:pPr>
            <a:r>
              <a:rPr lang="en-US" sz="6600" b="1" dirty="0">
                <a:solidFill>
                  <a:srgbClr val="003168"/>
                </a:solidFill>
                <a:ea typeface="Open Sauce Bold"/>
                <a:cs typeface="Open Sauce Bold"/>
                <a:sym typeface="Open Sauce Bold"/>
              </a:rPr>
              <a:t>ΤΑΥΤΟΤΗΤΑ ΕΡΕΥΝΑΣ</a:t>
            </a:r>
          </a:p>
        </p:txBody>
      </p:sp>
      <p:sp>
        <p:nvSpPr>
          <p:cNvPr id="3" name="TextBox 3"/>
          <p:cNvSpPr txBox="1"/>
          <p:nvPr/>
        </p:nvSpPr>
        <p:spPr>
          <a:xfrm>
            <a:off x="3319510" y="1961116"/>
            <a:ext cx="11492801" cy="1346522"/>
          </a:xfrm>
          <a:prstGeom prst="rect">
            <a:avLst/>
          </a:prstGeom>
        </p:spPr>
        <p:txBody>
          <a:bodyPr lIns="0" tIns="0" rIns="0" bIns="0" rtlCol="0" anchor="t">
            <a:spAutoFit/>
          </a:bodyPr>
          <a:lstStyle/>
          <a:p>
            <a:pPr marL="0" lvl="0" indent="0" algn="l">
              <a:lnSpc>
                <a:spcPts val="3500"/>
              </a:lnSpc>
              <a:spcBef>
                <a:spcPct val="0"/>
              </a:spcBef>
            </a:pPr>
            <a:r>
              <a:rPr lang="en-US" sz="2400" b="1" dirty="0" err="1">
                <a:solidFill>
                  <a:srgbClr val="191919"/>
                </a:solidFill>
                <a:ea typeface="Canva Sans Bold"/>
                <a:cs typeface="Canva Sans Bold"/>
                <a:sym typeface="Canva Sans Bold"/>
              </a:rPr>
              <a:t>Περιοχή</a:t>
            </a:r>
            <a:r>
              <a:rPr lang="en-US" sz="2400" b="1" dirty="0">
                <a:solidFill>
                  <a:srgbClr val="191919"/>
                </a:solidFill>
                <a:ea typeface="Canva Sans Bold"/>
                <a:cs typeface="Canva Sans Bold"/>
                <a:sym typeface="Canva Sans Bold"/>
              </a:rPr>
              <a:t> </a:t>
            </a:r>
            <a:r>
              <a:rPr lang="en-US" sz="2400" b="1" dirty="0" err="1">
                <a:solidFill>
                  <a:srgbClr val="191919"/>
                </a:solidFill>
                <a:ea typeface="Canva Sans Bold"/>
                <a:cs typeface="Canva Sans Bold"/>
                <a:sym typeface="Canva Sans Bold"/>
              </a:rPr>
              <a:t>έρευν</a:t>
            </a:r>
            <a:r>
              <a:rPr lang="en-US" sz="2400" b="1" dirty="0">
                <a:solidFill>
                  <a:srgbClr val="191919"/>
                </a:solidFill>
                <a:ea typeface="Canva Sans Bold"/>
                <a:cs typeface="Canva Sans Bold"/>
                <a:sym typeface="Canva Sans Bold"/>
              </a:rPr>
              <a:t>ας: </a:t>
            </a:r>
            <a:r>
              <a:rPr lang="en-US" sz="2400" dirty="0">
                <a:solidFill>
                  <a:srgbClr val="191919"/>
                </a:solidFill>
                <a:ea typeface="Canva Sans"/>
                <a:cs typeface="Canva Sans"/>
                <a:sym typeface="Canva Sans"/>
              </a:rPr>
              <a:t>Περιφέρεια Κεντρικής Μακεδονίας (ΠΚΜ), με </a:t>
            </a:r>
            <a:r>
              <a:rPr lang="el-GR" sz="2400" dirty="0">
                <a:solidFill>
                  <a:srgbClr val="191919"/>
                </a:solidFill>
                <a:ea typeface="Canva Sans"/>
                <a:cs typeface="Canva Sans"/>
                <a:sym typeface="Canva Sans"/>
              </a:rPr>
              <a:t>αναλογική</a:t>
            </a:r>
            <a:r>
              <a:rPr lang="en-US" sz="2400" dirty="0">
                <a:solidFill>
                  <a:srgbClr val="191919"/>
                </a:solidFill>
                <a:ea typeface="Canva Sans"/>
                <a:cs typeface="Canva Sans"/>
                <a:sym typeface="Canva Sans"/>
              </a:rPr>
              <a:t> κατανομή του δείγματος στους εφτά (7) νομούς της Περιφέρειας (απογραφή μόνιμου</a:t>
            </a:r>
            <a:r>
              <a:rPr lang="en-US" sz="2400" u="none" dirty="0">
                <a:solidFill>
                  <a:srgbClr val="191919"/>
                </a:solidFill>
                <a:ea typeface="Canva Sans"/>
                <a:cs typeface="Canva Sans"/>
                <a:sym typeface="Canva Sans"/>
              </a:rPr>
              <a:t> πληθυσμού ΕΛΣΤΑΤ 2021).</a:t>
            </a:r>
          </a:p>
        </p:txBody>
      </p:sp>
      <p:sp>
        <p:nvSpPr>
          <p:cNvPr id="4" name="TextBox 4"/>
          <p:cNvSpPr txBox="1"/>
          <p:nvPr/>
        </p:nvSpPr>
        <p:spPr>
          <a:xfrm>
            <a:off x="3319508" y="3546131"/>
            <a:ext cx="11492801" cy="417871"/>
          </a:xfrm>
          <a:prstGeom prst="rect">
            <a:avLst/>
          </a:prstGeom>
        </p:spPr>
        <p:txBody>
          <a:bodyPr lIns="0" tIns="0" rIns="0" bIns="0" rtlCol="0" anchor="t">
            <a:spAutoFit/>
          </a:bodyPr>
          <a:lstStyle/>
          <a:p>
            <a:pPr marL="0" lvl="0" indent="0" algn="l">
              <a:lnSpc>
                <a:spcPts val="3500"/>
              </a:lnSpc>
              <a:spcBef>
                <a:spcPct val="0"/>
              </a:spcBef>
            </a:pPr>
            <a:r>
              <a:rPr lang="en-US" sz="2400" b="1" dirty="0" err="1">
                <a:solidFill>
                  <a:srgbClr val="191919"/>
                </a:solidFill>
                <a:ea typeface="Canva Sans Bold"/>
                <a:cs typeface="Canva Sans Bold"/>
                <a:sym typeface="Canva Sans Bold"/>
              </a:rPr>
              <a:t>Μέγεθος</a:t>
            </a:r>
            <a:r>
              <a:rPr lang="en-US" sz="2400" b="1" u="none" dirty="0">
                <a:solidFill>
                  <a:srgbClr val="191919"/>
                </a:solidFill>
                <a:ea typeface="Canva Sans Bold"/>
                <a:cs typeface="Canva Sans Bold"/>
                <a:sym typeface="Canva Sans Bold"/>
              </a:rPr>
              <a:t> </a:t>
            </a:r>
            <a:r>
              <a:rPr lang="en-US" sz="2400" b="1" u="none" dirty="0" err="1">
                <a:solidFill>
                  <a:srgbClr val="191919"/>
                </a:solidFill>
                <a:ea typeface="Canva Sans Bold"/>
                <a:cs typeface="Canva Sans Bold"/>
                <a:sym typeface="Canva Sans Bold"/>
              </a:rPr>
              <a:t>δείγμ</a:t>
            </a:r>
            <a:r>
              <a:rPr lang="en-US" sz="2400" b="1" u="none" dirty="0">
                <a:solidFill>
                  <a:srgbClr val="191919"/>
                </a:solidFill>
                <a:ea typeface="Canva Sans Bold"/>
                <a:cs typeface="Canva Sans Bold"/>
                <a:sym typeface="Canva Sans Bold"/>
              </a:rPr>
              <a:t>ατος: </a:t>
            </a:r>
            <a:r>
              <a:rPr lang="el-GR" sz="2400" u="none" dirty="0">
                <a:solidFill>
                  <a:srgbClr val="191919"/>
                </a:solidFill>
                <a:ea typeface="Canva Sans"/>
                <a:cs typeface="Canva Sans"/>
                <a:sym typeface="Canva Sans"/>
              </a:rPr>
              <a:t>1.203</a:t>
            </a:r>
            <a:r>
              <a:rPr lang="en-US" sz="2400" u="none" dirty="0">
                <a:solidFill>
                  <a:srgbClr val="191919"/>
                </a:solidFill>
                <a:ea typeface="Canva Sans"/>
                <a:cs typeface="Canva Sans"/>
                <a:sym typeface="Canva Sans"/>
              </a:rPr>
              <a:t> άτομα, άνδρες και γυναίκες, 17 ετών και άνω.</a:t>
            </a:r>
          </a:p>
        </p:txBody>
      </p:sp>
      <p:sp>
        <p:nvSpPr>
          <p:cNvPr id="5" name="TextBox 5"/>
          <p:cNvSpPr txBox="1"/>
          <p:nvPr/>
        </p:nvSpPr>
        <p:spPr>
          <a:xfrm>
            <a:off x="3340569" y="4305300"/>
            <a:ext cx="11823231" cy="1795363"/>
          </a:xfrm>
          <a:prstGeom prst="rect">
            <a:avLst/>
          </a:prstGeom>
        </p:spPr>
        <p:txBody>
          <a:bodyPr wrap="square" lIns="0" tIns="0" rIns="0" bIns="0" rtlCol="0" anchor="t">
            <a:spAutoFit/>
          </a:bodyPr>
          <a:lstStyle/>
          <a:p>
            <a:pPr>
              <a:lnSpc>
                <a:spcPts val="3500"/>
              </a:lnSpc>
              <a:spcBef>
                <a:spcPct val="0"/>
              </a:spcBef>
            </a:pPr>
            <a:r>
              <a:rPr lang="en-US" sz="2400" b="1" dirty="0" err="1">
                <a:solidFill>
                  <a:srgbClr val="191919"/>
                </a:solidFill>
                <a:ea typeface="Canva Sans Bold"/>
                <a:cs typeface="Canva Sans Bold"/>
                <a:sym typeface="Canva Sans Bold"/>
              </a:rPr>
              <a:t>Μέθοδος</a:t>
            </a:r>
            <a:r>
              <a:rPr lang="en-US" sz="2400" b="1" dirty="0">
                <a:solidFill>
                  <a:srgbClr val="191919"/>
                </a:solidFill>
                <a:ea typeface="Canva Sans Bold"/>
                <a:cs typeface="Canva Sans Bold"/>
                <a:sym typeface="Canva Sans Bold"/>
              </a:rPr>
              <a:t> </a:t>
            </a:r>
            <a:r>
              <a:rPr lang="en-US" sz="2400" b="1" dirty="0" err="1">
                <a:solidFill>
                  <a:srgbClr val="191919"/>
                </a:solidFill>
                <a:ea typeface="Canva Sans Bold"/>
                <a:cs typeface="Canva Sans Bold"/>
                <a:sym typeface="Canva Sans Bold"/>
              </a:rPr>
              <a:t>έρευν</a:t>
            </a:r>
            <a:r>
              <a:rPr lang="en-US" sz="2400" b="1" dirty="0">
                <a:solidFill>
                  <a:srgbClr val="191919"/>
                </a:solidFill>
                <a:ea typeface="Canva Sans Bold"/>
                <a:cs typeface="Canva Sans Bold"/>
                <a:sym typeface="Canva Sans Bold"/>
              </a:rPr>
              <a:t>ας: </a:t>
            </a:r>
            <a:r>
              <a:rPr lang="el-GR" sz="2400" dirty="0">
                <a:solidFill>
                  <a:srgbClr val="191919"/>
                </a:solidFill>
                <a:ea typeface="Canva Sans Bold"/>
                <a:cs typeface="Canva Sans Bold"/>
                <a:sym typeface="Canva Sans Bold"/>
              </a:rPr>
              <a:t>58</a:t>
            </a:r>
            <a:r>
              <a:rPr lang="el-GR" sz="2400" dirty="0">
                <a:solidFill>
                  <a:srgbClr val="191919"/>
                </a:solidFill>
                <a:ea typeface="Canva Sans Bold"/>
                <a:cs typeface="Canva Sans Bold"/>
                <a:sym typeface="Canva Sans"/>
              </a:rPr>
              <a:t>% τ</a:t>
            </a:r>
            <a:r>
              <a:rPr lang="en-US" sz="2400" dirty="0" err="1">
                <a:solidFill>
                  <a:srgbClr val="191919"/>
                </a:solidFill>
                <a:ea typeface="Canva Sans"/>
                <a:cs typeface="Canva Sans"/>
                <a:sym typeface="Canva Sans"/>
              </a:rPr>
              <a:t>ηλεφωνικές</a:t>
            </a:r>
            <a:r>
              <a:rPr lang="en-US" sz="2400" dirty="0">
                <a:solidFill>
                  <a:srgbClr val="191919"/>
                </a:solidFill>
                <a:ea typeface="Canva Sans"/>
                <a:cs typeface="Canva Sans"/>
                <a:sym typeface="Canva Sans"/>
              </a:rPr>
              <a:t> συνεντεύξεις με τη βοήθεια συστήματος CATI</a:t>
            </a:r>
            <a:r>
              <a:rPr lang="en-US" sz="2400" u="none" dirty="0">
                <a:solidFill>
                  <a:srgbClr val="191919"/>
                </a:solidFill>
                <a:ea typeface="Canva Sans"/>
                <a:cs typeface="Canva Sans"/>
                <a:sym typeface="Canva Sans"/>
              </a:rPr>
              <a:t> (Computer As­si­sted Telephone Interviewing)</a:t>
            </a:r>
            <a:r>
              <a:rPr lang="el-GR" altLang="el-GR" sz="2400" dirty="0">
                <a:latin typeface="Cambria" panose="02040503050406030204" pitchFamily="18" charset="0"/>
                <a:ea typeface="Cambria" panose="02040503050406030204" pitchFamily="18" charset="0"/>
                <a:cs typeface="Calibri" panose="020F0502020204030204" pitchFamily="34" charset="0"/>
              </a:rPr>
              <a:t> και 42% </a:t>
            </a:r>
            <a:r>
              <a:rPr lang="en-US" altLang="el-GR" sz="2400" dirty="0">
                <a:latin typeface="Cambria" panose="02040503050406030204" pitchFamily="18" charset="0"/>
                <a:ea typeface="Cambria" panose="02040503050406030204" pitchFamily="18" charset="0"/>
                <a:cs typeface="Calibri" panose="020F0502020204030204" pitchFamily="34" charset="0"/>
              </a:rPr>
              <a:t>Online </a:t>
            </a:r>
            <a:r>
              <a:rPr lang="en-US" altLang="el-GR" sz="2400" dirty="0" err="1">
                <a:latin typeface="Cambria" panose="02040503050406030204" pitchFamily="18" charset="0"/>
                <a:ea typeface="Cambria" panose="02040503050406030204" pitchFamily="18" charset="0"/>
                <a:cs typeface="Calibri" panose="020F0502020204030204" pitchFamily="34" charset="0"/>
              </a:rPr>
              <a:t>ερωτημ</a:t>
            </a:r>
            <a:r>
              <a:rPr lang="en-US" altLang="el-GR" sz="2400" dirty="0">
                <a:latin typeface="Cambria" panose="02040503050406030204" pitchFamily="18" charset="0"/>
                <a:ea typeface="Cambria" panose="02040503050406030204" pitchFamily="18" charset="0"/>
                <a:cs typeface="Calibri" panose="020F0502020204030204" pitchFamily="34" charset="0"/>
              </a:rPr>
              <a:t>ατολόγια </a:t>
            </a:r>
            <a:r>
              <a:rPr lang="el-GR" altLang="el-GR" sz="2400" dirty="0">
                <a:latin typeface="Cambria" panose="02040503050406030204" pitchFamily="18" charset="0"/>
                <a:ea typeface="Cambria" panose="02040503050406030204" pitchFamily="18" charset="0"/>
                <a:cs typeface="Calibri" panose="020F0502020204030204" pitchFamily="34" charset="0"/>
              </a:rPr>
              <a:t>με σύστημα </a:t>
            </a:r>
            <a:r>
              <a:rPr lang="en-US" altLang="el-GR" sz="2400" dirty="0">
                <a:latin typeface="Cambria" panose="02040503050406030204" pitchFamily="18" charset="0"/>
                <a:ea typeface="Cambria" panose="02040503050406030204" pitchFamily="18" charset="0"/>
                <a:cs typeface="Calibri" panose="020F0502020204030204" pitchFamily="34" charset="0"/>
              </a:rPr>
              <a:t>CAWI (Computer Assisted Web Interviewing) </a:t>
            </a:r>
            <a:r>
              <a:rPr lang="en-US" altLang="el-GR" sz="2400" dirty="0" err="1">
                <a:latin typeface="Cambria" panose="02040503050406030204" pitchFamily="18" charset="0"/>
                <a:ea typeface="Cambria" panose="02040503050406030204" pitchFamily="18" charset="0"/>
                <a:cs typeface="Calibri" panose="020F0502020204030204" pitchFamily="34" charset="0"/>
              </a:rPr>
              <a:t>μέσω</a:t>
            </a:r>
            <a:r>
              <a:rPr lang="en-US" altLang="el-GR" sz="2400" dirty="0">
                <a:latin typeface="Cambria" panose="02040503050406030204" pitchFamily="18" charset="0"/>
                <a:ea typeface="Cambria" panose="02040503050406030204" pitchFamily="18" charset="0"/>
                <a:cs typeface="Calibri" panose="020F0502020204030204" pitchFamily="34" charset="0"/>
              </a:rPr>
              <a:t> π</a:t>
            </a:r>
            <a:r>
              <a:rPr lang="en-US" altLang="el-GR" sz="2400" dirty="0" err="1">
                <a:latin typeface="Cambria" panose="02040503050406030204" pitchFamily="18" charset="0"/>
                <a:ea typeface="Cambria" panose="02040503050406030204" pitchFamily="18" charset="0"/>
                <a:cs typeface="Calibri" panose="020F0502020204030204" pitchFamily="34" charset="0"/>
              </a:rPr>
              <a:t>ιστο</a:t>
            </a:r>
            <a:r>
              <a:rPr lang="en-US" altLang="el-GR" sz="2400" dirty="0">
                <a:latin typeface="Cambria" panose="02040503050406030204" pitchFamily="18" charset="0"/>
                <a:ea typeface="Cambria" panose="02040503050406030204" pitchFamily="18" charset="0"/>
                <a:cs typeface="Calibri" panose="020F0502020204030204" pitchFamily="34" charset="0"/>
              </a:rPr>
              <a:t>ποιημένων online panels</a:t>
            </a:r>
            <a:r>
              <a:rPr lang="el-GR" altLang="el-GR" sz="2400" dirty="0">
                <a:latin typeface="Cambria" panose="02040503050406030204" pitchFamily="18" charset="0"/>
                <a:ea typeface="Cambria" panose="02040503050406030204" pitchFamily="18" charset="0"/>
                <a:cs typeface="Calibri" panose="020F0502020204030204" pitchFamily="34" charset="0"/>
              </a:rPr>
              <a:t>.</a:t>
            </a:r>
            <a:endParaRPr lang="el-GR" altLang="el-GR" sz="24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0" lvl="0" indent="0" algn="l">
              <a:lnSpc>
                <a:spcPts val="3500"/>
              </a:lnSpc>
              <a:spcBef>
                <a:spcPct val="0"/>
              </a:spcBef>
            </a:pPr>
            <a:endParaRPr lang="en-US" sz="2400" u="none" dirty="0">
              <a:solidFill>
                <a:srgbClr val="191919"/>
              </a:solidFill>
              <a:ea typeface="Canva Sans"/>
              <a:cs typeface="Canva Sans"/>
              <a:sym typeface="Canva Sans"/>
            </a:endParaRPr>
          </a:p>
        </p:txBody>
      </p:sp>
      <p:sp>
        <p:nvSpPr>
          <p:cNvPr id="6" name="TextBox 6"/>
          <p:cNvSpPr txBox="1"/>
          <p:nvPr/>
        </p:nvSpPr>
        <p:spPr>
          <a:xfrm>
            <a:off x="3319509" y="5753100"/>
            <a:ext cx="11492801" cy="1346522"/>
          </a:xfrm>
          <a:prstGeom prst="rect">
            <a:avLst/>
          </a:prstGeom>
        </p:spPr>
        <p:txBody>
          <a:bodyPr lIns="0" tIns="0" rIns="0" bIns="0" rtlCol="0" anchor="t">
            <a:spAutoFit/>
          </a:bodyPr>
          <a:lstStyle/>
          <a:p>
            <a:pPr marL="0" lvl="0" indent="0" algn="l">
              <a:lnSpc>
                <a:spcPts val="3500"/>
              </a:lnSpc>
              <a:spcBef>
                <a:spcPct val="0"/>
              </a:spcBef>
            </a:pPr>
            <a:r>
              <a:rPr lang="en-US" sz="2400" b="1" dirty="0" err="1">
                <a:solidFill>
                  <a:srgbClr val="191919"/>
                </a:solidFill>
                <a:ea typeface="Canva Sans Bold"/>
                <a:cs typeface="Canva Sans Bold"/>
                <a:sym typeface="Canva Sans Bold"/>
              </a:rPr>
              <a:t>Στ</a:t>
            </a:r>
            <a:r>
              <a:rPr lang="en-US" sz="2400" b="1" dirty="0">
                <a:solidFill>
                  <a:srgbClr val="191919"/>
                </a:solidFill>
                <a:ea typeface="Canva Sans Bold"/>
                <a:cs typeface="Canva Sans Bold"/>
                <a:sym typeface="Canva Sans Bold"/>
              </a:rPr>
              <a:t>αθμίσεις: </a:t>
            </a:r>
            <a:r>
              <a:rPr lang="el-GR" sz="2400" dirty="0">
                <a:solidFill>
                  <a:srgbClr val="191919"/>
                </a:solidFill>
                <a:ea typeface="Canva Sans"/>
                <a:cs typeface="Canva Sans"/>
                <a:sym typeface="Canva Sans"/>
              </a:rPr>
              <a:t>Το δείγμα σταθμίστηκε </a:t>
            </a:r>
            <a:r>
              <a:rPr lang="en-US" sz="2400" dirty="0" err="1">
                <a:solidFill>
                  <a:srgbClr val="191919"/>
                </a:solidFill>
                <a:ea typeface="Canva Sans"/>
                <a:cs typeface="Canva Sans"/>
                <a:sym typeface="Canva Sans"/>
              </a:rPr>
              <a:t>εκ</a:t>
            </a:r>
            <a:r>
              <a:rPr lang="en-US" sz="2400" dirty="0">
                <a:solidFill>
                  <a:srgbClr val="191919"/>
                </a:solidFill>
                <a:ea typeface="Canva Sans"/>
                <a:cs typeface="Canva Sans"/>
                <a:sym typeface="Canva Sans"/>
              </a:rPr>
              <a:t> των</a:t>
            </a:r>
            <a:r>
              <a:rPr lang="en-US" sz="2400" u="none" dirty="0">
                <a:solidFill>
                  <a:srgbClr val="191919"/>
                </a:solidFill>
                <a:ea typeface="Canva Sans"/>
                <a:cs typeface="Canva Sans"/>
                <a:sym typeface="Canva Sans"/>
              </a:rPr>
              <a:t> υστέρων </a:t>
            </a:r>
            <a:r>
              <a:rPr lang="en-US" sz="2400" u="none" dirty="0">
                <a:ea typeface="Canva Sans"/>
                <a:cs typeface="Canva Sans"/>
                <a:sym typeface="Canva Sans"/>
              </a:rPr>
              <a:t>ως προς </a:t>
            </a:r>
            <a:r>
              <a:rPr lang="en-US" sz="2400" u="none" dirty="0" err="1">
                <a:ea typeface="Canva Sans"/>
                <a:cs typeface="Canva Sans"/>
                <a:sym typeface="Canva Sans"/>
              </a:rPr>
              <a:t>το</a:t>
            </a:r>
            <a:r>
              <a:rPr lang="en-US" sz="2400" u="none" dirty="0">
                <a:ea typeface="Canva Sans"/>
                <a:cs typeface="Canva Sans"/>
                <a:sym typeface="Canva Sans"/>
              </a:rPr>
              <a:t> </a:t>
            </a:r>
            <a:r>
              <a:rPr lang="en-US" sz="2400" u="none" dirty="0" err="1">
                <a:ea typeface="Canva Sans"/>
                <a:cs typeface="Canva Sans"/>
                <a:sym typeface="Canva Sans"/>
              </a:rPr>
              <a:t>φύλο</a:t>
            </a:r>
            <a:r>
              <a:rPr lang="el-GR" sz="2400" dirty="0">
                <a:ea typeface="Canva Sans"/>
                <a:cs typeface="Canva Sans"/>
                <a:sym typeface="Canva Sans"/>
              </a:rPr>
              <a:t>, </a:t>
            </a:r>
            <a:r>
              <a:rPr lang="en-US" sz="2400" u="none" dirty="0" err="1">
                <a:ea typeface="Canva Sans"/>
                <a:cs typeface="Canva Sans"/>
                <a:sym typeface="Canva Sans"/>
              </a:rPr>
              <a:t>την</a:t>
            </a:r>
            <a:r>
              <a:rPr lang="en-US" sz="2400" u="none" dirty="0">
                <a:ea typeface="Canva Sans"/>
                <a:cs typeface="Canva Sans"/>
                <a:sym typeface="Canva Sans"/>
              </a:rPr>
              <a:t> </a:t>
            </a:r>
            <a:r>
              <a:rPr lang="en-US" sz="2400" u="none" dirty="0" err="1">
                <a:ea typeface="Canva Sans"/>
                <a:cs typeface="Canva Sans"/>
                <a:sym typeface="Canva Sans"/>
              </a:rPr>
              <a:t>ηλικί</a:t>
            </a:r>
            <a:r>
              <a:rPr lang="en-US" sz="2400" u="none" dirty="0">
                <a:ea typeface="Canva Sans"/>
                <a:cs typeface="Canva Sans"/>
                <a:sym typeface="Canva Sans"/>
              </a:rPr>
              <a:t>α </a:t>
            </a:r>
            <a:r>
              <a:rPr lang="el-GR" sz="2400" u="none" dirty="0">
                <a:ea typeface="Canva Sans"/>
                <a:cs typeface="Canva Sans"/>
                <a:sym typeface="Canva Sans"/>
              </a:rPr>
              <a:t>και τον πληθυσμό Περιφερειακής Ενότητας κατοικίας </a:t>
            </a:r>
            <a:r>
              <a:rPr lang="en-US" sz="2400" u="none" dirty="0" err="1">
                <a:ea typeface="Canva Sans"/>
                <a:cs typeface="Canva Sans"/>
                <a:sym typeface="Canva Sans"/>
              </a:rPr>
              <a:t>των</a:t>
            </a:r>
            <a:r>
              <a:rPr lang="en-US" sz="2400" u="none" dirty="0">
                <a:ea typeface="Canva Sans"/>
                <a:cs typeface="Canva Sans"/>
                <a:sym typeface="Canva Sans"/>
              </a:rPr>
              <a:t> ερωτώμενων</a:t>
            </a:r>
            <a:r>
              <a:rPr lang="en-US" sz="2400" u="none" dirty="0">
                <a:solidFill>
                  <a:srgbClr val="FF0000"/>
                </a:solidFill>
                <a:ea typeface="Canva Sans"/>
                <a:cs typeface="Canva Sans"/>
                <a:sym typeface="Canva Sans"/>
              </a:rPr>
              <a:t>, </a:t>
            </a:r>
            <a:r>
              <a:rPr lang="en-US" sz="2400" u="none" dirty="0">
                <a:solidFill>
                  <a:srgbClr val="191919"/>
                </a:solidFill>
                <a:ea typeface="Canva Sans"/>
                <a:cs typeface="Canva Sans"/>
                <a:sym typeface="Canva Sans"/>
              </a:rPr>
              <a:t>με βάση τα στοιχεία απογραφής μόνιμου πληθυσμού της ΕΛΣΤΑΤ 2021.</a:t>
            </a:r>
          </a:p>
        </p:txBody>
      </p:sp>
      <p:sp>
        <p:nvSpPr>
          <p:cNvPr id="7" name="TextBox 7"/>
          <p:cNvSpPr txBox="1"/>
          <p:nvPr/>
        </p:nvSpPr>
        <p:spPr>
          <a:xfrm>
            <a:off x="3319510" y="7429500"/>
            <a:ext cx="11492801" cy="448841"/>
          </a:xfrm>
          <a:prstGeom prst="rect">
            <a:avLst/>
          </a:prstGeom>
        </p:spPr>
        <p:txBody>
          <a:bodyPr lIns="0" tIns="0" rIns="0" bIns="0" rtlCol="0" anchor="t">
            <a:spAutoFit/>
          </a:bodyPr>
          <a:lstStyle/>
          <a:p>
            <a:pPr marL="0" lvl="0" indent="0" algn="l">
              <a:lnSpc>
                <a:spcPts val="3500"/>
              </a:lnSpc>
              <a:spcBef>
                <a:spcPct val="0"/>
              </a:spcBef>
            </a:pPr>
            <a:r>
              <a:rPr lang="en-US" sz="2400" b="1" dirty="0" err="1">
                <a:solidFill>
                  <a:srgbClr val="191919"/>
                </a:solidFill>
                <a:ea typeface="Canva Sans Bold"/>
                <a:cs typeface="Canva Sans Bold"/>
                <a:sym typeface="Canva Sans Bold"/>
              </a:rPr>
              <a:t>Τυ</a:t>
            </a:r>
            <a:r>
              <a:rPr lang="en-US" sz="2400" b="1" dirty="0">
                <a:solidFill>
                  <a:srgbClr val="191919"/>
                </a:solidFill>
                <a:ea typeface="Canva Sans Bold"/>
                <a:cs typeface="Canva Sans Bold"/>
                <a:sym typeface="Canva Sans Bold"/>
              </a:rPr>
              <a:t>πικό σφάλμα: </a:t>
            </a:r>
            <a:r>
              <a:rPr lang="en-US" sz="2400" dirty="0">
                <a:solidFill>
                  <a:srgbClr val="191919"/>
                </a:solidFill>
                <a:ea typeface="Canva Sans"/>
                <a:cs typeface="Canva Sans"/>
                <a:sym typeface="Canva Sans"/>
              </a:rPr>
              <a:t>Μέγιστο στατιστικό σφάλμα ±</a:t>
            </a:r>
            <a:r>
              <a:rPr lang="el-GR" sz="2400" dirty="0">
                <a:solidFill>
                  <a:srgbClr val="191919"/>
                </a:solidFill>
                <a:ea typeface="Canva Sans"/>
                <a:cs typeface="Canva Sans"/>
                <a:sym typeface="Canva Sans"/>
              </a:rPr>
              <a:t>2,8</a:t>
            </a:r>
            <a:r>
              <a:rPr lang="en-US" sz="2400" dirty="0">
                <a:solidFill>
                  <a:srgbClr val="191919"/>
                </a:solidFill>
                <a:ea typeface="Canva Sans"/>
                <a:cs typeface="Canva Sans"/>
                <a:sym typeface="Canva Sans"/>
              </a:rPr>
              <a:t>%</a:t>
            </a:r>
            <a:r>
              <a:rPr lang="en-US" sz="2400" u="none" dirty="0">
                <a:solidFill>
                  <a:srgbClr val="191919"/>
                </a:solidFill>
                <a:ea typeface="Canva Sans"/>
                <a:cs typeface="Canva Sans"/>
                <a:sym typeface="Canva Sans"/>
              </a:rPr>
              <a:t> με διάστημα εμπιστοσύνης 95%.</a:t>
            </a:r>
          </a:p>
        </p:txBody>
      </p:sp>
      <p:sp>
        <p:nvSpPr>
          <p:cNvPr id="8" name="TextBox 8"/>
          <p:cNvSpPr txBox="1"/>
          <p:nvPr/>
        </p:nvSpPr>
        <p:spPr>
          <a:xfrm>
            <a:off x="3319509" y="8433411"/>
            <a:ext cx="11492801" cy="897682"/>
          </a:xfrm>
          <a:prstGeom prst="rect">
            <a:avLst/>
          </a:prstGeom>
        </p:spPr>
        <p:txBody>
          <a:bodyPr lIns="0" tIns="0" rIns="0" bIns="0" rtlCol="0" anchor="t">
            <a:spAutoFit/>
          </a:bodyPr>
          <a:lstStyle/>
          <a:p>
            <a:pPr marL="0" lvl="0" indent="0" algn="l">
              <a:lnSpc>
                <a:spcPts val="3500"/>
              </a:lnSpc>
              <a:spcBef>
                <a:spcPct val="0"/>
              </a:spcBef>
            </a:pPr>
            <a:r>
              <a:rPr lang="en-US" sz="2400" b="1" dirty="0" err="1">
                <a:solidFill>
                  <a:srgbClr val="191919"/>
                </a:solidFill>
                <a:ea typeface="Canva Sans Bold"/>
                <a:cs typeface="Canva Sans Bold"/>
                <a:sym typeface="Canva Sans Bold"/>
              </a:rPr>
              <a:t>Ερωτημ</a:t>
            </a:r>
            <a:r>
              <a:rPr lang="en-US" sz="2400" b="1" dirty="0">
                <a:solidFill>
                  <a:srgbClr val="191919"/>
                </a:solidFill>
                <a:ea typeface="Canva Sans Bold"/>
                <a:cs typeface="Canva Sans Bold"/>
                <a:sym typeface="Canva Sans Bold"/>
              </a:rPr>
              <a:t>ατολόγιο:</a:t>
            </a:r>
            <a:r>
              <a:rPr lang="en-US" sz="2400" b="1" u="none" dirty="0">
                <a:solidFill>
                  <a:srgbClr val="191919"/>
                </a:solidFill>
                <a:ea typeface="Canva Sans Bold"/>
                <a:cs typeface="Canva Sans Bold"/>
                <a:sym typeface="Canva Sans Bold"/>
              </a:rPr>
              <a:t> </a:t>
            </a:r>
            <a:r>
              <a:rPr lang="en-US" sz="2400" u="none" dirty="0">
                <a:solidFill>
                  <a:srgbClr val="191919"/>
                </a:solidFill>
                <a:ea typeface="Canva Sans"/>
                <a:cs typeface="Canva Sans"/>
                <a:sym typeface="Canva Sans"/>
              </a:rPr>
              <a:t>Οι ερωτήσεις αναφέρονται στους τίτλους των γραφημάτων.</a:t>
            </a:r>
            <a:br>
              <a:rPr lang="el-GR" sz="2400" u="none" dirty="0">
                <a:solidFill>
                  <a:srgbClr val="191919"/>
                </a:solidFill>
                <a:ea typeface="Canva Sans"/>
                <a:cs typeface="Canva Sans"/>
                <a:sym typeface="Canva Sans"/>
              </a:rPr>
            </a:br>
            <a:r>
              <a:rPr lang="el-GR" sz="2400" b="1" u="none" dirty="0">
                <a:solidFill>
                  <a:srgbClr val="191919"/>
                </a:solidFill>
                <a:ea typeface="Canva Sans"/>
                <a:cs typeface="Canva Sans"/>
                <a:sym typeface="Canva Sans"/>
              </a:rPr>
              <a:t>Ενδεικτικά αποτελέσματα</a:t>
            </a:r>
            <a:r>
              <a:rPr lang="el-GR" sz="2400" u="none" dirty="0">
                <a:solidFill>
                  <a:srgbClr val="191919"/>
                </a:solidFill>
                <a:ea typeface="Canva Sans"/>
                <a:cs typeface="Canva Sans"/>
                <a:sym typeface="Canva Sans"/>
              </a:rPr>
              <a:t>: Όπου υπάρχει ο αστερίσκος (*) – Ν&lt;100</a:t>
            </a:r>
            <a:endParaRPr lang="en-US" sz="2400" u="none" dirty="0">
              <a:solidFill>
                <a:srgbClr val="191919"/>
              </a:solidFill>
              <a:ea typeface="Canva Sans"/>
              <a:cs typeface="Canva Sans"/>
              <a:sym typeface="Canva Sans"/>
            </a:endParaRPr>
          </a:p>
        </p:txBody>
      </p:sp>
      <p:grpSp>
        <p:nvGrpSpPr>
          <p:cNvPr id="9" name="Group 9"/>
          <p:cNvGrpSpPr/>
          <p:nvPr/>
        </p:nvGrpSpPr>
        <p:grpSpPr>
          <a:xfrm>
            <a:off x="1524000" y="2009010"/>
            <a:ext cx="1001158" cy="7477890"/>
            <a:chOff x="0" y="0"/>
            <a:chExt cx="1334877" cy="9970520"/>
          </a:xfrm>
        </p:grpSpPr>
        <p:sp>
          <p:nvSpPr>
            <p:cNvPr id="10" name="Freeform 10"/>
            <p:cNvSpPr/>
            <p:nvPr/>
          </p:nvSpPr>
          <p:spPr>
            <a:xfrm>
              <a:off x="0" y="0"/>
              <a:ext cx="1334877" cy="1334877"/>
            </a:xfrm>
            <a:custGeom>
              <a:avLst/>
              <a:gdLst/>
              <a:ahLst/>
              <a:cxnLst/>
              <a:rect l="l" t="t" r="r" b="b"/>
              <a:pathLst>
                <a:path w="1334877" h="1334877">
                  <a:moveTo>
                    <a:pt x="0" y="0"/>
                  </a:moveTo>
                  <a:lnTo>
                    <a:pt x="1334877" y="0"/>
                  </a:lnTo>
                  <a:lnTo>
                    <a:pt x="1334877" y="1334877"/>
                  </a:lnTo>
                  <a:lnTo>
                    <a:pt x="0" y="1334877"/>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1" name="TextBox 11"/>
            <p:cNvSpPr txBox="1"/>
            <p:nvPr/>
          </p:nvSpPr>
          <p:spPr>
            <a:xfrm>
              <a:off x="349710" y="324539"/>
              <a:ext cx="635457" cy="685800"/>
            </a:xfrm>
            <a:prstGeom prst="rect">
              <a:avLst/>
            </a:prstGeom>
          </p:spPr>
          <p:txBody>
            <a:bodyPr lIns="0" tIns="0" rIns="0" bIns="0" rtlCol="0" anchor="t">
              <a:spAutoFit/>
            </a:bodyPr>
            <a:lstStyle/>
            <a:p>
              <a:pPr algn="ctr">
                <a:lnSpc>
                  <a:spcPts val="4079"/>
                </a:lnSpc>
              </a:pPr>
              <a:r>
                <a:rPr lang="en-US" sz="3399">
                  <a:solidFill>
                    <a:srgbClr val="FFFFFF"/>
                  </a:solidFill>
                  <a:latin typeface="HK Grotesk"/>
                  <a:ea typeface="HK Grotesk"/>
                  <a:cs typeface="HK Grotesk"/>
                  <a:sym typeface="HK Grotesk"/>
                </a:rPr>
                <a:t>1</a:t>
              </a:r>
            </a:p>
          </p:txBody>
        </p:sp>
        <p:sp>
          <p:nvSpPr>
            <p:cNvPr id="12" name="Freeform 12"/>
            <p:cNvSpPr/>
            <p:nvPr/>
          </p:nvSpPr>
          <p:spPr>
            <a:xfrm>
              <a:off x="0" y="1724956"/>
              <a:ext cx="1334877" cy="1334877"/>
            </a:xfrm>
            <a:custGeom>
              <a:avLst/>
              <a:gdLst/>
              <a:ahLst/>
              <a:cxnLst/>
              <a:rect l="l" t="t" r="r" b="b"/>
              <a:pathLst>
                <a:path w="1334877" h="1334877">
                  <a:moveTo>
                    <a:pt x="0" y="0"/>
                  </a:moveTo>
                  <a:lnTo>
                    <a:pt x="1334877" y="0"/>
                  </a:lnTo>
                  <a:lnTo>
                    <a:pt x="1334877" y="1334877"/>
                  </a:lnTo>
                  <a:lnTo>
                    <a:pt x="0" y="1334877"/>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3" name="Freeform 13"/>
            <p:cNvSpPr/>
            <p:nvPr/>
          </p:nvSpPr>
          <p:spPr>
            <a:xfrm>
              <a:off x="0" y="3449911"/>
              <a:ext cx="1334877" cy="1334877"/>
            </a:xfrm>
            <a:custGeom>
              <a:avLst/>
              <a:gdLst/>
              <a:ahLst/>
              <a:cxnLst/>
              <a:rect l="l" t="t" r="r" b="b"/>
              <a:pathLst>
                <a:path w="1334877" h="1334877">
                  <a:moveTo>
                    <a:pt x="0" y="0"/>
                  </a:moveTo>
                  <a:lnTo>
                    <a:pt x="1334877" y="0"/>
                  </a:lnTo>
                  <a:lnTo>
                    <a:pt x="1334877" y="1334877"/>
                  </a:lnTo>
                  <a:lnTo>
                    <a:pt x="0" y="1334877"/>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txBody>
            <a:bodyPr/>
            <a:lstStyle/>
            <a:p>
              <a:endParaRPr lang="el-GR"/>
            </a:p>
          </p:txBody>
        </p:sp>
        <p:sp>
          <p:nvSpPr>
            <p:cNvPr id="14" name="Freeform 14"/>
            <p:cNvSpPr/>
            <p:nvPr/>
          </p:nvSpPr>
          <p:spPr>
            <a:xfrm>
              <a:off x="0" y="5178488"/>
              <a:ext cx="1334877" cy="1334877"/>
            </a:xfrm>
            <a:custGeom>
              <a:avLst/>
              <a:gdLst/>
              <a:ahLst/>
              <a:cxnLst/>
              <a:rect l="l" t="t" r="r" b="b"/>
              <a:pathLst>
                <a:path w="1334877" h="1334877">
                  <a:moveTo>
                    <a:pt x="0" y="0"/>
                  </a:moveTo>
                  <a:lnTo>
                    <a:pt x="1334877" y="0"/>
                  </a:lnTo>
                  <a:lnTo>
                    <a:pt x="1334877" y="1334877"/>
                  </a:lnTo>
                  <a:lnTo>
                    <a:pt x="0" y="1334877"/>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txBody>
            <a:bodyPr/>
            <a:lstStyle/>
            <a:p>
              <a:endParaRPr lang="el-GR"/>
            </a:p>
          </p:txBody>
        </p:sp>
        <p:sp>
          <p:nvSpPr>
            <p:cNvPr id="15" name="Freeform 15"/>
            <p:cNvSpPr/>
            <p:nvPr/>
          </p:nvSpPr>
          <p:spPr>
            <a:xfrm>
              <a:off x="0" y="6907065"/>
              <a:ext cx="1334877" cy="1334877"/>
            </a:xfrm>
            <a:custGeom>
              <a:avLst/>
              <a:gdLst/>
              <a:ahLst/>
              <a:cxnLst/>
              <a:rect l="l" t="t" r="r" b="b"/>
              <a:pathLst>
                <a:path w="1334877" h="1334877">
                  <a:moveTo>
                    <a:pt x="0" y="0"/>
                  </a:moveTo>
                  <a:lnTo>
                    <a:pt x="1334877" y="0"/>
                  </a:lnTo>
                  <a:lnTo>
                    <a:pt x="1334877" y="1334878"/>
                  </a:lnTo>
                  <a:lnTo>
                    <a:pt x="0" y="1334878"/>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16" name="Freeform 16"/>
            <p:cNvSpPr/>
            <p:nvPr/>
          </p:nvSpPr>
          <p:spPr>
            <a:xfrm>
              <a:off x="0" y="8635643"/>
              <a:ext cx="1334877" cy="1334877"/>
            </a:xfrm>
            <a:custGeom>
              <a:avLst/>
              <a:gdLst/>
              <a:ahLst/>
              <a:cxnLst/>
              <a:rect l="l" t="t" r="r" b="b"/>
              <a:pathLst>
                <a:path w="1334877" h="1334877">
                  <a:moveTo>
                    <a:pt x="0" y="0"/>
                  </a:moveTo>
                  <a:lnTo>
                    <a:pt x="1334877" y="0"/>
                  </a:lnTo>
                  <a:lnTo>
                    <a:pt x="1334877" y="1334877"/>
                  </a:lnTo>
                  <a:lnTo>
                    <a:pt x="0" y="1334877"/>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17" name="TextBox 17"/>
            <p:cNvSpPr txBox="1"/>
            <p:nvPr/>
          </p:nvSpPr>
          <p:spPr>
            <a:xfrm>
              <a:off x="349710" y="2049494"/>
              <a:ext cx="635457" cy="685800"/>
            </a:xfrm>
            <a:prstGeom prst="rect">
              <a:avLst/>
            </a:prstGeom>
          </p:spPr>
          <p:txBody>
            <a:bodyPr lIns="0" tIns="0" rIns="0" bIns="0" rtlCol="0" anchor="t">
              <a:spAutoFit/>
            </a:bodyPr>
            <a:lstStyle/>
            <a:p>
              <a:pPr algn="ctr">
                <a:lnSpc>
                  <a:spcPts val="4079"/>
                </a:lnSpc>
              </a:pPr>
              <a:r>
                <a:rPr lang="en-US" sz="3399">
                  <a:solidFill>
                    <a:srgbClr val="FFFFFF"/>
                  </a:solidFill>
                  <a:latin typeface="HK Grotesk"/>
                  <a:ea typeface="HK Grotesk"/>
                  <a:cs typeface="HK Grotesk"/>
                  <a:sym typeface="HK Grotesk"/>
                </a:rPr>
                <a:t>2</a:t>
              </a:r>
            </a:p>
          </p:txBody>
        </p:sp>
        <p:sp>
          <p:nvSpPr>
            <p:cNvPr id="18" name="TextBox 18"/>
            <p:cNvSpPr txBox="1"/>
            <p:nvPr/>
          </p:nvSpPr>
          <p:spPr>
            <a:xfrm>
              <a:off x="349710" y="3774450"/>
              <a:ext cx="635457" cy="685800"/>
            </a:xfrm>
            <a:prstGeom prst="rect">
              <a:avLst/>
            </a:prstGeom>
          </p:spPr>
          <p:txBody>
            <a:bodyPr lIns="0" tIns="0" rIns="0" bIns="0" rtlCol="0" anchor="t">
              <a:spAutoFit/>
            </a:bodyPr>
            <a:lstStyle/>
            <a:p>
              <a:pPr algn="ctr">
                <a:lnSpc>
                  <a:spcPts val="4079"/>
                </a:lnSpc>
              </a:pPr>
              <a:r>
                <a:rPr lang="en-US" sz="3399">
                  <a:solidFill>
                    <a:srgbClr val="FFFFFF"/>
                  </a:solidFill>
                  <a:latin typeface="HK Grotesk"/>
                  <a:ea typeface="HK Grotesk"/>
                  <a:cs typeface="HK Grotesk"/>
                  <a:sym typeface="HK Grotesk"/>
                </a:rPr>
                <a:t>3</a:t>
              </a:r>
            </a:p>
          </p:txBody>
        </p:sp>
        <p:sp>
          <p:nvSpPr>
            <p:cNvPr id="19" name="TextBox 19"/>
            <p:cNvSpPr txBox="1"/>
            <p:nvPr/>
          </p:nvSpPr>
          <p:spPr>
            <a:xfrm>
              <a:off x="349710" y="5499405"/>
              <a:ext cx="635457" cy="685800"/>
            </a:xfrm>
            <a:prstGeom prst="rect">
              <a:avLst/>
            </a:prstGeom>
          </p:spPr>
          <p:txBody>
            <a:bodyPr lIns="0" tIns="0" rIns="0" bIns="0" rtlCol="0" anchor="t">
              <a:spAutoFit/>
            </a:bodyPr>
            <a:lstStyle/>
            <a:p>
              <a:pPr algn="ctr">
                <a:lnSpc>
                  <a:spcPts val="4079"/>
                </a:lnSpc>
              </a:pPr>
              <a:r>
                <a:rPr lang="en-US" sz="3399">
                  <a:solidFill>
                    <a:srgbClr val="FFFFFF"/>
                  </a:solidFill>
                  <a:latin typeface="HK Grotesk"/>
                  <a:ea typeface="HK Grotesk"/>
                  <a:cs typeface="HK Grotesk"/>
                  <a:sym typeface="HK Grotesk"/>
                </a:rPr>
                <a:t>4</a:t>
              </a:r>
            </a:p>
          </p:txBody>
        </p:sp>
        <p:sp>
          <p:nvSpPr>
            <p:cNvPr id="20" name="TextBox 20"/>
            <p:cNvSpPr txBox="1"/>
            <p:nvPr/>
          </p:nvSpPr>
          <p:spPr>
            <a:xfrm>
              <a:off x="349710" y="7224361"/>
              <a:ext cx="635457" cy="685800"/>
            </a:xfrm>
            <a:prstGeom prst="rect">
              <a:avLst/>
            </a:prstGeom>
          </p:spPr>
          <p:txBody>
            <a:bodyPr lIns="0" tIns="0" rIns="0" bIns="0" rtlCol="0" anchor="t">
              <a:spAutoFit/>
            </a:bodyPr>
            <a:lstStyle/>
            <a:p>
              <a:pPr algn="ctr">
                <a:lnSpc>
                  <a:spcPts val="4079"/>
                </a:lnSpc>
              </a:pPr>
              <a:r>
                <a:rPr lang="en-US" sz="3399" dirty="0">
                  <a:solidFill>
                    <a:srgbClr val="FFFFFF"/>
                  </a:solidFill>
                  <a:latin typeface="HK Grotesk"/>
                  <a:ea typeface="HK Grotesk"/>
                  <a:cs typeface="HK Grotesk"/>
                  <a:sym typeface="HK Grotesk"/>
                </a:rPr>
                <a:t>5</a:t>
              </a:r>
            </a:p>
          </p:txBody>
        </p:sp>
        <p:sp>
          <p:nvSpPr>
            <p:cNvPr id="21" name="TextBox 21"/>
            <p:cNvSpPr txBox="1"/>
            <p:nvPr/>
          </p:nvSpPr>
          <p:spPr>
            <a:xfrm>
              <a:off x="349710" y="8949317"/>
              <a:ext cx="635457" cy="685800"/>
            </a:xfrm>
            <a:prstGeom prst="rect">
              <a:avLst/>
            </a:prstGeom>
          </p:spPr>
          <p:txBody>
            <a:bodyPr lIns="0" tIns="0" rIns="0" bIns="0" rtlCol="0" anchor="t">
              <a:spAutoFit/>
            </a:bodyPr>
            <a:lstStyle/>
            <a:p>
              <a:pPr algn="ctr">
                <a:lnSpc>
                  <a:spcPts val="4079"/>
                </a:lnSpc>
              </a:pPr>
              <a:r>
                <a:rPr lang="en-US" sz="3399">
                  <a:solidFill>
                    <a:srgbClr val="FFFFFF"/>
                  </a:solidFill>
                  <a:latin typeface="HK Grotesk"/>
                  <a:ea typeface="HK Grotesk"/>
                  <a:cs typeface="HK Grotesk"/>
                  <a:sym typeface="HK Grotesk"/>
                </a:rPr>
                <a:t>6</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579F"/>
        </a:solidFill>
        <a:effectLst/>
      </p:bgPr>
    </p:bg>
    <p:spTree>
      <p:nvGrpSpPr>
        <p:cNvPr id="1" name=""/>
        <p:cNvGrpSpPr/>
        <p:nvPr/>
      </p:nvGrpSpPr>
      <p:grpSpPr>
        <a:xfrm>
          <a:off x="0" y="0"/>
          <a:ext cx="0" cy="0"/>
          <a:chOff x="0" y="0"/>
          <a:chExt cx="0" cy="0"/>
        </a:xfrm>
      </p:grpSpPr>
      <p:grpSp>
        <p:nvGrpSpPr>
          <p:cNvPr id="2" name="Group 2"/>
          <p:cNvGrpSpPr/>
          <p:nvPr/>
        </p:nvGrpSpPr>
        <p:grpSpPr>
          <a:xfrm>
            <a:off x="9847527" y="0"/>
            <a:ext cx="8457251" cy="11220973"/>
            <a:chOff x="0" y="0"/>
            <a:chExt cx="3130550" cy="4153574"/>
          </a:xfrm>
        </p:grpSpPr>
        <p:sp>
          <p:nvSpPr>
            <p:cNvPr id="3" name="Freeform 3"/>
            <p:cNvSpPr/>
            <p:nvPr/>
          </p:nvSpPr>
          <p:spPr>
            <a:xfrm>
              <a:off x="0" y="0"/>
              <a:ext cx="3130550" cy="4153574"/>
            </a:xfrm>
            <a:custGeom>
              <a:avLst/>
              <a:gdLst/>
              <a:ahLst/>
              <a:cxnLst/>
              <a:rect l="l" t="t" r="r" b="b"/>
              <a:pathLst>
                <a:path w="3130550" h="4153574">
                  <a:moveTo>
                    <a:pt x="0" y="1123950"/>
                  </a:moveTo>
                  <a:lnTo>
                    <a:pt x="0" y="4153574"/>
                  </a:lnTo>
                  <a:lnTo>
                    <a:pt x="3130550" y="4153574"/>
                  </a:lnTo>
                  <a:lnTo>
                    <a:pt x="3130550" y="0"/>
                  </a:lnTo>
                  <a:close/>
                </a:path>
              </a:pathLst>
            </a:custGeom>
            <a:solidFill>
              <a:srgbClr val="FFFFFF"/>
            </a:solidFill>
          </p:spPr>
          <p:txBody>
            <a:bodyPr/>
            <a:lstStyle/>
            <a:p>
              <a:endParaRPr lang="el-GR"/>
            </a:p>
          </p:txBody>
        </p:sp>
      </p:grpSp>
      <p:sp>
        <p:nvSpPr>
          <p:cNvPr id="4" name="AutoShape 4"/>
          <p:cNvSpPr/>
          <p:nvPr/>
        </p:nvSpPr>
        <p:spPr>
          <a:xfrm>
            <a:off x="14076153" y="2942595"/>
            <a:ext cx="4211847" cy="7344405"/>
          </a:xfrm>
          <a:prstGeom prst="rect">
            <a:avLst/>
          </a:prstGeom>
          <a:solidFill>
            <a:srgbClr val="EFEFEF"/>
          </a:solidFill>
        </p:spPr>
        <p:txBody>
          <a:bodyPr/>
          <a:lstStyle/>
          <a:p>
            <a:endParaRPr lang="el-GR"/>
          </a:p>
        </p:txBody>
      </p:sp>
      <p:sp>
        <p:nvSpPr>
          <p:cNvPr id="5" name="Freeform 5"/>
          <p:cNvSpPr/>
          <p:nvPr/>
        </p:nvSpPr>
        <p:spPr>
          <a:xfrm>
            <a:off x="10922231" y="3928106"/>
            <a:ext cx="6307844" cy="4205229"/>
          </a:xfrm>
          <a:custGeom>
            <a:avLst/>
            <a:gdLst/>
            <a:ahLst/>
            <a:cxnLst/>
            <a:rect l="l" t="t" r="r" b="b"/>
            <a:pathLst>
              <a:path w="6307844" h="4205229">
                <a:moveTo>
                  <a:pt x="0" y="0"/>
                </a:moveTo>
                <a:lnTo>
                  <a:pt x="6307844" y="0"/>
                </a:lnTo>
                <a:lnTo>
                  <a:pt x="6307844" y="4205229"/>
                </a:lnTo>
                <a:lnTo>
                  <a:pt x="0" y="4205229"/>
                </a:lnTo>
                <a:lnTo>
                  <a:pt x="0" y="0"/>
                </a:lnTo>
                <a:close/>
              </a:path>
            </a:pathLst>
          </a:custGeom>
          <a:blipFill>
            <a:blip r:embed="rId2" cstate="print"/>
            <a:stretch>
              <a:fillRect/>
            </a:stretch>
          </a:blipFill>
        </p:spPr>
        <p:txBody>
          <a:bodyPr/>
          <a:lstStyle/>
          <a:p>
            <a:endParaRPr lang="el-GR"/>
          </a:p>
        </p:txBody>
      </p:sp>
      <p:sp>
        <p:nvSpPr>
          <p:cNvPr id="6" name="TextBox 6"/>
          <p:cNvSpPr txBox="1"/>
          <p:nvPr/>
        </p:nvSpPr>
        <p:spPr>
          <a:xfrm>
            <a:off x="1294596" y="4222744"/>
            <a:ext cx="7138490" cy="1513235"/>
          </a:xfrm>
          <a:prstGeom prst="rect">
            <a:avLst/>
          </a:prstGeom>
        </p:spPr>
        <p:txBody>
          <a:bodyPr lIns="0" tIns="0" rIns="0" bIns="0" rtlCol="0" anchor="t">
            <a:spAutoFit/>
          </a:bodyPr>
          <a:lstStyle/>
          <a:p>
            <a:pPr marL="0" lvl="0" indent="0" algn="l">
              <a:lnSpc>
                <a:spcPts val="5879"/>
              </a:lnSpc>
              <a:spcBef>
                <a:spcPct val="0"/>
              </a:spcBef>
            </a:pPr>
            <a:r>
              <a:rPr lang="el-GR" sz="4899" b="1" dirty="0">
                <a:solidFill>
                  <a:srgbClr val="FFFFFF"/>
                </a:solidFill>
                <a:latin typeface="Open Sans Bold"/>
                <a:ea typeface="Open Sans Bold"/>
                <a:cs typeface="Open Sans Bold"/>
                <a:sym typeface="Open Sans Bold"/>
              </a:rPr>
              <a:t>ΓΕΝΙΚΗ ΚΑΤΑΣΤΑΣΗ - ΠΡΟΒΛΗΜΑΤΑ</a:t>
            </a:r>
            <a:endParaRPr lang="en-US" sz="4899" b="1" dirty="0">
              <a:solidFill>
                <a:srgbClr val="FFFFFF"/>
              </a:solidFill>
              <a:latin typeface="Open Sans Bold"/>
              <a:ea typeface="Open Sans Bold"/>
              <a:cs typeface="Open Sans Bold"/>
              <a:sym typeface="Open Sans Bold"/>
            </a:endParaRPr>
          </a:p>
        </p:txBody>
      </p:sp>
      <p:sp>
        <p:nvSpPr>
          <p:cNvPr id="10" name="Freeform 10"/>
          <p:cNvSpPr/>
          <p:nvPr/>
        </p:nvSpPr>
        <p:spPr>
          <a:xfrm>
            <a:off x="10164412" y="9048809"/>
            <a:ext cx="3911741" cy="1046273"/>
          </a:xfrm>
          <a:custGeom>
            <a:avLst/>
            <a:gdLst/>
            <a:ahLst/>
            <a:cxnLst/>
            <a:rect l="l" t="t" r="r" b="b"/>
            <a:pathLst>
              <a:path w="5215655" h="1395030">
                <a:moveTo>
                  <a:pt x="0" y="0"/>
                </a:moveTo>
                <a:lnTo>
                  <a:pt x="5215655" y="0"/>
                </a:lnTo>
                <a:lnTo>
                  <a:pt x="5215655" y="1395030"/>
                </a:lnTo>
                <a:lnTo>
                  <a:pt x="0" y="1395030"/>
                </a:lnTo>
                <a:lnTo>
                  <a:pt x="0" y="0"/>
                </a:lnTo>
                <a:close/>
              </a:path>
            </a:pathLst>
          </a:custGeom>
          <a:blipFill>
            <a:blip r:embed="rId3" cstate="print"/>
            <a:stretch>
              <a:fillRect l="-6118" t="-42745" r="-7994" b="-27425"/>
            </a:stretch>
          </a:blipFill>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85750"/>
            <a:ext cx="18027735" cy="1324850"/>
          </a:xfrm>
          <a:prstGeom prst="rect">
            <a:avLst/>
          </a:prstGeom>
        </p:spPr>
        <p:txBody>
          <a:bodyPr lIns="0" tIns="0" rIns="0" bIns="0" rtlCol="0" anchor="t">
            <a:spAutoFit/>
          </a:bodyPr>
          <a:lstStyle/>
          <a:p>
            <a:pPr marL="0" lvl="0" indent="0" algn="ctr">
              <a:lnSpc>
                <a:spcPts val="5280"/>
              </a:lnSpc>
              <a:spcBef>
                <a:spcPct val="0"/>
              </a:spcBef>
            </a:pPr>
            <a:r>
              <a:rPr lang="en-US" sz="3600" b="1" dirty="0">
                <a:solidFill>
                  <a:srgbClr val="001D3E"/>
                </a:solidFill>
                <a:latin typeface="Calibri (MS) Bold"/>
                <a:ea typeface="Calibri (MS) Bold"/>
                <a:cs typeface="Calibri (MS) Bold"/>
                <a:sym typeface="Calibri (MS) Bold"/>
              </a:rPr>
              <a:t>“</a:t>
            </a:r>
            <a:r>
              <a:rPr lang="en-US" sz="3600" b="1" dirty="0" err="1">
                <a:solidFill>
                  <a:srgbClr val="001D3E"/>
                </a:solidFill>
                <a:latin typeface="Calibri (MS) Bold"/>
                <a:ea typeface="Calibri (MS) Bold"/>
                <a:cs typeface="Calibri (MS) Bold"/>
                <a:sym typeface="Calibri (MS) Bold"/>
              </a:rPr>
              <a:t>Σε</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γενικές</a:t>
            </a:r>
            <a:r>
              <a:rPr lang="en-US" sz="3600" b="1" dirty="0">
                <a:solidFill>
                  <a:srgbClr val="001D3E"/>
                </a:solidFill>
                <a:latin typeface="Calibri (MS) Bold"/>
                <a:ea typeface="Calibri (MS) Bold"/>
                <a:cs typeface="Calibri (MS) Bold"/>
                <a:sym typeface="Calibri (MS) Bold"/>
              </a:rPr>
              <a:t> </a:t>
            </a:r>
            <a:r>
              <a:rPr lang="en-US" sz="3600" b="1" dirty="0" err="1">
                <a:solidFill>
                  <a:srgbClr val="001D3E"/>
                </a:solidFill>
                <a:latin typeface="Calibri (MS) Bold"/>
                <a:ea typeface="Calibri (MS) Bold"/>
                <a:cs typeface="Calibri (MS) Bold"/>
                <a:sym typeface="Calibri (MS) Bold"/>
              </a:rPr>
              <a:t>γρ</a:t>
            </a:r>
            <a:r>
              <a:rPr lang="en-US" sz="3600" b="1" dirty="0">
                <a:solidFill>
                  <a:srgbClr val="001D3E"/>
                </a:solidFill>
                <a:latin typeface="Calibri (MS) Bold"/>
                <a:ea typeface="Calibri (MS) Bold"/>
                <a:cs typeface="Calibri (MS) Bold"/>
                <a:sym typeface="Calibri (MS) Bold"/>
              </a:rPr>
              <a:t>αμμές, </a:t>
            </a:r>
            <a:r>
              <a:rPr lang="el-GR" sz="3600" b="1" dirty="0">
                <a:solidFill>
                  <a:srgbClr val="001D3E"/>
                </a:solidFill>
                <a:latin typeface="Calibri (MS) Bold"/>
                <a:ea typeface="Calibri (MS) Bold"/>
                <a:cs typeface="Calibri (MS) Bold"/>
                <a:sym typeface="Calibri (MS) Bold"/>
              </a:rPr>
              <a:t>ποια</a:t>
            </a:r>
            <a:r>
              <a:rPr lang="en-US" sz="3600" b="1" dirty="0">
                <a:solidFill>
                  <a:srgbClr val="001D3E"/>
                </a:solidFill>
                <a:latin typeface="Calibri (MS) Bold"/>
                <a:ea typeface="Calibri (MS) Bold"/>
                <a:cs typeface="Calibri (MS) Bold"/>
                <a:sym typeface="Calibri (MS) Bold"/>
              </a:rPr>
              <a:t> από τις παρακάτω </a:t>
            </a:r>
            <a:r>
              <a:rPr lang="en-US" sz="3600" b="1" dirty="0" err="1">
                <a:solidFill>
                  <a:srgbClr val="001D3E"/>
                </a:solidFill>
                <a:latin typeface="Calibri (MS) Bold"/>
                <a:ea typeface="Calibri (MS) Bold"/>
                <a:cs typeface="Calibri (MS) Bold"/>
                <a:sym typeface="Calibri (MS) Bold"/>
              </a:rPr>
              <a:t>φράσεις</a:t>
            </a:r>
            <a:r>
              <a:rPr lang="en-US" sz="3600" b="1" dirty="0">
                <a:solidFill>
                  <a:srgbClr val="001D3E"/>
                </a:solidFill>
                <a:latin typeface="Calibri (MS) Bold"/>
                <a:ea typeface="Calibri (MS) Bold"/>
                <a:cs typeface="Calibri (MS) Bold"/>
                <a:sym typeface="Calibri (MS) Bold"/>
              </a:rPr>
              <a:t> π</a:t>
            </a:r>
            <a:r>
              <a:rPr lang="en-US" sz="3600" b="1" dirty="0" err="1">
                <a:solidFill>
                  <a:srgbClr val="001D3E"/>
                </a:solidFill>
                <a:latin typeface="Calibri (MS) Bold"/>
                <a:ea typeface="Calibri (MS) Bold"/>
                <a:cs typeface="Calibri (MS) Bold"/>
                <a:sym typeface="Calibri (MS) Bold"/>
              </a:rPr>
              <a:t>εριγράφ</a:t>
            </a:r>
            <a:r>
              <a:rPr lang="el-GR" sz="3600" b="1" dirty="0">
                <a:solidFill>
                  <a:srgbClr val="001D3E"/>
                </a:solidFill>
                <a:latin typeface="Calibri (MS) Bold"/>
                <a:ea typeface="Calibri (MS) Bold"/>
                <a:cs typeface="Calibri (MS) Bold"/>
                <a:sym typeface="Calibri (MS) Bold"/>
              </a:rPr>
              <a:t>ει</a:t>
            </a:r>
            <a:r>
              <a:rPr lang="en-US" sz="3600" b="1" dirty="0">
                <a:solidFill>
                  <a:srgbClr val="001D3E"/>
                </a:solidFill>
                <a:latin typeface="Calibri (MS) Bold"/>
                <a:ea typeface="Calibri (MS) Bold"/>
                <a:cs typeface="Calibri (MS) Bold"/>
                <a:sym typeface="Calibri (MS) Bold"/>
              </a:rPr>
              <a:t> καλύτερα την τρέχουσα οικονομική κατάσταση του νοικοκυριού σας;” </a:t>
            </a:r>
          </a:p>
        </p:txBody>
      </p:sp>
      <p:grpSp>
        <p:nvGrpSpPr>
          <p:cNvPr id="3" name="Group 3"/>
          <p:cNvGrpSpPr/>
          <p:nvPr/>
        </p:nvGrpSpPr>
        <p:grpSpPr>
          <a:xfrm>
            <a:off x="0" y="8857723"/>
            <a:ext cx="18288000" cy="1429277"/>
            <a:chOff x="0" y="0"/>
            <a:chExt cx="24384000" cy="1905702"/>
          </a:xfrm>
        </p:grpSpPr>
        <p:grpSp>
          <p:nvGrpSpPr>
            <p:cNvPr id="4" name="Group 4"/>
            <p:cNvGrpSpPr/>
            <p:nvPr/>
          </p:nvGrpSpPr>
          <p:grpSpPr>
            <a:xfrm>
              <a:off x="0" y="0"/>
              <a:ext cx="24384000" cy="1905702"/>
              <a:chOff x="0" y="0"/>
              <a:chExt cx="4816593" cy="376435"/>
            </a:xfrm>
          </p:grpSpPr>
          <p:sp>
            <p:nvSpPr>
              <p:cNvPr id="5" name="Freeform 5"/>
              <p:cNvSpPr/>
              <p:nvPr/>
            </p:nvSpPr>
            <p:spPr>
              <a:xfrm>
                <a:off x="0" y="0"/>
                <a:ext cx="4816592" cy="376435"/>
              </a:xfrm>
              <a:custGeom>
                <a:avLst/>
                <a:gdLst/>
                <a:ahLst/>
                <a:cxnLst/>
                <a:rect l="l" t="t" r="r" b="b"/>
                <a:pathLst>
                  <a:path w="4816592" h="376435">
                    <a:moveTo>
                      <a:pt x="0" y="0"/>
                    </a:moveTo>
                    <a:lnTo>
                      <a:pt x="4816592" y="0"/>
                    </a:lnTo>
                    <a:lnTo>
                      <a:pt x="4816592" y="376435"/>
                    </a:lnTo>
                    <a:lnTo>
                      <a:pt x="0" y="376435"/>
                    </a:lnTo>
                    <a:close/>
                  </a:path>
                </a:pathLst>
              </a:custGeom>
              <a:solidFill>
                <a:srgbClr val="16579F"/>
              </a:solidFill>
            </p:spPr>
            <p:txBody>
              <a:bodyPr/>
              <a:lstStyle/>
              <a:p>
                <a:endParaRPr lang="el-GR"/>
              </a:p>
            </p:txBody>
          </p:sp>
          <p:sp>
            <p:nvSpPr>
              <p:cNvPr id="6" name="TextBox 6"/>
              <p:cNvSpPr txBox="1"/>
              <p:nvPr/>
            </p:nvSpPr>
            <p:spPr>
              <a:xfrm>
                <a:off x="0" y="-47625"/>
                <a:ext cx="4816593" cy="424060"/>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a:off x="0" y="0"/>
              <a:ext cx="6792233" cy="1905702"/>
            </a:xfrm>
            <a:custGeom>
              <a:avLst/>
              <a:gdLst/>
              <a:ahLst/>
              <a:cxnLst/>
              <a:rect l="l" t="t" r="r" b="b"/>
              <a:pathLst>
                <a:path w="6792233" h="1905702">
                  <a:moveTo>
                    <a:pt x="0" y="0"/>
                  </a:moveTo>
                  <a:lnTo>
                    <a:pt x="6792233" y="0"/>
                  </a:lnTo>
                  <a:lnTo>
                    <a:pt x="6792233" y="1905702"/>
                  </a:lnTo>
                  <a:lnTo>
                    <a:pt x="0" y="1905702"/>
                  </a:lnTo>
                  <a:lnTo>
                    <a:pt x="0" y="0"/>
                  </a:lnTo>
                  <a:close/>
                </a:path>
              </a:pathLst>
            </a:custGeom>
            <a:blipFill>
              <a:blip r:embed="rId2" cstate="print"/>
              <a:stretch>
                <a:fillRect t="-11794" r="-3081" b="-53123"/>
              </a:stretch>
            </a:blipFill>
          </p:spPr>
          <p:txBody>
            <a:bodyPr/>
            <a:lstStyle/>
            <a:p>
              <a:endParaRPr lang="el-GR"/>
            </a:p>
          </p:txBody>
        </p:sp>
      </p:grpSp>
      <p:graphicFrame>
        <p:nvGraphicFramePr>
          <p:cNvPr id="14" name="Γράφημα 13"/>
          <p:cNvGraphicFramePr>
            <a:graphicFrameLocks/>
          </p:cNvGraphicFramePr>
          <p:nvPr>
            <p:extLst>
              <p:ext uri="{D42A27DB-BD31-4B8C-83A1-F6EECF244321}">
                <p14:modId xmlns:p14="http://schemas.microsoft.com/office/powerpoint/2010/main" val="1977968691"/>
              </p:ext>
            </p:extLst>
          </p:nvPr>
        </p:nvGraphicFramePr>
        <p:xfrm>
          <a:off x="2247898" y="1823325"/>
          <a:ext cx="13792200" cy="70662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TotalTime>
  <Words>4731</Words>
  <Application>Microsoft Office PowerPoint</Application>
  <PresentationFormat>Προσαρμογή</PresentationFormat>
  <Paragraphs>1215</Paragraphs>
  <Slides>62</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62</vt:i4>
      </vt:variant>
    </vt:vector>
  </HeadingPairs>
  <TitlesOfParts>
    <vt:vector size="75" baseType="lpstr">
      <vt:lpstr>HK Grotesk</vt:lpstr>
      <vt:lpstr>Cambria</vt:lpstr>
      <vt:lpstr>Open Sauce Bold</vt:lpstr>
      <vt:lpstr>Aileron Bold</vt:lpstr>
      <vt:lpstr>Calibri (MS) Bold</vt:lpstr>
      <vt:lpstr>Wingdings</vt:lpstr>
      <vt:lpstr>Canva Sans</vt:lpstr>
      <vt:lpstr>Canva Sans Bold</vt:lpstr>
      <vt:lpstr>Open Sans</vt:lpstr>
      <vt:lpstr>Calibri</vt:lpstr>
      <vt:lpstr>Open Sans Bold</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Έρευνας_Δημογραφικό ΠΚΜ</dc:title>
  <dc:creator>Win10</dc:creator>
  <cp:lastModifiedBy>ΑΡΓΥΡΩ ΠΑΠΑΖΟΓΛΟΥ</cp:lastModifiedBy>
  <cp:revision>107</cp:revision>
  <dcterms:created xsi:type="dcterms:W3CDTF">2006-08-16T00:00:00Z</dcterms:created>
  <dcterms:modified xsi:type="dcterms:W3CDTF">2025-11-24T07:32:56Z</dcterms:modified>
  <dc:identifier>DAG1XvgWyDk</dc:identifier>
</cp:coreProperties>
</file>