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96" r:id="rId3"/>
    <p:sldId id="266" r:id="rId4"/>
    <p:sldId id="268" r:id="rId5"/>
    <p:sldId id="269" r:id="rId6"/>
    <p:sldId id="295" r:id="rId7"/>
    <p:sldId id="280" r:id="rId8"/>
    <p:sldId id="272" r:id="rId9"/>
    <p:sldId id="279" r:id="rId10"/>
    <p:sldId id="289" r:id="rId11"/>
    <p:sldId id="283" r:id="rId12"/>
    <p:sldId id="284" r:id="rId13"/>
    <p:sldId id="285" r:id="rId14"/>
    <p:sldId id="290" r:id="rId15"/>
    <p:sldId id="286" r:id="rId16"/>
    <p:sldId id="294" r:id="rId17"/>
    <p:sldId id="291" r:id="rId18"/>
    <p:sldId id="292" r:id="rId19"/>
    <p:sldId id="281" r:id="rId20"/>
    <p:sldId id="298" r:id="rId21"/>
    <p:sldId id="297" r:id="rId22"/>
    <p:sldId id="299" r:id="rId23"/>
    <p:sldId id="282" r:id="rId2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m.theofilakou\Desktop\&#931;&#949;&#957;&#940;&#961;&#953;&#959;%20&#931;&#949;&#960;&#964;&#949;&#956;&#946;&#961;&#943;&#959;&#965;%202025\&#963;&#949;&#957;&#940;&#961;&#953;&#959;%20&#917;&#953;&#963;&#951;&#947;&#951;&#964;&#953;&#954;&#942;&#962;%20&#922;&#928;%202026\Diagrams%20for%20the%20section%20of%202026_October.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barChart>
        <c:barDir val="col"/>
        <c:grouping val="clustered"/>
        <c:varyColors val="0"/>
        <c:ser>
          <c:idx val="0"/>
          <c:order val="0"/>
          <c:tx>
            <c:strRef>
              <c:f>Φύλλο1!$B$1</c:f>
              <c:strCache>
                <c:ptCount val="1"/>
                <c:pt idx="0">
                  <c:v>2019</c:v>
                </c:pt>
              </c:strCache>
            </c:strRef>
          </c:tx>
          <c:spPr>
            <a:solidFill>
              <a:schemeClr val="accent1">
                <a:tint val="4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Φύλλο1!$B$2</c:f>
              <c:numCache>
                <c:formatCode>0.0%</c:formatCode>
                <c:ptCount val="1"/>
                <c:pt idx="0">
                  <c:v>0.10970444083956686</c:v>
                </c:pt>
              </c:numCache>
            </c:numRef>
          </c:val>
          <c:extLst>
            <c:ext xmlns:c16="http://schemas.microsoft.com/office/drawing/2014/chart" uri="{C3380CC4-5D6E-409C-BE32-E72D297353CC}">
              <c16:uniqueId val="{00000000-14FA-44D7-9571-B537BFA5AFC2}"/>
            </c:ext>
          </c:extLst>
        </c:ser>
        <c:ser>
          <c:idx val="1"/>
          <c:order val="1"/>
          <c:tx>
            <c:strRef>
              <c:f>Φύλλο1!$C$1</c:f>
              <c:strCache>
                <c:ptCount val="1"/>
                <c:pt idx="0">
                  <c:v>2020</c:v>
                </c:pt>
              </c:strCache>
            </c:strRef>
          </c:tx>
          <c:spPr>
            <a:solidFill>
              <a:schemeClr val="accent1">
                <a:tint val="62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Φύλλο1!$C$2</c:f>
              <c:numCache>
                <c:formatCode>0.0%</c:formatCode>
                <c:ptCount val="1"/>
                <c:pt idx="0">
                  <c:v>0.12299845708027062</c:v>
                </c:pt>
              </c:numCache>
            </c:numRef>
          </c:val>
          <c:extLst>
            <c:ext xmlns:c16="http://schemas.microsoft.com/office/drawing/2014/chart" uri="{C3380CC4-5D6E-409C-BE32-E72D297353CC}">
              <c16:uniqueId val="{00000001-14FA-44D7-9571-B537BFA5AFC2}"/>
            </c:ext>
          </c:extLst>
        </c:ser>
        <c:ser>
          <c:idx val="2"/>
          <c:order val="2"/>
          <c:tx>
            <c:strRef>
              <c:f>Φύλλο1!$D$1</c:f>
              <c:strCache>
                <c:ptCount val="1"/>
                <c:pt idx="0">
                  <c:v>2021</c:v>
                </c:pt>
              </c:strCache>
            </c:strRef>
          </c:tx>
          <c:spPr>
            <a:solidFill>
              <a:schemeClr val="accent1">
                <a:tint val="77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Φύλλο1!$D$2</c:f>
              <c:numCache>
                <c:formatCode>0.0%</c:formatCode>
                <c:ptCount val="1"/>
                <c:pt idx="0">
                  <c:v>0.13791552093914461</c:v>
                </c:pt>
              </c:numCache>
            </c:numRef>
          </c:val>
          <c:extLst>
            <c:ext xmlns:c16="http://schemas.microsoft.com/office/drawing/2014/chart" uri="{C3380CC4-5D6E-409C-BE32-E72D297353CC}">
              <c16:uniqueId val="{00000002-14FA-44D7-9571-B537BFA5AFC2}"/>
            </c:ext>
          </c:extLst>
        </c:ser>
        <c:ser>
          <c:idx val="3"/>
          <c:order val="3"/>
          <c:tx>
            <c:strRef>
              <c:f>Φύλλο1!$E$1</c:f>
              <c:strCache>
                <c:ptCount val="1"/>
                <c:pt idx="0">
                  <c:v>2022</c:v>
                </c:pt>
              </c:strCache>
            </c:strRef>
          </c:tx>
          <c:spPr>
            <a:solidFill>
              <a:schemeClr val="accent1">
                <a:tint val="93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Φύλλο1!$E$2</c:f>
              <c:numCache>
                <c:formatCode>0.0%</c:formatCode>
                <c:ptCount val="1"/>
                <c:pt idx="0">
                  <c:v>0.15721335709639001</c:v>
                </c:pt>
              </c:numCache>
            </c:numRef>
          </c:val>
          <c:extLst>
            <c:ext xmlns:c16="http://schemas.microsoft.com/office/drawing/2014/chart" uri="{C3380CC4-5D6E-409C-BE32-E72D297353CC}">
              <c16:uniqueId val="{00000000-9767-431C-8F34-7F23EEFB742B}"/>
            </c:ext>
          </c:extLst>
        </c:ser>
        <c:ser>
          <c:idx val="4"/>
          <c:order val="4"/>
          <c:tx>
            <c:strRef>
              <c:f>Φύλλο1!$F$1</c:f>
              <c:strCache>
                <c:ptCount val="1"/>
                <c:pt idx="0">
                  <c:v>2023</c:v>
                </c:pt>
              </c:strCache>
            </c:strRef>
          </c:tx>
          <c:spPr>
            <a:solidFill>
              <a:schemeClr val="accent1">
                <a:shade val="92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Φύλλο1!$F$2</c:f>
              <c:numCache>
                <c:formatCode>0.0%</c:formatCode>
                <c:ptCount val="1"/>
                <c:pt idx="0">
                  <c:v>0.15884246458913218</c:v>
                </c:pt>
              </c:numCache>
            </c:numRef>
          </c:val>
          <c:extLst>
            <c:ext xmlns:c16="http://schemas.microsoft.com/office/drawing/2014/chart" uri="{C3380CC4-5D6E-409C-BE32-E72D297353CC}">
              <c16:uniqueId val="{00000001-9767-431C-8F34-7F23EEFB742B}"/>
            </c:ext>
          </c:extLst>
        </c:ser>
        <c:ser>
          <c:idx val="5"/>
          <c:order val="5"/>
          <c:tx>
            <c:strRef>
              <c:f>Φύλλο1!$G$1</c:f>
              <c:strCache>
                <c:ptCount val="1"/>
                <c:pt idx="0">
                  <c:v>2024</c:v>
                </c:pt>
              </c:strCache>
            </c:strRef>
          </c:tx>
          <c:spPr>
            <a:solidFill>
              <a:schemeClr val="accent1">
                <a:shade val="7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Φύλλο1!$G$2</c:f>
              <c:numCache>
                <c:formatCode>0.0%</c:formatCode>
                <c:ptCount val="1"/>
                <c:pt idx="0">
                  <c:v>0.16039523136914821</c:v>
                </c:pt>
              </c:numCache>
            </c:numRef>
          </c:val>
          <c:extLst>
            <c:ext xmlns:c16="http://schemas.microsoft.com/office/drawing/2014/chart" uri="{C3380CC4-5D6E-409C-BE32-E72D297353CC}">
              <c16:uniqueId val="{00000002-9767-431C-8F34-7F23EEFB742B}"/>
            </c:ext>
          </c:extLst>
        </c:ser>
        <c:ser>
          <c:idx val="6"/>
          <c:order val="6"/>
          <c:tx>
            <c:strRef>
              <c:f>Φύλλο1!$H$1</c:f>
              <c:strCache>
                <c:ptCount val="1"/>
                <c:pt idx="0">
                  <c:v>2025</c:v>
                </c:pt>
              </c:strCache>
            </c:strRef>
          </c:tx>
          <c:spPr>
            <a:solidFill>
              <a:schemeClr val="accent1">
                <a:shade val="61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Φύλλο1!$H$2</c:f>
              <c:numCache>
                <c:formatCode>0.0%</c:formatCode>
                <c:ptCount val="1"/>
                <c:pt idx="0">
                  <c:v>0.16434351081291723</c:v>
                </c:pt>
              </c:numCache>
            </c:numRef>
          </c:val>
          <c:extLst>
            <c:ext xmlns:c16="http://schemas.microsoft.com/office/drawing/2014/chart" uri="{C3380CC4-5D6E-409C-BE32-E72D297353CC}">
              <c16:uniqueId val="{00000003-9767-431C-8F34-7F23EEFB742B}"/>
            </c:ext>
          </c:extLst>
        </c:ser>
        <c:ser>
          <c:idx val="7"/>
          <c:order val="7"/>
          <c:tx>
            <c:strRef>
              <c:f>Φύλλο1!$I$1</c:f>
              <c:strCache>
                <c:ptCount val="1"/>
                <c:pt idx="0">
                  <c:v>2026</c:v>
                </c:pt>
              </c:strCache>
            </c:strRef>
          </c:tx>
          <c:spPr>
            <a:solidFill>
              <a:schemeClr val="accent1">
                <a:shade val="4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Φύλλο1!$I$2</c:f>
              <c:numCache>
                <c:formatCode>0.0%</c:formatCode>
                <c:ptCount val="1"/>
                <c:pt idx="0">
                  <c:v>0.17687435660386416</c:v>
                </c:pt>
              </c:numCache>
            </c:numRef>
          </c:val>
          <c:extLst>
            <c:ext xmlns:c16="http://schemas.microsoft.com/office/drawing/2014/chart" uri="{C3380CC4-5D6E-409C-BE32-E72D297353CC}">
              <c16:uniqueId val="{00000004-9767-431C-8F34-7F23EEFB742B}"/>
            </c:ext>
          </c:extLst>
        </c:ser>
        <c:dLbls>
          <c:dLblPos val="outEnd"/>
          <c:showLegendKey val="0"/>
          <c:showVal val="1"/>
          <c:showCatName val="0"/>
          <c:showSerName val="0"/>
          <c:showPercent val="0"/>
          <c:showBubbleSize val="0"/>
        </c:dLbls>
        <c:gapWidth val="219"/>
        <c:overlap val="-27"/>
        <c:axId val="1733505840"/>
        <c:axId val="1747327616"/>
      </c:barChart>
      <c:catAx>
        <c:axId val="1733505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l-GR"/>
          </a:p>
        </c:txPr>
        <c:crossAx val="1747327616"/>
        <c:crosses val="autoZero"/>
        <c:auto val="1"/>
        <c:lblAlgn val="ctr"/>
        <c:lblOffset val="100"/>
        <c:noMultiLvlLbl val="0"/>
      </c:catAx>
      <c:valAx>
        <c:axId val="174732761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l-GR"/>
          </a:p>
        </c:txPr>
        <c:crossAx val="1733505840"/>
        <c:crosses val="autoZero"/>
        <c:crossBetween val="between"/>
      </c:valAx>
      <c:spPr>
        <a:noFill/>
        <a:ln cap="rnd" cmpd="sng">
          <a:solidFill>
            <a:schemeClr val="accent1"/>
          </a:solid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335892388451444"/>
          <c:y val="5.5972222222222236E-2"/>
          <c:w val="0.86608552055993004"/>
          <c:h val="0.78915236091123775"/>
        </c:manualLayout>
      </c:layout>
      <c:lineChart>
        <c:grouping val="standard"/>
        <c:varyColors val="0"/>
        <c:ser>
          <c:idx val="0"/>
          <c:order val="0"/>
          <c:tx>
            <c:v>Επενδύσεις στην Ευρωζώνη (% ΑΕΠ)</c:v>
          </c:tx>
          <c:spPr>
            <a:ln w="31750" cap="rnd">
              <a:solidFill>
                <a:schemeClr val="accent1"/>
              </a:solidFill>
              <a:round/>
            </a:ln>
            <a:effectLst>
              <a:outerShdw blurRad="40000" dist="23000" dir="5400000" rotWithShape="0">
                <a:srgbClr val="000000">
                  <a:alpha val="35000"/>
                </a:srgbClr>
              </a:outerShdw>
            </a:effectLst>
          </c:spPr>
          <c:marker>
            <c:symbol val="circle"/>
            <c:size val="6"/>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12700">
                <a:noFill/>
                <a:round/>
              </a:ln>
              <a:effectLst>
                <a:outerShdw blurRad="40000" dist="23000" dir="5400000" rotWithShape="0">
                  <a:srgbClr val="000000">
                    <a:alpha val="35000"/>
                  </a:srgbClr>
                </a:outerShdw>
              </a:effectLst>
            </c:spPr>
          </c:marker>
          <c:cat>
            <c:numRef>
              <c:f>'Investment gap'!$G$8:$AG$8</c:f>
              <c:numCache>
                <c:formatCode>##############</c:formatCode>
                <c:ptCount val="27"/>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numCache>
            </c:numRef>
          </c:cat>
          <c:val>
            <c:numRef>
              <c:f>'Investment gap'!$G$18:$AG$18</c:f>
              <c:numCache>
                <c:formatCode>0.0%</c:formatCode>
                <c:ptCount val="27"/>
                <c:pt idx="0">
                  <c:v>0.21998458492732276</c:v>
                </c:pt>
                <c:pt idx="1">
                  <c:v>0.21730855470378027</c:v>
                </c:pt>
                <c:pt idx="2">
                  <c:v>0.21227626087688262</c:v>
                </c:pt>
                <c:pt idx="3">
                  <c:v>0.21307607362924841</c:v>
                </c:pt>
                <c:pt idx="4">
                  <c:v>0.213518293075075</c:v>
                </c:pt>
                <c:pt idx="5">
                  <c:v>0.21577675954037681</c:v>
                </c:pt>
                <c:pt idx="6">
                  <c:v>0.22056531690563394</c:v>
                </c:pt>
                <c:pt idx="7">
                  <c:v>0.22489747154890979</c:v>
                </c:pt>
                <c:pt idx="8">
                  <c:v>0.22153776098732902</c:v>
                </c:pt>
                <c:pt idx="9">
                  <c:v>0.20588653304115945</c:v>
                </c:pt>
                <c:pt idx="10">
                  <c:v>0.20111646971999733</c:v>
                </c:pt>
                <c:pt idx="11">
                  <c:v>0.20087644910406535</c:v>
                </c:pt>
                <c:pt idx="12">
                  <c:v>0.1963013496870494</c:v>
                </c:pt>
                <c:pt idx="13">
                  <c:v>0.19211015588222494</c:v>
                </c:pt>
                <c:pt idx="14">
                  <c:v>0.19217344638235695</c:v>
                </c:pt>
                <c:pt idx="15">
                  <c:v>0.19722097784074469</c:v>
                </c:pt>
                <c:pt idx="16">
                  <c:v>0.20075546358002994</c:v>
                </c:pt>
                <c:pt idx="17">
                  <c:v>0.20330130005993541</c:v>
                </c:pt>
                <c:pt idx="18">
                  <c:v>0.20623003466899001</c:v>
                </c:pt>
                <c:pt idx="19">
                  <c:v>0.21732559613687377</c:v>
                </c:pt>
                <c:pt idx="20">
                  <c:v>0.21811625139343985</c:v>
                </c:pt>
                <c:pt idx="21">
                  <c:v>0.2127520947929265</c:v>
                </c:pt>
                <c:pt idx="22">
                  <c:v>0.20918576311065662</c:v>
                </c:pt>
                <c:pt idx="23">
                  <c:v>0.21191971123296252</c:v>
                </c:pt>
                <c:pt idx="24">
                  <c:v>0.20584601016897569</c:v>
                </c:pt>
                <c:pt idx="25">
                  <c:v>0.20678372508220336</c:v>
                </c:pt>
                <c:pt idx="26">
                  <c:v>0.20841988701353809</c:v>
                </c:pt>
              </c:numCache>
            </c:numRef>
          </c:val>
          <c:smooth val="0"/>
          <c:extLst>
            <c:ext xmlns:c16="http://schemas.microsoft.com/office/drawing/2014/chart" uri="{C3380CC4-5D6E-409C-BE32-E72D297353CC}">
              <c16:uniqueId val="{00000000-C283-4772-B350-302A8F4C7F50}"/>
            </c:ext>
          </c:extLst>
        </c:ser>
        <c:ser>
          <c:idx val="2"/>
          <c:order val="1"/>
          <c:tx>
            <c:v>Επενδύσεις στην Ελλάδα (% ΑΕΠ)</c:v>
          </c:tx>
          <c:spPr>
            <a:ln w="31750" cap="rnd">
              <a:solidFill>
                <a:schemeClr val="accent1">
                  <a:lumMod val="50000"/>
                </a:schemeClr>
              </a:solidFill>
              <a:round/>
            </a:ln>
            <a:effectLst>
              <a:outerShdw blurRad="40000" dist="23000" dir="5400000" rotWithShape="0">
                <a:srgbClr val="000000">
                  <a:alpha val="35000"/>
                </a:srgbClr>
              </a:outerShdw>
            </a:effectLst>
          </c:spPr>
          <c:marker>
            <c:symbol val="diamond"/>
            <c:size val="6"/>
            <c:spPr>
              <a:solidFill>
                <a:schemeClr val="accent1">
                  <a:lumMod val="50000"/>
                </a:schemeClr>
              </a:solidFill>
              <a:ln w="12700">
                <a:noFill/>
                <a:round/>
              </a:ln>
              <a:effectLst>
                <a:outerShdw blurRad="40000" dist="23000" dir="5400000" rotWithShape="0">
                  <a:srgbClr val="000000">
                    <a:alpha val="35000"/>
                  </a:srgbClr>
                </a:outerShdw>
              </a:effectLst>
            </c:spPr>
          </c:marker>
          <c:cat>
            <c:numRef>
              <c:f>'Investment gap'!$G$8:$AG$8</c:f>
              <c:numCache>
                <c:formatCode>##############</c:formatCode>
                <c:ptCount val="27"/>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numCache>
            </c:numRef>
          </c:cat>
          <c:val>
            <c:numRef>
              <c:f>'Investment gap'!$G$16:$AG$16</c:f>
              <c:numCache>
                <c:formatCode>0.0%</c:formatCode>
                <c:ptCount val="27"/>
                <c:pt idx="0">
                  <c:v>0.23192825719586338</c:v>
                </c:pt>
                <c:pt idx="1">
                  <c:v>0.23033379993066866</c:v>
                </c:pt>
                <c:pt idx="2">
                  <c:v>0.21460282828409849</c:v>
                </c:pt>
                <c:pt idx="3">
                  <c:v>0.22668859019186388</c:v>
                </c:pt>
                <c:pt idx="4">
                  <c:v>0.23149962377692251</c:v>
                </c:pt>
                <c:pt idx="5">
                  <c:v>0.2012961074044966</c:v>
                </c:pt>
                <c:pt idx="6">
                  <c:v>0.22446652577707821</c:v>
                </c:pt>
                <c:pt idx="7">
                  <c:v>0.24269085111128069</c:v>
                </c:pt>
                <c:pt idx="8">
                  <c:v>0.22481784240634681</c:v>
                </c:pt>
                <c:pt idx="9">
                  <c:v>0.20338013289734402</c:v>
                </c:pt>
                <c:pt idx="10">
                  <c:v>0.1677808972402465</c:v>
                </c:pt>
                <c:pt idx="11">
                  <c:v>0.13916270739328057</c:v>
                </c:pt>
                <c:pt idx="12">
                  <c:v>0.12321193590071164</c:v>
                </c:pt>
                <c:pt idx="13">
                  <c:v>0.11427209356282329</c:v>
                </c:pt>
                <c:pt idx="14">
                  <c:v>0.11084179225495468</c:v>
                </c:pt>
                <c:pt idx="15">
                  <c:v>0.11129744477999812</c:v>
                </c:pt>
                <c:pt idx="16">
                  <c:v>0.11419246314242411</c:v>
                </c:pt>
                <c:pt idx="17">
                  <c:v>0.12115989881748165</c:v>
                </c:pt>
                <c:pt idx="18">
                  <c:v>0.1132870877476175</c:v>
                </c:pt>
                <c:pt idx="19">
                  <c:v>0.10984937173183486</c:v>
                </c:pt>
                <c:pt idx="20">
                  <c:v>0.12299845708027062</c:v>
                </c:pt>
                <c:pt idx="21">
                  <c:v>0.13772637981269967</c:v>
                </c:pt>
                <c:pt idx="22">
                  <c:v>0.15938037829908053</c:v>
                </c:pt>
                <c:pt idx="23">
                  <c:v>0.16624030361738337</c:v>
                </c:pt>
                <c:pt idx="24">
                  <c:v>0.1701015537625819</c:v>
                </c:pt>
                <c:pt idx="25">
                  <c:v>0.17594947500045971</c:v>
                </c:pt>
                <c:pt idx="26">
                  <c:v>0.18944838454712074</c:v>
                </c:pt>
              </c:numCache>
            </c:numRef>
          </c:val>
          <c:smooth val="0"/>
          <c:extLst>
            <c:ext xmlns:c16="http://schemas.microsoft.com/office/drawing/2014/chart" uri="{C3380CC4-5D6E-409C-BE32-E72D297353CC}">
              <c16:uniqueId val="{00000001-C283-4772-B350-302A8F4C7F50}"/>
            </c:ext>
          </c:extLst>
        </c:ser>
        <c:ser>
          <c:idx val="1"/>
          <c:order val="2"/>
          <c:tx>
            <c:v>Επενδυτικό κενό της Ελλάδας</c:v>
          </c:tx>
          <c:spPr>
            <a:ln w="31750" cap="rnd">
              <a:solidFill>
                <a:srgbClr val="00B0F0"/>
              </a:solidFill>
              <a:round/>
            </a:ln>
            <a:effectLst>
              <a:outerShdw blurRad="40000" dist="23000" dir="5400000" rotWithShape="0">
                <a:srgbClr val="000000">
                  <a:alpha val="35000"/>
                </a:srgbClr>
              </a:outerShdw>
            </a:effectLst>
          </c:spPr>
          <c:marker>
            <c:symbol val="circle"/>
            <c:size val="6"/>
            <c:spPr>
              <a:solidFill>
                <a:srgbClr val="00B0F0"/>
              </a:solidFill>
              <a:ln w="12700">
                <a:noFill/>
                <a:round/>
              </a:ln>
              <a:effectLst>
                <a:outerShdw blurRad="40000" dist="23000" dir="5400000" rotWithShape="0">
                  <a:srgbClr val="000000">
                    <a:alpha val="35000"/>
                  </a:srgbClr>
                </a:outerShdw>
              </a:effectLst>
            </c:spPr>
          </c:marker>
          <c:cat>
            <c:numRef>
              <c:f>'Investment gap'!$G$8:$AG$8</c:f>
              <c:numCache>
                <c:formatCode>##############</c:formatCode>
                <c:ptCount val="27"/>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numCache>
            </c:numRef>
          </c:cat>
          <c:val>
            <c:numRef>
              <c:f>'Investment gap'!$G$19:$AG$19</c:f>
              <c:numCache>
                <c:formatCode>0.0%</c:formatCode>
                <c:ptCount val="27"/>
                <c:pt idx="0">
                  <c:v>1.1943672268540623E-2</c:v>
                </c:pt>
                <c:pt idx="1">
                  <c:v>1.3025245226888388E-2</c:v>
                </c:pt>
                <c:pt idx="2">
                  <c:v>2.3265674072158737E-3</c:v>
                </c:pt>
                <c:pt idx="3">
                  <c:v>1.3612516562615473E-2</c:v>
                </c:pt>
                <c:pt idx="4">
                  <c:v>1.7981330701847514E-2</c:v>
                </c:pt>
                <c:pt idx="5">
                  <c:v>-1.4480652135880206E-2</c:v>
                </c:pt>
                <c:pt idx="6">
                  <c:v>3.9012088714442672E-3</c:v>
                </c:pt>
                <c:pt idx="7">
                  <c:v>1.7793379562370898E-2</c:v>
                </c:pt>
                <c:pt idx="8">
                  <c:v>3.2800814190177829E-3</c:v>
                </c:pt>
                <c:pt idx="9">
                  <c:v>-2.5064001438154238E-3</c:v>
                </c:pt>
                <c:pt idx="10">
                  <c:v>-3.333557247975083E-2</c:v>
                </c:pt>
                <c:pt idx="11">
                  <c:v>-6.1713741710784781E-2</c:v>
                </c:pt>
                <c:pt idx="12">
                  <c:v>-7.3089413786337765E-2</c:v>
                </c:pt>
                <c:pt idx="13">
                  <c:v>-7.7838062319401644E-2</c:v>
                </c:pt>
                <c:pt idx="14">
                  <c:v>-8.1331654127402273E-2</c:v>
                </c:pt>
                <c:pt idx="15">
                  <c:v>-8.5923533060746571E-2</c:v>
                </c:pt>
                <c:pt idx="16">
                  <c:v>-8.6563000437605828E-2</c:v>
                </c:pt>
                <c:pt idx="17">
                  <c:v>-8.2141401242453754E-2</c:v>
                </c:pt>
                <c:pt idx="18">
                  <c:v>-9.2942946921372505E-2</c:v>
                </c:pt>
                <c:pt idx="19">
                  <c:v>-0.10747622440503891</c:v>
                </c:pt>
                <c:pt idx="20">
                  <c:v>-9.5117794313169232E-2</c:v>
                </c:pt>
                <c:pt idx="21">
                  <c:v>-7.5025714980226837E-2</c:v>
                </c:pt>
                <c:pt idx="22">
                  <c:v>-4.9805384811576092E-2</c:v>
                </c:pt>
                <c:pt idx="23">
                  <c:v>-4.5679407615579148E-2</c:v>
                </c:pt>
                <c:pt idx="24">
                  <c:v>-3.5744456406393788E-2</c:v>
                </c:pt>
                <c:pt idx="25">
                  <c:v>-3.0834250081743647E-2</c:v>
                </c:pt>
                <c:pt idx="26">
                  <c:v>-1.897150246641735E-2</c:v>
                </c:pt>
              </c:numCache>
            </c:numRef>
          </c:val>
          <c:smooth val="0"/>
          <c:extLst>
            <c:ext xmlns:c16="http://schemas.microsoft.com/office/drawing/2014/chart" uri="{C3380CC4-5D6E-409C-BE32-E72D297353CC}">
              <c16:uniqueId val="{00000002-C283-4772-B350-302A8F4C7F50}"/>
            </c:ext>
          </c:extLst>
        </c:ser>
        <c:dLbls>
          <c:showLegendKey val="0"/>
          <c:showVal val="0"/>
          <c:showCatName val="0"/>
          <c:showSerName val="0"/>
          <c:showPercent val="0"/>
          <c:showBubbleSize val="0"/>
        </c:dLbls>
        <c:marker val="1"/>
        <c:smooth val="0"/>
        <c:axId val="548877360"/>
        <c:axId val="431479216"/>
      </c:lineChart>
      <c:catAx>
        <c:axId val="548877360"/>
        <c:scaling>
          <c:orientation val="minMax"/>
        </c:scaling>
        <c:delete val="0"/>
        <c:axPos val="b"/>
        <c:numFmt formatCode="##############"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l-GR"/>
          </a:p>
        </c:txPr>
        <c:crossAx val="431479216"/>
        <c:crosses val="autoZero"/>
        <c:auto val="1"/>
        <c:lblAlgn val="ctr"/>
        <c:lblOffset val="100"/>
        <c:noMultiLvlLbl val="0"/>
      </c:catAx>
      <c:valAx>
        <c:axId val="431479216"/>
        <c:scaling>
          <c:orientation val="minMax"/>
          <c:max val="0.27"/>
          <c:min val="-0.11000000000000001"/>
        </c:scaling>
        <c:delete val="0"/>
        <c:axPos val="l"/>
        <c:majorGridlines>
          <c:spPr>
            <a:ln w="9525" cap="flat" cmpd="sng" algn="ctr">
              <a:solidFill>
                <a:schemeClr val="tx2">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l-GR"/>
          </a:p>
        </c:txPr>
        <c:crossAx val="548877360"/>
        <c:crosses val="autoZero"/>
        <c:crossBetween val="between"/>
        <c:majorUnit val="2.0000000000000004E-2"/>
      </c:valAx>
      <c:spPr>
        <a:noFill/>
        <a:ln>
          <a:noFill/>
        </a:ln>
        <a:effectLst/>
      </c:spPr>
    </c:plotArea>
    <c:legend>
      <c:legendPos val="b"/>
      <c:layout>
        <c:manualLayout>
          <c:xMode val="edge"/>
          <c:yMode val="edge"/>
          <c:x val="1.4566929133858302E-4"/>
          <c:y val="0.87499686656583975"/>
          <c:w val="0.96485006518904814"/>
          <c:h val="0.12500313343416028"/>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2"/>
              </a:solidFill>
              <a:latin typeface="+mn-lt"/>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chartSpace>
</file>

<file path=ppt/charts/colors1.xml><?xml version="1.0" encoding="utf-8"?>
<cs:colorStyle xmlns:cs="http://schemas.microsoft.com/office/drawing/2012/chartStyle" xmlns:a="http://schemas.openxmlformats.org/drawingml/2006/main" meth="withinLinearReversed" id="21">
  <a:schemeClr val="accent1"/>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26">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dk1">
            <a:lumMod val="75000"/>
            <a:lumOff val="25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dk1">
            <a:lumMod val="75000"/>
            <a:lumOff val="25000"/>
          </a:schemeClr>
        </a:solidFill>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CA69EC-7748-4A50-AC29-F48C6CE153E8}" type="datetimeFigureOut">
              <a:rPr lang="el-GR" smtClean="0"/>
              <a:t>27/11/2025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A74C0E-094A-41AA-B6F5-C61C1223564B}" type="slidenum">
              <a:rPr lang="el-GR" smtClean="0"/>
              <a:t>‹#›</a:t>
            </a:fld>
            <a:endParaRPr lang="el-GR"/>
          </a:p>
        </p:txBody>
      </p:sp>
    </p:spTree>
    <p:extLst>
      <p:ext uri="{BB962C8B-B14F-4D97-AF65-F5344CB8AC3E}">
        <p14:creationId xmlns:p14="http://schemas.microsoft.com/office/powerpoint/2010/main" val="3327569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1</a:t>
            </a:fld>
            <a:endParaRPr lang="en-US"/>
          </a:p>
        </p:txBody>
      </p:sp>
    </p:spTree>
    <p:extLst>
      <p:ext uri="{BB962C8B-B14F-4D97-AF65-F5344CB8AC3E}">
        <p14:creationId xmlns:p14="http://schemas.microsoft.com/office/powerpoint/2010/main" val="755132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DD2E6-34A0-0D08-3564-FB01689F0A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34B988-6CD2-B280-5ECF-B4413CDDD8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38A7FD-5EB2-653D-4048-AAE9DCE27C9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B63014-3B14-8463-AE85-14C6EB045875}"/>
              </a:ext>
            </a:extLst>
          </p:cNvPr>
          <p:cNvSpPr>
            <a:spLocks noGrp="1"/>
          </p:cNvSpPr>
          <p:nvPr>
            <p:ph type="sldNum" sz="quarter" idx="5"/>
          </p:nvPr>
        </p:nvSpPr>
        <p:spPr/>
        <p:txBody>
          <a:bodyPr/>
          <a:lstStyle/>
          <a:p>
            <a:fld id="{D550411A-69FB-4159-B2B2-8CEBF3704C92}" type="slidenum">
              <a:rPr lang="en-US" smtClean="0"/>
              <a:t>10</a:t>
            </a:fld>
            <a:endParaRPr lang="en-US"/>
          </a:p>
        </p:txBody>
      </p:sp>
    </p:spTree>
    <p:extLst>
      <p:ext uri="{BB962C8B-B14F-4D97-AF65-F5344CB8AC3E}">
        <p14:creationId xmlns:p14="http://schemas.microsoft.com/office/powerpoint/2010/main" val="21302691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CFB1F-2590-43F0-2A6C-CFEA4E7E94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92CA8A-EE37-3FFD-FF2A-75EA93C215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54BD90-36C4-3D99-2F55-0FAAC21867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E99C09-CB3E-1235-0EA9-77F8DEC35E52}"/>
              </a:ext>
            </a:extLst>
          </p:cNvPr>
          <p:cNvSpPr>
            <a:spLocks noGrp="1"/>
          </p:cNvSpPr>
          <p:nvPr>
            <p:ph type="sldNum" sz="quarter" idx="5"/>
          </p:nvPr>
        </p:nvSpPr>
        <p:spPr/>
        <p:txBody>
          <a:bodyPr/>
          <a:lstStyle/>
          <a:p>
            <a:fld id="{D550411A-69FB-4159-B2B2-8CEBF3704C92}" type="slidenum">
              <a:rPr lang="en-US" smtClean="0"/>
              <a:t>11</a:t>
            </a:fld>
            <a:endParaRPr lang="en-US"/>
          </a:p>
        </p:txBody>
      </p:sp>
    </p:spTree>
    <p:extLst>
      <p:ext uri="{BB962C8B-B14F-4D97-AF65-F5344CB8AC3E}">
        <p14:creationId xmlns:p14="http://schemas.microsoft.com/office/powerpoint/2010/main" val="18767779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2F13E-D9D4-A983-1AB1-F288E5584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0FA13A-E5AF-2D39-8C31-CD964C0DC5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813326-5029-7A77-99E4-12CE833E73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1714DC-A40D-0587-DB0E-F3DDB6FA2D80}"/>
              </a:ext>
            </a:extLst>
          </p:cNvPr>
          <p:cNvSpPr>
            <a:spLocks noGrp="1"/>
          </p:cNvSpPr>
          <p:nvPr>
            <p:ph type="sldNum" sz="quarter" idx="5"/>
          </p:nvPr>
        </p:nvSpPr>
        <p:spPr/>
        <p:txBody>
          <a:bodyPr/>
          <a:lstStyle/>
          <a:p>
            <a:fld id="{D550411A-69FB-4159-B2B2-8CEBF3704C92}" type="slidenum">
              <a:rPr lang="en-US" smtClean="0"/>
              <a:t>12</a:t>
            </a:fld>
            <a:endParaRPr lang="en-US"/>
          </a:p>
        </p:txBody>
      </p:sp>
    </p:spTree>
    <p:extLst>
      <p:ext uri="{BB962C8B-B14F-4D97-AF65-F5344CB8AC3E}">
        <p14:creationId xmlns:p14="http://schemas.microsoft.com/office/powerpoint/2010/main" val="27169473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5B7C9A-8CFD-95ED-FF0A-884C9F8C02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E5DF85-8389-782F-123F-C0ABA1EE5B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DDBC50-9B89-1D54-6D32-9EE80FCE03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87023-C70A-CB7E-014F-8C39A7E7D78E}"/>
              </a:ext>
            </a:extLst>
          </p:cNvPr>
          <p:cNvSpPr>
            <a:spLocks noGrp="1"/>
          </p:cNvSpPr>
          <p:nvPr>
            <p:ph type="sldNum" sz="quarter" idx="5"/>
          </p:nvPr>
        </p:nvSpPr>
        <p:spPr/>
        <p:txBody>
          <a:bodyPr/>
          <a:lstStyle/>
          <a:p>
            <a:fld id="{D550411A-69FB-4159-B2B2-8CEBF3704C92}" type="slidenum">
              <a:rPr lang="en-US" smtClean="0"/>
              <a:t>13</a:t>
            </a:fld>
            <a:endParaRPr lang="en-US"/>
          </a:p>
        </p:txBody>
      </p:sp>
    </p:spTree>
    <p:extLst>
      <p:ext uri="{BB962C8B-B14F-4D97-AF65-F5344CB8AC3E}">
        <p14:creationId xmlns:p14="http://schemas.microsoft.com/office/powerpoint/2010/main" val="29430174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EC3FC-DEDC-456D-8AC6-C5FB503D5F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7342C5-2114-CF82-9F36-D2DD3C98C1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14A3E1-AEF5-7FED-4FA7-AA2A155F03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C99EEA-121A-E2AC-86E9-8D4B71272CC9}"/>
              </a:ext>
            </a:extLst>
          </p:cNvPr>
          <p:cNvSpPr>
            <a:spLocks noGrp="1"/>
          </p:cNvSpPr>
          <p:nvPr>
            <p:ph type="sldNum" sz="quarter" idx="5"/>
          </p:nvPr>
        </p:nvSpPr>
        <p:spPr/>
        <p:txBody>
          <a:bodyPr/>
          <a:lstStyle/>
          <a:p>
            <a:fld id="{D550411A-69FB-4159-B2B2-8CEBF3704C92}" type="slidenum">
              <a:rPr lang="en-US" smtClean="0"/>
              <a:t>14</a:t>
            </a:fld>
            <a:endParaRPr lang="en-US"/>
          </a:p>
        </p:txBody>
      </p:sp>
    </p:spTree>
    <p:extLst>
      <p:ext uri="{BB962C8B-B14F-4D97-AF65-F5344CB8AC3E}">
        <p14:creationId xmlns:p14="http://schemas.microsoft.com/office/powerpoint/2010/main" val="16627395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30EAF-1ACB-84AB-4B7F-546E765F50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00AD02-B09E-1769-A5B5-41F5A9B4DA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80042-8221-6E56-3BFC-97443AB703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571F42-C39A-72E0-FA22-5741976BBD39}"/>
              </a:ext>
            </a:extLst>
          </p:cNvPr>
          <p:cNvSpPr>
            <a:spLocks noGrp="1"/>
          </p:cNvSpPr>
          <p:nvPr>
            <p:ph type="sldNum" sz="quarter" idx="5"/>
          </p:nvPr>
        </p:nvSpPr>
        <p:spPr/>
        <p:txBody>
          <a:bodyPr/>
          <a:lstStyle/>
          <a:p>
            <a:fld id="{D550411A-69FB-4159-B2B2-8CEBF3704C92}" type="slidenum">
              <a:rPr lang="en-US" smtClean="0"/>
              <a:t>15</a:t>
            </a:fld>
            <a:endParaRPr lang="en-US"/>
          </a:p>
        </p:txBody>
      </p:sp>
    </p:spTree>
    <p:extLst>
      <p:ext uri="{BB962C8B-B14F-4D97-AF65-F5344CB8AC3E}">
        <p14:creationId xmlns:p14="http://schemas.microsoft.com/office/powerpoint/2010/main" val="7184530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30EAF-1ACB-84AB-4B7F-546E765F50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00AD02-B09E-1769-A5B5-41F5A9B4DA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80042-8221-6E56-3BFC-97443AB703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571F42-C39A-72E0-FA22-5741976BBD39}"/>
              </a:ext>
            </a:extLst>
          </p:cNvPr>
          <p:cNvSpPr>
            <a:spLocks noGrp="1"/>
          </p:cNvSpPr>
          <p:nvPr>
            <p:ph type="sldNum" sz="quarter" idx="5"/>
          </p:nvPr>
        </p:nvSpPr>
        <p:spPr/>
        <p:txBody>
          <a:bodyPr/>
          <a:lstStyle/>
          <a:p>
            <a:fld id="{D550411A-69FB-4159-B2B2-8CEBF3704C92}" type="slidenum">
              <a:rPr lang="en-US" smtClean="0"/>
              <a:t>16</a:t>
            </a:fld>
            <a:endParaRPr lang="en-US"/>
          </a:p>
        </p:txBody>
      </p:sp>
    </p:spTree>
    <p:extLst>
      <p:ext uri="{BB962C8B-B14F-4D97-AF65-F5344CB8AC3E}">
        <p14:creationId xmlns:p14="http://schemas.microsoft.com/office/powerpoint/2010/main" val="9545590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30EAF-1ACB-84AB-4B7F-546E765F50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00AD02-B09E-1769-A5B5-41F5A9B4DA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80042-8221-6E56-3BFC-97443AB703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571F42-C39A-72E0-FA22-5741976BBD39}"/>
              </a:ext>
            </a:extLst>
          </p:cNvPr>
          <p:cNvSpPr>
            <a:spLocks noGrp="1"/>
          </p:cNvSpPr>
          <p:nvPr>
            <p:ph type="sldNum" sz="quarter" idx="5"/>
          </p:nvPr>
        </p:nvSpPr>
        <p:spPr/>
        <p:txBody>
          <a:bodyPr/>
          <a:lstStyle/>
          <a:p>
            <a:fld id="{D550411A-69FB-4159-B2B2-8CEBF3704C92}" type="slidenum">
              <a:rPr lang="en-US" smtClean="0"/>
              <a:t>17</a:t>
            </a:fld>
            <a:endParaRPr lang="en-US"/>
          </a:p>
        </p:txBody>
      </p:sp>
    </p:spTree>
    <p:extLst>
      <p:ext uri="{BB962C8B-B14F-4D97-AF65-F5344CB8AC3E}">
        <p14:creationId xmlns:p14="http://schemas.microsoft.com/office/powerpoint/2010/main" val="8283898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30EAF-1ACB-84AB-4B7F-546E765F50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00AD02-B09E-1769-A5B5-41F5A9B4DA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80042-8221-6E56-3BFC-97443AB703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571F42-C39A-72E0-FA22-5741976BBD39}"/>
              </a:ext>
            </a:extLst>
          </p:cNvPr>
          <p:cNvSpPr>
            <a:spLocks noGrp="1"/>
          </p:cNvSpPr>
          <p:nvPr>
            <p:ph type="sldNum" sz="quarter" idx="5"/>
          </p:nvPr>
        </p:nvSpPr>
        <p:spPr/>
        <p:txBody>
          <a:bodyPr/>
          <a:lstStyle/>
          <a:p>
            <a:fld id="{D550411A-69FB-4159-B2B2-8CEBF3704C92}" type="slidenum">
              <a:rPr lang="en-US" smtClean="0"/>
              <a:t>18</a:t>
            </a:fld>
            <a:endParaRPr lang="en-US"/>
          </a:p>
        </p:txBody>
      </p:sp>
    </p:spTree>
    <p:extLst>
      <p:ext uri="{BB962C8B-B14F-4D97-AF65-F5344CB8AC3E}">
        <p14:creationId xmlns:p14="http://schemas.microsoft.com/office/powerpoint/2010/main" val="22913642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B003E-83BF-807A-ED61-BAB57EC986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72DFF3-414D-AE78-EA54-B2513AB531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58C647-1A3E-DF8D-2A48-19D8D79BC7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E8B344-019B-C962-6DB4-25A24A21E780}"/>
              </a:ext>
            </a:extLst>
          </p:cNvPr>
          <p:cNvSpPr>
            <a:spLocks noGrp="1"/>
          </p:cNvSpPr>
          <p:nvPr>
            <p:ph type="sldNum" sz="quarter" idx="5"/>
          </p:nvPr>
        </p:nvSpPr>
        <p:spPr/>
        <p:txBody>
          <a:bodyPr/>
          <a:lstStyle/>
          <a:p>
            <a:fld id="{D550411A-69FB-4159-B2B2-8CEBF3704C92}" type="slidenum">
              <a:rPr lang="en-US" smtClean="0"/>
              <a:t>19</a:t>
            </a:fld>
            <a:endParaRPr lang="en-US"/>
          </a:p>
        </p:txBody>
      </p:sp>
    </p:spTree>
    <p:extLst>
      <p:ext uri="{BB962C8B-B14F-4D97-AF65-F5344CB8AC3E}">
        <p14:creationId xmlns:p14="http://schemas.microsoft.com/office/powerpoint/2010/main" val="4040586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5D360-D8BD-59A2-5A18-E03D38E2BC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0C0DDF-B132-E106-6ED0-13230E6DC0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BFCE42-AB0D-F592-82DF-B7BEB99CF4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440EB8-30FD-CBB6-A5E0-0868B87E2BA7}"/>
              </a:ext>
            </a:extLst>
          </p:cNvPr>
          <p:cNvSpPr>
            <a:spLocks noGrp="1"/>
          </p:cNvSpPr>
          <p:nvPr>
            <p:ph type="sldNum" sz="quarter" idx="5"/>
          </p:nvPr>
        </p:nvSpPr>
        <p:spPr/>
        <p:txBody>
          <a:bodyPr/>
          <a:lstStyle/>
          <a:p>
            <a:fld id="{D550411A-69FB-4159-B2B2-8CEBF3704C92}" type="slidenum">
              <a:rPr lang="en-US" smtClean="0"/>
              <a:t>2</a:t>
            </a:fld>
            <a:endParaRPr lang="en-US"/>
          </a:p>
        </p:txBody>
      </p:sp>
    </p:spTree>
    <p:extLst>
      <p:ext uri="{BB962C8B-B14F-4D97-AF65-F5344CB8AC3E}">
        <p14:creationId xmlns:p14="http://schemas.microsoft.com/office/powerpoint/2010/main" val="23805680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193A9-41A2-D4EF-CBBB-7E5CBB9E39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D4C267-1FBB-ABB1-1A58-F7E66C8E9D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DA99B7-C020-9881-46B3-D04830D0A5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28D9D7-2682-7551-8810-F6B2C11AB64B}"/>
              </a:ext>
            </a:extLst>
          </p:cNvPr>
          <p:cNvSpPr>
            <a:spLocks noGrp="1"/>
          </p:cNvSpPr>
          <p:nvPr>
            <p:ph type="sldNum" sz="quarter" idx="5"/>
          </p:nvPr>
        </p:nvSpPr>
        <p:spPr/>
        <p:txBody>
          <a:bodyPr/>
          <a:lstStyle/>
          <a:p>
            <a:fld id="{D550411A-69FB-4159-B2B2-8CEBF3704C92}" type="slidenum">
              <a:rPr lang="en-US" smtClean="0"/>
              <a:t>20</a:t>
            </a:fld>
            <a:endParaRPr lang="en-US"/>
          </a:p>
        </p:txBody>
      </p:sp>
    </p:spTree>
    <p:extLst>
      <p:ext uri="{BB962C8B-B14F-4D97-AF65-F5344CB8AC3E}">
        <p14:creationId xmlns:p14="http://schemas.microsoft.com/office/powerpoint/2010/main" val="9598931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C152D-9AC7-0554-CD04-DD62997F02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BA858F-348A-522F-BFAE-AFC00566F0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0C6362-84AA-C4DF-DB4F-848B08D25C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11DB67-46F9-FCB4-32C3-255EF60B8D90}"/>
              </a:ext>
            </a:extLst>
          </p:cNvPr>
          <p:cNvSpPr>
            <a:spLocks noGrp="1"/>
          </p:cNvSpPr>
          <p:nvPr>
            <p:ph type="sldNum" sz="quarter" idx="5"/>
          </p:nvPr>
        </p:nvSpPr>
        <p:spPr/>
        <p:txBody>
          <a:bodyPr/>
          <a:lstStyle/>
          <a:p>
            <a:fld id="{D550411A-69FB-4159-B2B2-8CEBF3704C92}" type="slidenum">
              <a:rPr lang="en-US" smtClean="0"/>
              <a:t>21</a:t>
            </a:fld>
            <a:endParaRPr lang="en-US"/>
          </a:p>
        </p:txBody>
      </p:sp>
    </p:spTree>
    <p:extLst>
      <p:ext uri="{BB962C8B-B14F-4D97-AF65-F5344CB8AC3E}">
        <p14:creationId xmlns:p14="http://schemas.microsoft.com/office/powerpoint/2010/main" val="26666174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0736C1-09AA-99C5-CACA-5EF35CDA75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30532B-A90A-9B2E-760A-26C41D9900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7ABCCE-3647-1F54-2541-9DD0061D28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7EF246-458F-135E-093C-CBCD706A573E}"/>
              </a:ext>
            </a:extLst>
          </p:cNvPr>
          <p:cNvSpPr>
            <a:spLocks noGrp="1"/>
          </p:cNvSpPr>
          <p:nvPr>
            <p:ph type="sldNum" sz="quarter" idx="5"/>
          </p:nvPr>
        </p:nvSpPr>
        <p:spPr/>
        <p:txBody>
          <a:bodyPr/>
          <a:lstStyle/>
          <a:p>
            <a:fld id="{D550411A-69FB-4159-B2B2-8CEBF3704C92}" type="slidenum">
              <a:rPr lang="en-US" smtClean="0"/>
              <a:t>22</a:t>
            </a:fld>
            <a:endParaRPr lang="en-US"/>
          </a:p>
        </p:txBody>
      </p:sp>
    </p:spTree>
    <p:extLst>
      <p:ext uri="{BB962C8B-B14F-4D97-AF65-F5344CB8AC3E}">
        <p14:creationId xmlns:p14="http://schemas.microsoft.com/office/powerpoint/2010/main" val="31428345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E7485-790A-A29B-C8DD-36E17D9D0D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B3B946-C995-4903-2C9C-89627EFE7D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BBF64A-E642-B6D9-49A8-D6D2814561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D8A131-1C27-FBAC-519D-1F3A82A4D536}"/>
              </a:ext>
            </a:extLst>
          </p:cNvPr>
          <p:cNvSpPr>
            <a:spLocks noGrp="1"/>
          </p:cNvSpPr>
          <p:nvPr>
            <p:ph type="sldNum" sz="quarter" idx="5"/>
          </p:nvPr>
        </p:nvSpPr>
        <p:spPr/>
        <p:txBody>
          <a:bodyPr/>
          <a:lstStyle/>
          <a:p>
            <a:fld id="{D550411A-69FB-4159-B2B2-8CEBF3704C92}" type="slidenum">
              <a:rPr lang="en-US" smtClean="0"/>
              <a:t>23</a:t>
            </a:fld>
            <a:endParaRPr lang="en-US"/>
          </a:p>
        </p:txBody>
      </p:sp>
    </p:spTree>
    <p:extLst>
      <p:ext uri="{BB962C8B-B14F-4D97-AF65-F5344CB8AC3E}">
        <p14:creationId xmlns:p14="http://schemas.microsoft.com/office/powerpoint/2010/main" val="3587268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3</a:t>
            </a:fld>
            <a:endParaRPr lang="en-US"/>
          </a:p>
        </p:txBody>
      </p:sp>
    </p:spTree>
    <p:extLst>
      <p:ext uri="{BB962C8B-B14F-4D97-AF65-F5344CB8AC3E}">
        <p14:creationId xmlns:p14="http://schemas.microsoft.com/office/powerpoint/2010/main" val="2959065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4</a:t>
            </a:fld>
            <a:endParaRPr lang="en-US"/>
          </a:p>
        </p:txBody>
      </p:sp>
    </p:spTree>
    <p:extLst>
      <p:ext uri="{BB962C8B-B14F-4D97-AF65-F5344CB8AC3E}">
        <p14:creationId xmlns:p14="http://schemas.microsoft.com/office/powerpoint/2010/main" val="1298760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5</a:t>
            </a:fld>
            <a:endParaRPr lang="en-US"/>
          </a:p>
        </p:txBody>
      </p:sp>
    </p:spTree>
    <p:extLst>
      <p:ext uri="{BB962C8B-B14F-4D97-AF65-F5344CB8AC3E}">
        <p14:creationId xmlns:p14="http://schemas.microsoft.com/office/powerpoint/2010/main" val="34019453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62F3A-CC89-DA13-BFE2-98948A4794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E65E37-7767-9C04-674A-689510B1B6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F3389C-FD44-68EA-5A26-A4EDB9F6FC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6836AD-C4AC-7BF5-EF3D-7D0C9A0E87B5}"/>
              </a:ext>
            </a:extLst>
          </p:cNvPr>
          <p:cNvSpPr>
            <a:spLocks noGrp="1"/>
          </p:cNvSpPr>
          <p:nvPr>
            <p:ph type="sldNum" sz="quarter" idx="5"/>
          </p:nvPr>
        </p:nvSpPr>
        <p:spPr/>
        <p:txBody>
          <a:bodyPr/>
          <a:lstStyle/>
          <a:p>
            <a:fld id="{D550411A-69FB-4159-B2B2-8CEBF3704C92}" type="slidenum">
              <a:rPr lang="en-US" smtClean="0"/>
              <a:t>6</a:t>
            </a:fld>
            <a:endParaRPr lang="en-US"/>
          </a:p>
        </p:txBody>
      </p:sp>
    </p:spTree>
    <p:extLst>
      <p:ext uri="{BB962C8B-B14F-4D97-AF65-F5344CB8AC3E}">
        <p14:creationId xmlns:p14="http://schemas.microsoft.com/office/powerpoint/2010/main" val="3247234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7</a:t>
            </a:fld>
            <a:endParaRPr lang="en-US"/>
          </a:p>
        </p:txBody>
      </p:sp>
    </p:spTree>
    <p:extLst>
      <p:ext uri="{BB962C8B-B14F-4D97-AF65-F5344CB8AC3E}">
        <p14:creationId xmlns:p14="http://schemas.microsoft.com/office/powerpoint/2010/main" val="8198866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8</a:t>
            </a:fld>
            <a:endParaRPr lang="en-US"/>
          </a:p>
        </p:txBody>
      </p:sp>
    </p:spTree>
    <p:extLst>
      <p:ext uri="{BB962C8B-B14F-4D97-AF65-F5344CB8AC3E}">
        <p14:creationId xmlns:p14="http://schemas.microsoft.com/office/powerpoint/2010/main" val="14487416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9</a:t>
            </a:fld>
            <a:endParaRPr lang="en-US"/>
          </a:p>
        </p:txBody>
      </p:sp>
    </p:spTree>
    <p:extLst>
      <p:ext uri="{BB962C8B-B14F-4D97-AF65-F5344CB8AC3E}">
        <p14:creationId xmlns:p14="http://schemas.microsoft.com/office/powerpoint/2010/main" val="1155483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71B571-AC5F-4196-ACAE-5F7E7A19736D}"/>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F1CC6528-087B-4584-AD27-8165759283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F1ECD467-0377-4C24-B902-1FEB56357B83}"/>
              </a:ext>
            </a:extLst>
          </p:cNvPr>
          <p:cNvSpPr>
            <a:spLocks noGrp="1"/>
          </p:cNvSpPr>
          <p:nvPr>
            <p:ph type="dt" sz="half" idx="10"/>
          </p:nvPr>
        </p:nvSpPr>
        <p:spPr/>
        <p:txBody>
          <a:bodyPr/>
          <a:lstStyle/>
          <a:p>
            <a:fld id="{29E65364-65F8-4E7C-9E43-E5B6743C7A53}" type="datetimeFigureOut">
              <a:rPr lang="el-GR" smtClean="0"/>
              <a:t>27/11/2025</a:t>
            </a:fld>
            <a:endParaRPr lang="el-GR"/>
          </a:p>
        </p:txBody>
      </p:sp>
      <p:sp>
        <p:nvSpPr>
          <p:cNvPr id="5" name="Θέση υποσέλιδου 4">
            <a:extLst>
              <a:ext uri="{FF2B5EF4-FFF2-40B4-BE49-F238E27FC236}">
                <a16:creationId xmlns:a16="http://schemas.microsoft.com/office/drawing/2014/main" id="{3A499305-D58F-410E-A722-6FA99E8EDDC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23492CF-8137-48FF-9564-08FE1EF84F3A}"/>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2707331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25037A-3510-49CD-BC3A-570511216AD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6AE5A66-87E3-4279-8484-71D6B89FC124}"/>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4090884B-C728-42E6-B1B5-51D478015C60}"/>
              </a:ext>
            </a:extLst>
          </p:cNvPr>
          <p:cNvSpPr>
            <a:spLocks noGrp="1"/>
          </p:cNvSpPr>
          <p:nvPr>
            <p:ph type="dt" sz="half" idx="10"/>
          </p:nvPr>
        </p:nvSpPr>
        <p:spPr/>
        <p:txBody>
          <a:bodyPr/>
          <a:lstStyle/>
          <a:p>
            <a:fld id="{29E65364-65F8-4E7C-9E43-E5B6743C7A53}" type="datetimeFigureOut">
              <a:rPr lang="el-GR" smtClean="0"/>
              <a:t>27/11/2025</a:t>
            </a:fld>
            <a:endParaRPr lang="el-GR"/>
          </a:p>
        </p:txBody>
      </p:sp>
      <p:sp>
        <p:nvSpPr>
          <p:cNvPr id="5" name="Θέση υποσέλιδου 4">
            <a:extLst>
              <a:ext uri="{FF2B5EF4-FFF2-40B4-BE49-F238E27FC236}">
                <a16:creationId xmlns:a16="http://schemas.microsoft.com/office/drawing/2014/main" id="{3F224DE6-12F9-4C9A-B4DB-C7D09499359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5D70478-4961-4451-8E7A-1C791EBF11C9}"/>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2464869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FD1B63BE-7A0A-4461-804F-7D137FD0BC4D}"/>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ED2E2D6-9D2B-4613-AE7D-1EE846481C56}"/>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5EA89D81-1B66-4C34-A3E8-D823D93CE6C5}"/>
              </a:ext>
            </a:extLst>
          </p:cNvPr>
          <p:cNvSpPr>
            <a:spLocks noGrp="1"/>
          </p:cNvSpPr>
          <p:nvPr>
            <p:ph type="dt" sz="half" idx="10"/>
          </p:nvPr>
        </p:nvSpPr>
        <p:spPr/>
        <p:txBody>
          <a:bodyPr/>
          <a:lstStyle/>
          <a:p>
            <a:fld id="{29E65364-65F8-4E7C-9E43-E5B6743C7A53}" type="datetimeFigureOut">
              <a:rPr lang="el-GR" smtClean="0"/>
              <a:t>27/11/2025</a:t>
            </a:fld>
            <a:endParaRPr lang="el-GR"/>
          </a:p>
        </p:txBody>
      </p:sp>
      <p:sp>
        <p:nvSpPr>
          <p:cNvPr id="5" name="Θέση υποσέλιδου 4">
            <a:extLst>
              <a:ext uri="{FF2B5EF4-FFF2-40B4-BE49-F238E27FC236}">
                <a16:creationId xmlns:a16="http://schemas.microsoft.com/office/drawing/2014/main" id="{DDFD7ED3-D9CF-4D6D-BB8A-28F30A31F79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739CF2B-4256-4FB2-A665-C413BC078CDB}"/>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4123306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60D3F4-095F-4085-87BC-F2F1EA8CE42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EA708AD-C60C-43D5-88EE-97971A9D174F}"/>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252976F3-78F0-4187-897E-F93A00B9FE30}"/>
              </a:ext>
            </a:extLst>
          </p:cNvPr>
          <p:cNvSpPr>
            <a:spLocks noGrp="1"/>
          </p:cNvSpPr>
          <p:nvPr>
            <p:ph type="dt" sz="half" idx="10"/>
          </p:nvPr>
        </p:nvSpPr>
        <p:spPr/>
        <p:txBody>
          <a:bodyPr/>
          <a:lstStyle/>
          <a:p>
            <a:fld id="{29E65364-65F8-4E7C-9E43-E5B6743C7A53}" type="datetimeFigureOut">
              <a:rPr lang="el-GR" smtClean="0"/>
              <a:t>27/11/2025</a:t>
            </a:fld>
            <a:endParaRPr lang="el-GR"/>
          </a:p>
        </p:txBody>
      </p:sp>
      <p:sp>
        <p:nvSpPr>
          <p:cNvPr id="5" name="Θέση υποσέλιδου 4">
            <a:extLst>
              <a:ext uri="{FF2B5EF4-FFF2-40B4-BE49-F238E27FC236}">
                <a16:creationId xmlns:a16="http://schemas.microsoft.com/office/drawing/2014/main" id="{8C0ED101-472E-45E1-BD7C-6DF70B7B3CA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E1BA810-83C6-4CBA-8F29-C8429FF41EA3}"/>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1534536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D8A582-98DB-46CA-8573-54B9A286E8E4}"/>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9071214-026B-440A-AC57-37B87A1B0A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954B5402-4351-4C00-A431-A233735EDCF1}"/>
              </a:ext>
            </a:extLst>
          </p:cNvPr>
          <p:cNvSpPr>
            <a:spLocks noGrp="1"/>
          </p:cNvSpPr>
          <p:nvPr>
            <p:ph type="dt" sz="half" idx="10"/>
          </p:nvPr>
        </p:nvSpPr>
        <p:spPr/>
        <p:txBody>
          <a:bodyPr/>
          <a:lstStyle/>
          <a:p>
            <a:fld id="{29E65364-65F8-4E7C-9E43-E5B6743C7A53}" type="datetimeFigureOut">
              <a:rPr lang="el-GR" smtClean="0"/>
              <a:t>27/11/2025</a:t>
            </a:fld>
            <a:endParaRPr lang="el-GR"/>
          </a:p>
        </p:txBody>
      </p:sp>
      <p:sp>
        <p:nvSpPr>
          <p:cNvPr id="5" name="Θέση υποσέλιδου 4">
            <a:extLst>
              <a:ext uri="{FF2B5EF4-FFF2-40B4-BE49-F238E27FC236}">
                <a16:creationId xmlns:a16="http://schemas.microsoft.com/office/drawing/2014/main" id="{26E323F8-58DF-4689-BEA5-A5D3E1CE08E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E61B681-F10D-4607-A8FD-C46F16F592E2}"/>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147535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3E4882-7387-4F9C-A370-BFF86223CD2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3C0EAE7-24BC-4359-9D85-30E8E97120CF}"/>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3210D76E-9618-4715-907C-1C4A972A7E64}"/>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D2A56730-D987-4E2B-B96C-4CF8DB6A518C}"/>
              </a:ext>
            </a:extLst>
          </p:cNvPr>
          <p:cNvSpPr>
            <a:spLocks noGrp="1"/>
          </p:cNvSpPr>
          <p:nvPr>
            <p:ph type="dt" sz="half" idx="10"/>
          </p:nvPr>
        </p:nvSpPr>
        <p:spPr/>
        <p:txBody>
          <a:bodyPr/>
          <a:lstStyle/>
          <a:p>
            <a:fld id="{29E65364-65F8-4E7C-9E43-E5B6743C7A53}" type="datetimeFigureOut">
              <a:rPr lang="el-GR" smtClean="0"/>
              <a:t>27/11/2025</a:t>
            </a:fld>
            <a:endParaRPr lang="el-GR"/>
          </a:p>
        </p:txBody>
      </p:sp>
      <p:sp>
        <p:nvSpPr>
          <p:cNvPr id="6" name="Θέση υποσέλιδου 5">
            <a:extLst>
              <a:ext uri="{FF2B5EF4-FFF2-40B4-BE49-F238E27FC236}">
                <a16:creationId xmlns:a16="http://schemas.microsoft.com/office/drawing/2014/main" id="{BE69AB69-474D-47F0-AB93-8B9895AC8E3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CDA3D56-1A3A-4CEE-AFF9-3808E85177CD}"/>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852294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66EC24-D867-47FC-BAEE-FB25CAB2476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5B89077-F135-4DD0-9BF1-53DAAD0DF5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928AB5D9-8BC3-4268-B8D3-1C87E208DAF5}"/>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6D171FFC-2D56-4ADC-B0E9-E8829FF774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D65000E8-7BDE-487F-B225-801A3A9D6834}"/>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9C728BA0-35B5-48FF-BA10-9A262CC79F16}"/>
              </a:ext>
            </a:extLst>
          </p:cNvPr>
          <p:cNvSpPr>
            <a:spLocks noGrp="1"/>
          </p:cNvSpPr>
          <p:nvPr>
            <p:ph type="dt" sz="half" idx="10"/>
          </p:nvPr>
        </p:nvSpPr>
        <p:spPr/>
        <p:txBody>
          <a:bodyPr/>
          <a:lstStyle/>
          <a:p>
            <a:fld id="{29E65364-65F8-4E7C-9E43-E5B6743C7A53}" type="datetimeFigureOut">
              <a:rPr lang="el-GR" smtClean="0"/>
              <a:t>27/11/2025</a:t>
            </a:fld>
            <a:endParaRPr lang="el-GR"/>
          </a:p>
        </p:txBody>
      </p:sp>
      <p:sp>
        <p:nvSpPr>
          <p:cNvPr id="8" name="Θέση υποσέλιδου 7">
            <a:extLst>
              <a:ext uri="{FF2B5EF4-FFF2-40B4-BE49-F238E27FC236}">
                <a16:creationId xmlns:a16="http://schemas.microsoft.com/office/drawing/2014/main" id="{925683A1-6DA2-4F3F-B660-8C96F2E796D1}"/>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EA14E30D-4E46-4BAD-AB61-722C168B0253}"/>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3459772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F1F1CA-94DA-4BFA-97CA-D57308EA45B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736AF115-520A-4EAE-8619-416A3F532972}"/>
              </a:ext>
            </a:extLst>
          </p:cNvPr>
          <p:cNvSpPr>
            <a:spLocks noGrp="1"/>
          </p:cNvSpPr>
          <p:nvPr>
            <p:ph type="dt" sz="half" idx="10"/>
          </p:nvPr>
        </p:nvSpPr>
        <p:spPr/>
        <p:txBody>
          <a:bodyPr/>
          <a:lstStyle/>
          <a:p>
            <a:fld id="{29E65364-65F8-4E7C-9E43-E5B6743C7A53}" type="datetimeFigureOut">
              <a:rPr lang="el-GR" smtClean="0"/>
              <a:t>27/11/2025</a:t>
            </a:fld>
            <a:endParaRPr lang="el-GR"/>
          </a:p>
        </p:txBody>
      </p:sp>
      <p:sp>
        <p:nvSpPr>
          <p:cNvPr id="4" name="Θέση υποσέλιδου 3">
            <a:extLst>
              <a:ext uri="{FF2B5EF4-FFF2-40B4-BE49-F238E27FC236}">
                <a16:creationId xmlns:a16="http://schemas.microsoft.com/office/drawing/2014/main" id="{472AD312-DCEF-4E84-A1BF-4CC6B5D09E75}"/>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44FCD06D-C41F-4649-86C9-AEB0B0A47AA6}"/>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306504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8F27BF3-346A-43FB-B268-257CA9BF1831}"/>
              </a:ext>
            </a:extLst>
          </p:cNvPr>
          <p:cNvSpPr>
            <a:spLocks noGrp="1"/>
          </p:cNvSpPr>
          <p:nvPr>
            <p:ph type="dt" sz="half" idx="10"/>
          </p:nvPr>
        </p:nvSpPr>
        <p:spPr/>
        <p:txBody>
          <a:bodyPr/>
          <a:lstStyle/>
          <a:p>
            <a:fld id="{29E65364-65F8-4E7C-9E43-E5B6743C7A53}" type="datetimeFigureOut">
              <a:rPr lang="el-GR" smtClean="0"/>
              <a:t>27/11/2025</a:t>
            </a:fld>
            <a:endParaRPr lang="el-GR"/>
          </a:p>
        </p:txBody>
      </p:sp>
      <p:sp>
        <p:nvSpPr>
          <p:cNvPr id="3" name="Θέση υποσέλιδου 2">
            <a:extLst>
              <a:ext uri="{FF2B5EF4-FFF2-40B4-BE49-F238E27FC236}">
                <a16:creationId xmlns:a16="http://schemas.microsoft.com/office/drawing/2014/main" id="{1ECAAE82-2E9E-439E-8BFA-0D7FBBC977AE}"/>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982C362F-7F5B-4582-9A55-9236D240BD73}"/>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1003888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785F81-2131-4CAA-9679-0ADF14C2723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32312E3-9F4E-4259-84DD-358B6571EB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E31BFDBF-35F8-4562-A4AC-9BDB7700D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A2B495CC-5B74-4EE6-BFE1-0E7F79B4E396}"/>
              </a:ext>
            </a:extLst>
          </p:cNvPr>
          <p:cNvSpPr>
            <a:spLocks noGrp="1"/>
          </p:cNvSpPr>
          <p:nvPr>
            <p:ph type="dt" sz="half" idx="10"/>
          </p:nvPr>
        </p:nvSpPr>
        <p:spPr/>
        <p:txBody>
          <a:bodyPr/>
          <a:lstStyle/>
          <a:p>
            <a:fld id="{29E65364-65F8-4E7C-9E43-E5B6743C7A53}" type="datetimeFigureOut">
              <a:rPr lang="el-GR" smtClean="0"/>
              <a:t>27/11/2025</a:t>
            </a:fld>
            <a:endParaRPr lang="el-GR"/>
          </a:p>
        </p:txBody>
      </p:sp>
      <p:sp>
        <p:nvSpPr>
          <p:cNvPr id="6" name="Θέση υποσέλιδου 5">
            <a:extLst>
              <a:ext uri="{FF2B5EF4-FFF2-40B4-BE49-F238E27FC236}">
                <a16:creationId xmlns:a16="http://schemas.microsoft.com/office/drawing/2014/main" id="{78758CD7-E962-413C-BC0F-26067BD70E3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576539D-6D39-4787-A650-F4B1699EC1D2}"/>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4237409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D1BE00-81A5-470C-AB04-C6A98B283C6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A4912C9A-4968-4F03-B6CB-539F2D5D98B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A988D886-4569-4994-89F3-CAAA5A775D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8E1CAE61-DF3F-4D09-94B1-FE4E22854FBC}"/>
              </a:ext>
            </a:extLst>
          </p:cNvPr>
          <p:cNvSpPr>
            <a:spLocks noGrp="1"/>
          </p:cNvSpPr>
          <p:nvPr>
            <p:ph type="dt" sz="half" idx="10"/>
          </p:nvPr>
        </p:nvSpPr>
        <p:spPr/>
        <p:txBody>
          <a:bodyPr/>
          <a:lstStyle/>
          <a:p>
            <a:fld id="{29E65364-65F8-4E7C-9E43-E5B6743C7A53}" type="datetimeFigureOut">
              <a:rPr lang="el-GR" smtClean="0"/>
              <a:t>27/11/2025</a:t>
            </a:fld>
            <a:endParaRPr lang="el-GR"/>
          </a:p>
        </p:txBody>
      </p:sp>
      <p:sp>
        <p:nvSpPr>
          <p:cNvPr id="6" name="Θέση υποσέλιδου 5">
            <a:extLst>
              <a:ext uri="{FF2B5EF4-FFF2-40B4-BE49-F238E27FC236}">
                <a16:creationId xmlns:a16="http://schemas.microsoft.com/office/drawing/2014/main" id="{1E6EDC72-99EB-4B7B-BD5C-F45539489B0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25A6C43-CAF8-4BCC-BAF1-967E633B9182}"/>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27327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A2B6CC3F-137B-4A8D-B5A0-563CD67FAF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C792FF6-905F-4404-AD10-AAED1347C3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537DC73E-5376-42A6-992F-A0ACF137DC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E65364-65F8-4E7C-9E43-E5B6743C7A53}" type="datetimeFigureOut">
              <a:rPr lang="el-GR" smtClean="0"/>
              <a:t>27/11/2025</a:t>
            </a:fld>
            <a:endParaRPr lang="el-GR"/>
          </a:p>
        </p:txBody>
      </p:sp>
      <p:sp>
        <p:nvSpPr>
          <p:cNvPr id="5" name="Θέση υποσέλιδου 4">
            <a:extLst>
              <a:ext uri="{FF2B5EF4-FFF2-40B4-BE49-F238E27FC236}">
                <a16:creationId xmlns:a16="http://schemas.microsoft.com/office/drawing/2014/main" id="{D1CB6F37-EAA5-4537-BFE7-7600DF3C56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74F590F1-C80B-4F20-9EB3-CF402E49D0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CEA143-9018-4DCA-99CC-C08E97815CCB}" type="slidenum">
              <a:rPr lang="el-GR" smtClean="0"/>
              <a:t>‹#›</a:t>
            </a:fld>
            <a:endParaRPr lang="el-GR"/>
          </a:p>
        </p:txBody>
      </p:sp>
    </p:spTree>
    <p:extLst>
      <p:ext uri="{BB962C8B-B14F-4D97-AF65-F5344CB8AC3E}">
        <p14:creationId xmlns:p14="http://schemas.microsoft.com/office/powerpoint/2010/main" val="31320492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90C71-163B-483F-9903-A2E78DDB3307}"/>
              </a:ext>
            </a:extLst>
          </p:cNvPr>
          <p:cNvSpPr>
            <a:spLocks noGrp="1"/>
          </p:cNvSpPr>
          <p:nvPr>
            <p:ph type="ctrTitle"/>
          </p:nvPr>
        </p:nvSpPr>
        <p:spPr>
          <a:xfrm>
            <a:off x="1072896" y="1143000"/>
            <a:ext cx="9771888" cy="4572000"/>
          </a:xfrm>
          <a:solidFill>
            <a:schemeClr val="accent5">
              <a:lumMod val="75000"/>
            </a:schemeClr>
          </a:solidFill>
        </p:spPr>
        <p:txBody>
          <a:bodyPr>
            <a:normAutofit fontScale="90000"/>
          </a:bodyPr>
          <a:lstStyle/>
          <a:p>
            <a:pPr>
              <a:lnSpc>
                <a:spcPct val="150000"/>
              </a:lnSpc>
              <a:spcBef>
                <a:spcPts val="1200"/>
              </a:spcBef>
              <a:spcAft>
                <a:spcPts val="1200"/>
              </a:spcAft>
            </a:pPr>
            <a:r>
              <a:rPr lang="el-GR" sz="4000" dirty="0">
                <a:solidFill>
                  <a:schemeClr val="bg1"/>
                </a:solidFill>
                <a:latin typeface="Century Schoolbook" panose="02040604050505020304" pitchFamily="18" charset="0"/>
              </a:rPr>
              <a:t>Κρατικός Προϋπολογισμός 2026 </a:t>
            </a:r>
            <a:br>
              <a:rPr lang="el-GR" sz="4000" dirty="0">
                <a:solidFill>
                  <a:schemeClr val="bg1"/>
                </a:solidFill>
                <a:latin typeface="Century Schoolbook" panose="02040604050505020304" pitchFamily="18" charset="0"/>
              </a:rPr>
            </a:br>
            <a:r>
              <a:rPr lang="el-GR" sz="4000" dirty="0">
                <a:solidFill>
                  <a:schemeClr val="bg1"/>
                </a:solidFill>
                <a:latin typeface="Century Schoolbook" panose="02040604050505020304" pitchFamily="18" charset="0"/>
              </a:rPr>
              <a:t>&amp;</a:t>
            </a:r>
            <a:br>
              <a:rPr lang="el-GR" sz="4000" dirty="0">
                <a:solidFill>
                  <a:schemeClr val="bg1"/>
                </a:solidFill>
                <a:latin typeface="Century Schoolbook" panose="02040604050505020304" pitchFamily="18" charset="0"/>
              </a:rPr>
            </a:br>
            <a:r>
              <a:rPr lang="el-GR" sz="4000" dirty="0">
                <a:solidFill>
                  <a:schemeClr val="bg1"/>
                </a:solidFill>
                <a:latin typeface="Century Schoolbook" panose="02040604050505020304" pitchFamily="18" charset="0"/>
              </a:rPr>
              <a:t>Πολυετής Δημοσιονομικός Προγραμματισμός </a:t>
            </a:r>
            <a:br>
              <a:rPr lang="el-GR" sz="4000" dirty="0">
                <a:solidFill>
                  <a:schemeClr val="bg1"/>
                </a:solidFill>
                <a:latin typeface="Century Schoolbook" panose="02040604050505020304" pitchFamily="18" charset="0"/>
              </a:rPr>
            </a:br>
            <a:r>
              <a:rPr lang="el-GR" sz="4000" dirty="0">
                <a:solidFill>
                  <a:schemeClr val="bg1"/>
                </a:solidFill>
                <a:latin typeface="Century Schoolbook" panose="02040604050505020304" pitchFamily="18" charset="0"/>
              </a:rPr>
              <a:t>(ΠΔΠ) 2026-2029</a:t>
            </a:r>
            <a:br>
              <a:rPr lang="en-US" sz="4000" dirty="0">
                <a:solidFill>
                  <a:schemeClr val="bg1"/>
                </a:solidFill>
                <a:latin typeface="Century Schoolbook" panose="02040604050505020304" pitchFamily="18" charset="0"/>
              </a:rPr>
            </a:br>
            <a:endParaRPr lang="en-US" sz="4000" dirty="0">
              <a:solidFill>
                <a:schemeClr val="bg1"/>
              </a:solidFill>
              <a:latin typeface="Century Schoolbook" panose="02040604050505020304" pitchFamily="18" charset="0"/>
            </a:endParaRPr>
          </a:p>
        </p:txBody>
      </p:sp>
      <p:pic>
        <p:nvPicPr>
          <p:cNvPr id="5" name="Picture 4">
            <a:extLst>
              <a:ext uri="{FF2B5EF4-FFF2-40B4-BE49-F238E27FC236}">
                <a16:creationId xmlns:a16="http://schemas.microsoft.com/office/drawing/2014/main" id="{C17DE0C3-5353-E5BC-22DE-53492AD78F4F}"/>
              </a:ext>
            </a:extLst>
          </p:cNvPr>
          <p:cNvPicPr>
            <a:picLocks noChangeAspect="1"/>
          </p:cNvPicPr>
          <p:nvPr/>
        </p:nvPicPr>
        <p:blipFill>
          <a:blip r:embed="rId3"/>
          <a:stretch>
            <a:fillRect/>
          </a:stretch>
        </p:blipFill>
        <p:spPr>
          <a:xfrm>
            <a:off x="8860498" y="0"/>
            <a:ext cx="3157804" cy="756356"/>
          </a:xfrm>
          <a:prstGeom prst="rect">
            <a:avLst/>
          </a:prstGeom>
        </p:spPr>
      </p:pic>
      <p:sp>
        <p:nvSpPr>
          <p:cNvPr id="8" name="Rectangle 7">
            <a:extLst>
              <a:ext uri="{FF2B5EF4-FFF2-40B4-BE49-F238E27FC236}">
                <a16:creationId xmlns:a16="http://schemas.microsoft.com/office/drawing/2014/main" id="{E8BA54E6-0599-E1F6-8C06-3B215060D0A4}"/>
              </a:ext>
            </a:extLst>
          </p:cNvPr>
          <p:cNvSpPr/>
          <p:nvPr/>
        </p:nvSpPr>
        <p:spPr>
          <a:xfrm>
            <a:off x="0" y="0"/>
            <a:ext cx="4946904" cy="411480"/>
          </a:xfrm>
          <a:prstGeom prst="rect">
            <a:avLst/>
          </a:prstGeom>
          <a:gradFill flip="none" rotWithShape="1">
            <a:gsLst>
              <a:gs pos="0">
                <a:schemeClr val="accent5">
                  <a:lumMod val="75000"/>
                  <a:shade val="30000"/>
                  <a:satMod val="115000"/>
                </a:schemeClr>
              </a:gs>
              <a:gs pos="50000">
                <a:schemeClr val="accent5">
                  <a:lumMod val="75000"/>
                  <a:shade val="67500"/>
                  <a:satMod val="115000"/>
                </a:schemeClr>
              </a:gs>
              <a:gs pos="100000">
                <a:schemeClr val="accent5">
                  <a:lumMod val="75000"/>
                  <a:shade val="100000"/>
                  <a:satMod val="115000"/>
                </a:schemeClr>
              </a:gs>
            </a:gsLst>
            <a:lin ang="2700000" scaled="1"/>
            <a:tileRect/>
          </a:gra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641E8B37-44A1-FCB4-8B0F-D294FF524A34}"/>
              </a:ext>
            </a:extLst>
          </p:cNvPr>
          <p:cNvSpPr txBox="1"/>
          <p:nvPr/>
        </p:nvSpPr>
        <p:spPr>
          <a:xfrm>
            <a:off x="9877807" y="5978390"/>
            <a:ext cx="1872233" cy="369332"/>
          </a:xfrm>
          <a:prstGeom prst="rect">
            <a:avLst/>
          </a:prstGeom>
          <a:noFill/>
          <a:ln>
            <a:solidFill>
              <a:schemeClr val="accent5">
                <a:lumMod val="75000"/>
              </a:schemeClr>
            </a:solidFill>
          </a:ln>
        </p:spPr>
        <p:txBody>
          <a:bodyPr wrap="square">
            <a:spAutoFit/>
          </a:bodyPr>
          <a:lstStyle/>
          <a:p>
            <a:r>
              <a:rPr lang="el-GR" dirty="0">
                <a:solidFill>
                  <a:schemeClr val="accent5">
                    <a:lumMod val="50000"/>
                  </a:schemeClr>
                </a:solidFill>
              </a:rPr>
              <a:t>Νοέμβριος 2025</a:t>
            </a:r>
          </a:p>
        </p:txBody>
      </p:sp>
    </p:spTree>
    <p:extLst>
      <p:ext uri="{BB962C8B-B14F-4D97-AF65-F5344CB8AC3E}">
        <p14:creationId xmlns:p14="http://schemas.microsoft.com/office/powerpoint/2010/main" val="3983109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0136F-87B9-97A5-8189-156DDA502826}"/>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CA5C3DBE-02C6-295E-BC9C-7971F75A6829}"/>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άμεσων και έμμεσων φόρων</a:t>
            </a:r>
          </a:p>
        </p:txBody>
      </p:sp>
      <p:sp>
        <p:nvSpPr>
          <p:cNvPr id="9" name="Rectangle 8">
            <a:extLst>
              <a:ext uri="{FF2B5EF4-FFF2-40B4-BE49-F238E27FC236}">
                <a16:creationId xmlns:a16="http://schemas.microsoft.com/office/drawing/2014/main" id="{067D0E3A-C6C9-174B-4B75-6640FE05A4BF}"/>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D96254E2-9DBE-2301-46B8-5B2CD5626B07}"/>
              </a:ext>
            </a:extLst>
          </p:cNvPr>
          <p:cNvPicPr>
            <a:picLocks noChangeAspect="1"/>
          </p:cNvPicPr>
          <p:nvPr/>
        </p:nvPicPr>
        <p:blipFill>
          <a:blip r:embed="rId3"/>
          <a:stretch>
            <a:fillRect/>
          </a:stretch>
        </p:blipFill>
        <p:spPr>
          <a:xfrm>
            <a:off x="387749" y="1032151"/>
            <a:ext cx="11374538" cy="5389246"/>
          </a:xfrm>
          <a:prstGeom prst="rect">
            <a:avLst/>
          </a:prstGeom>
        </p:spPr>
      </p:pic>
    </p:spTree>
    <p:extLst>
      <p:ext uri="{BB962C8B-B14F-4D97-AF65-F5344CB8AC3E}">
        <p14:creationId xmlns:p14="http://schemas.microsoft.com/office/powerpoint/2010/main" val="37090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B50912-7872-474E-4BFD-13627A1016DD}"/>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C532FD8C-5810-2E14-3218-3AAF843165FC}"/>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δαπανών 2019-2026 σε βασικούς τομείς πολιτικής (1/3)</a:t>
            </a:r>
          </a:p>
        </p:txBody>
      </p:sp>
      <p:sp>
        <p:nvSpPr>
          <p:cNvPr id="9" name="Rectangle 8">
            <a:extLst>
              <a:ext uri="{FF2B5EF4-FFF2-40B4-BE49-F238E27FC236}">
                <a16:creationId xmlns:a16="http://schemas.microsoft.com/office/drawing/2014/main" id="{FCFBA636-6A54-8AD3-A2B1-44D97FE0E04D}"/>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FC6727D5-99BE-CA86-B530-94285D6A272F}"/>
              </a:ext>
            </a:extLst>
          </p:cNvPr>
          <p:cNvGraphicFramePr>
            <a:graphicFrameLocks noGrp="1"/>
          </p:cNvGraphicFramePr>
          <p:nvPr>
            <p:extLst>
              <p:ext uri="{D42A27DB-BD31-4B8C-83A1-F6EECF244321}">
                <p14:modId xmlns:p14="http://schemas.microsoft.com/office/powerpoint/2010/main" val="1256803726"/>
              </p:ext>
            </p:extLst>
          </p:nvPr>
        </p:nvGraphicFramePr>
        <p:xfrm>
          <a:off x="387748" y="1243870"/>
          <a:ext cx="11051393" cy="5037141"/>
        </p:xfrm>
        <a:graphic>
          <a:graphicData uri="http://schemas.openxmlformats.org/drawingml/2006/table">
            <a:tbl>
              <a:tblPr/>
              <a:tblGrid>
                <a:gridCol w="2148492">
                  <a:extLst>
                    <a:ext uri="{9D8B030D-6E8A-4147-A177-3AD203B41FA5}">
                      <a16:colId xmlns:a16="http://schemas.microsoft.com/office/drawing/2014/main" val="1810387504"/>
                    </a:ext>
                  </a:extLst>
                </a:gridCol>
                <a:gridCol w="884673">
                  <a:extLst>
                    <a:ext uri="{9D8B030D-6E8A-4147-A177-3AD203B41FA5}">
                      <a16:colId xmlns:a16="http://schemas.microsoft.com/office/drawing/2014/main" val="3254585988"/>
                    </a:ext>
                  </a:extLst>
                </a:gridCol>
                <a:gridCol w="884673">
                  <a:extLst>
                    <a:ext uri="{9D8B030D-6E8A-4147-A177-3AD203B41FA5}">
                      <a16:colId xmlns:a16="http://schemas.microsoft.com/office/drawing/2014/main" val="2594296544"/>
                    </a:ext>
                  </a:extLst>
                </a:gridCol>
                <a:gridCol w="884673">
                  <a:extLst>
                    <a:ext uri="{9D8B030D-6E8A-4147-A177-3AD203B41FA5}">
                      <a16:colId xmlns:a16="http://schemas.microsoft.com/office/drawing/2014/main" val="2448573125"/>
                    </a:ext>
                  </a:extLst>
                </a:gridCol>
                <a:gridCol w="884673">
                  <a:extLst>
                    <a:ext uri="{9D8B030D-6E8A-4147-A177-3AD203B41FA5}">
                      <a16:colId xmlns:a16="http://schemas.microsoft.com/office/drawing/2014/main" val="2152690337"/>
                    </a:ext>
                  </a:extLst>
                </a:gridCol>
                <a:gridCol w="912758">
                  <a:extLst>
                    <a:ext uri="{9D8B030D-6E8A-4147-A177-3AD203B41FA5}">
                      <a16:colId xmlns:a16="http://schemas.microsoft.com/office/drawing/2014/main" val="1771891203"/>
                    </a:ext>
                  </a:extLst>
                </a:gridCol>
                <a:gridCol w="912758">
                  <a:extLst>
                    <a:ext uri="{9D8B030D-6E8A-4147-A177-3AD203B41FA5}">
                      <a16:colId xmlns:a16="http://schemas.microsoft.com/office/drawing/2014/main" val="2018766088"/>
                    </a:ext>
                  </a:extLst>
                </a:gridCol>
                <a:gridCol w="674037">
                  <a:extLst>
                    <a:ext uri="{9D8B030D-6E8A-4147-A177-3AD203B41FA5}">
                      <a16:colId xmlns:a16="http://schemas.microsoft.com/office/drawing/2014/main" val="825252419"/>
                    </a:ext>
                  </a:extLst>
                </a:gridCol>
                <a:gridCol w="758291">
                  <a:extLst>
                    <a:ext uri="{9D8B030D-6E8A-4147-A177-3AD203B41FA5}">
                      <a16:colId xmlns:a16="http://schemas.microsoft.com/office/drawing/2014/main" val="235951915"/>
                    </a:ext>
                  </a:extLst>
                </a:gridCol>
                <a:gridCol w="1182824">
                  <a:extLst>
                    <a:ext uri="{9D8B030D-6E8A-4147-A177-3AD203B41FA5}">
                      <a16:colId xmlns:a16="http://schemas.microsoft.com/office/drawing/2014/main" val="1541106133"/>
                    </a:ext>
                  </a:extLst>
                </a:gridCol>
                <a:gridCol w="923541">
                  <a:extLst>
                    <a:ext uri="{9D8B030D-6E8A-4147-A177-3AD203B41FA5}">
                      <a16:colId xmlns:a16="http://schemas.microsoft.com/office/drawing/2014/main" val="1260758094"/>
                    </a:ext>
                  </a:extLst>
                </a:gridCol>
              </a:tblGrid>
              <a:tr h="262488">
                <a:tc>
                  <a:txBody>
                    <a:bodyPr/>
                    <a:lstStyle/>
                    <a:p>
                      <a:pPr algn="l" fontAlgn="b">
                        <a:buNone/>
                      </a:pPr>
                      <a:r>
                        <a:rPr lang="en-US" sz="1400" b="1"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2019</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2020</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2021</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2022</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2023</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2024</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2025</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FF0000"/>
                          </a:solidFill>
                          <a:effectLst/>
                          <a:latin typeface="Century Schoolbook" panose="02040604050505020304" pitchFamily="18" charset="0"/>
                        </a:rPr>
                        <a:t>2026</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FF0000"/>
                          </a:solidFill>
                          <a:effectLst/>
                          <a:latin typeface="Century Schoolbook" panose="02040604050505020304" pitchFamily="18" charset="0"/>
                        </a:rPr>
                        <a:t>2026</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FF0000"/>
                          </a:solidFill>
                          <a:effectLst/>
                          <a:latin typeface="Century Schoolbook" panose="02040604050505020304" pitchFamily="18" charset="0"/>
                        </a:rPr>
                        <a:t>2026-2019</a:t>
                      </a:r>
                    </a:p>
                  </a:txBody>
                  <a:tcPr marL="6350" marR="6350" marT="63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extLst>
                  <a:ext uri="{0D108BD9-81ED-4DB2-BD59-A6C34878D82A}">
                    <a16:rowId xmlns:a16="http://schemas.microsoft.com/office/drawing/2014/main" val="2344599940"/>
                  </a:ext>
                </a:extLst>
              </a:tr>
              <a:tr h="258434">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ΕΚΤΙΜΗΣΗ</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FF0000"/>
                          </a:solidFill>
                          <a:effectLst/>
                          <a:latin typeface="Century Schoolbook" panose="02040604050505020304" pitchFamily="18" charset="0"/>
                        </a:rPr>
                        <a:t>ΠΡΟΒΛΕΨΗ</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FF0000"/>
                          </a:solidFill>
                          <a:effectLst/>
                          <a:latin typeface="Century Schoolbook" panose="02040604050505020304" pitchFamily="18" charset="0"/>
                        </a:rPr>
                        <a:t>ΠΡΟΒΛΕΨΗ (ΜΕΤΑ ΑΠΌ ΜΕΤΑΒΙΒΑΣΕΙΣ ΑΠΌ ΓΕΝΙΚΕΣ ΚΡΑΤΙΚΕΣ)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FF0000"/>
                          </a:solidFill>
                          <a:effectLst/>
                          <a:latin typeface="Century Schoolbook" panose="02040604050505020304" pitchFamily="18" charset="0"/>
                        </a:rPr>
                        <a:t>ΜΕΤΑΒΟΛΗ</a:t>
                      </a:r>
                    </a:p>
                  </a:txBody>
                  <a:tcPr marL="6350" marR="6350" marT="635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362524658"/>
                  </a:ext>
                </a:extLst>
              </a:tr>
              <a:tr h="230671">
                <a:tc>
                  <a:txBody>
                    <a:bodyPr/>
                    <a:lstStyle/>
                    <a:p>
                      <a:pPr algn="l" fontAlgn="b">
                        <a:buNone/>
                      </a:pPr>
                      <a:r>
                        <a:rPr lang="el-GR" sz="1400" b="1" i="0" u="none" strike="noStrike" dirty="0">
                          <a:solidFill>
                            <a:srgbClr val="000000"/>
                          </a:solidFill>
                          <a:effectLst/>
                          <a:latin typeface="Century Schoolbook" panose="02040604050505020304" pitchFamily="18" charset="0"/>
                        </a:rPr>
                        <a:t>Υπουργείο Υγείας</a:t>
                      </a:r>
                    </a:p>
                  </a:txBody>
                  <a:tcPr marL="6350" marR="6350" marT="635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4.114</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4.719</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5.380</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5.547</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5.551</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6.464</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7.664</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7.842</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8.242</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4.128</a:t>
                      </a:r>
                      <a:r>
                        <a:rPr lang="el-GR" sz="1400" b="1" i="0" u="none" strike="noStrike" dirty="0">
                          <a:solidFill>
                            <a:srgbClr val="000000"/>
                          </a:solidFill>
                          <a:effectLst/>
                          <a:latin typeface="Century Schoolbook" panose="02040604050505020304" pitchFamily="18" charset="0"/>
                        </a:rPr>
                        <a:t> (+100,3%)</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255225800"/>
                  </a:ext>
                </a:extLst>
              </a:tr>
              <a:tr h="230671">
                <a:tc>
                  <a:txBody>
                    <a:bodyPr/>
                    <a:lstStyle/>
                    <a:p>
                      <a:pPr algn="l" fontAlgn="b">
                        <a:buNone/>
                      </a:pPr>
                      <a:r>
                        <a:rPr lang="el-GR" sz="1400" b="0" i="0" u="none" strike="noStrike" dirty="0">
                          <a:solidFill>
                            <a:srgbClr val="000000"/>
                          </a:solidFill>
                          <a:effectLst/>
                          <a:latin typeface="Century Schoolbook" panose="02040604050505020304" pitchFamily="18" charset="0"/>
                        </a:rPr>
                        <a:t>Τακτικός Προϋπολογισμός</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4.075</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4.656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5.334</a:t>
                      </a:r>
                    </a:p>
                  </a:txBody>
                  <a:tcPr marL="6350" marR="6350" marT="6350"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5.312</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5.391</a:t>
                      </a:r>
                    </a:p>
                  </a:txBody>
                  <a:tcPr marL="6350" marR="6350" marT="6350"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6.030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7.186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6.946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7.346</a:t>
                      </a: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679241233"/>
                  </a:ext>
                </a:extLst>
              </a:tr>
              <a:tr h="230671">
                <a:tc>
                  <a:txBody>
                    <a:bodyPr/>
                    <a:lstStyle/>
                    <a:p>
                      <a:pPr algn="l" fontAlgn="b">
                        <a:buNone/>
                      </a:pPr>
                      <a:r>
                        <a:rPr lang="el-GR" sz="1400" b="0" i="0" u="none" strike="noStrike">
                          <a:solidFill>
                            <a:srgbClr val="000000"/>
                          </a:solidFill>
                          <a:effectLst/>
                          <a:latin typeface="Century Schoolbook" panose="02040604050505020304" pitchFamily="18" charset="0"/>
                        </a:rPr>
                        <a:t>ΠΔΕ</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63</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236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160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24</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39</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96</a:t>
                      </a:r>
                    </a:p>
                  </a:txBody>
                  <a:tcPr marL="6350" marR="6350" marT="6350"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96</a:t>
                      </a: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867657095"/>
                  </a:ext>
                </a:extLst>
              </a:tr>
              <a:tr h="230671">
                <a:tc>
                  <a:txBody>
                    <a:bodyPr/>
                    <a:lstStyle/>
                    <a:p>
                      <a:pPr algn="l" fontAlgn="b">
                        <a:buNone/>
                      </a:pPr>
                      <a:r>
                        <a:rPr lang="el-GR" sz="1400" b="0" i="0" u="none" strike="noStrike">
                          <a:solidFill>
                            <a:srgbClr val="000000"/>
                          </a:solidFill>
                          <a:effectLst/>
                          <a:latin typeface="Century Schoolbook" panose="02040604050505020304" pitchFamily="18" charset="0"/>
                        </a:rPr>
                        <a:t>ΤΑΑ</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410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439</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800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800</a:t>
                      </a: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3069059"/>
                  </a:ext>
                </a:extLst>
              </a:tr>
              <a:tr h="230671">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951647476"/>
                  </a:ext>
                </a:extLst>
              </a:tr>
              <a:tr h="461342">
                <a:tc>
                  <a:txBody>
                    <a:bodyPr/>
                    <a:lstStyle/>
                    <a:p>
                      <a:pPr algn="l" fontAlgn="b">
                        <a:buNone/>
                      </a:pPr>
                      <a:r>
                        <a:rPr lang="el-GR" sz="1400" b="1" i="0" u="none" strike="noStrike" dirty="0">
                          <a:solidFill>
                            <a:srgbClr val="000000"/>
                          </a:solidFill>
                          <a:effectLst/>
                          <a:latin typeface="Century Schoolbook" panose="02040604050505020304" pitchFamily="18" charset="0"/>
                        </a:rPr>
                        <a:t>Επιχορήγηση Νοσοκομείων, ΠΦΥ, ΕΚΑΠΥ</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a:solidFill>
                            <a:srgbClr val="000000"/>
                          </a:solidFill>
                          <a:effectLst/>
                          <a:latin typeface="Century Schoolbook" panose="02040604050505020304" pitchFamily="18" charset="0"/>
                        </a:rPr>
                        <a:t>2.310</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2.510</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3.325</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3.584</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3.727</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4.033</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4.399</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4.607</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4.607</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2.297</a:t>
                      </a:r>
                      <a:r>
                        <a:rPr lang="el-GR" sz="1400" b="1" i="0" u="none" strike="noStrike" dirty="0">
                          <a:solidFill>
                            <a:srgbClr val="000000"/>
                          </a:solidFill>
                          <a:effectLst/>
                          <a:latin typeface="Century Schoolbook" panose="02040604050505020304" pitchFamily="18" charset="0"/>
                        </a:rPr>
                        <a:t> (+99,4%)</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391950961"/>
                  </a:ext>
                </a:extLst>
              </a:tr>
              <a:tr h="230671">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815258392"/>
                  </a:ext>
                </a:extLst>
              </a:tr>
              <a:tr h="230671">
                <a:tc>
                  <a:txBody>
                    <a:bodyPr/>
                    <a:lstStyle/>
                    <a:p>
                      <a:pPr algn="l" fontAlgn="b">
                        <a:buNone/>
                      </a:pPr>
                      <a:r>
                        <a:rPr lang="el-GR" sz="1400" b="1" i="0" u="none" strike="noStrike" dirty="0">
                          <a:solidFill>
                            <a:srgbClr val="000000"/>
                          </a:solidFill>
                          <a:effectLst/>
                          <a:latin typeface="Century Schoolbook" panose="02040604050505020304" pitchFamily="18" charset="0"/>
                        </a:rPr>
                        <a:t>ΕΟΠΠΥ</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4.223</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4.511</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4.479</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4.619</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5.012</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5.214</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5.508</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5.758</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5.758</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1.535</a:t>
                      </a:r>
                      <a:r>
                        <a:rPr lang="el-GR" sz="1400" b="1" i="0" u="none" strike="noStrike" dirty="0">
                          <a:solidFill>
                            <a:srgbClr val="000000"/>
                          </a:solidFill>
                          <a:effectLst/>
                          <a:latin typeface="Century Schoolbook" panose="02040604050505020304" pitchFamily="18" charset="0"/>
                        </a:rPr>
                        <a:t> (+36,3%)</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693082221"/>
                  </a:ext>
                </a:extLst>
              </a:tr>
              <a:tr h="230671">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58198986"/>
                  </a:ext>
                </a:extLst>
              </a:tr>
              <a:tr h="692014">
                <a:tc>
                  <a:txBody>
                    <a:bodyPr/>
                    <a:lstStyle/>
                    <a:p>
                      <a:pPr algn="l" fontAlgn="b">
                        <a:buNone/>
                      </a:pPr>
                      <a:r>
                        <a:rPr lang="el-GR" sz="1400" b="1" i="0" u="none" strike="noStrike" dirty="0">
                          <a:solidFill>
                            <a:srgbClr val="000000"/>
                          </a:solidFill>
                          <a:effectLst/>
                          <a:latin typeface="Century Schoolbook" panose="02040604050505020304" pitchFamily="18" charset="0"/>
                        </a:rPr>
                        <a:t>Υπουργείο Παιδείας, Θρησκευμάτων και Αθλητισμού</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5.661</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5.620</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5.604</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5.818</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6.035</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6.171</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6.841</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6.763</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6.876</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1.215</a:t>
                      </a:r>
                      <a:r>
                        <a:rPr lang="el-GR" sz="1400" b="1" i="0" u="none" strike="noStrike" dirty="0">
                          <a:solidFill>
                            <a:srgbClr val="000000"/>
                          </a:solidFill>
                          <a:effectLst/>
                          <a:latin typeface="Century Schoolbook" panose="02040604050505020304" pitchFamily="18" charset="0"/>
                        </a:rPr>
                        <a:t> (+21,5%)</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190701751"/>
                  </a:ext>
                </a:extLst>
              </a:tr>
              <a:tr h="230671">
                <a:tc>
                  <a:txBody>
                    <a:bodyPr/>
                    <a:lstStyle/>
                    <a:p>
                      <a:pPr algn="l" fontAlgn="b">
                        <a:buNone/>
                      </a:pPr>
                      <a:r>
                        <a:rPr lang="el-GR" sz="1400" b="0" i="0" u="none" strike="noStrike">
                          <a:solidFill>
                            <a:srgbClr val="000000"/>
                          </a:solidFill>
                          <a:effectLst/>
                          <a:latin typeface="Century Schoolbook" panose="02040604050505020304" pitchFamily="18" charset="0"/>
                        </a:rPr>
                        <a:t>Τακτικός Προϋπολογισμός</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4.988</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4.839</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4.799</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4.976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5.032</a:t>
                      </a:r>
                    </a:p>
                  </a:txBody>
                  <a:tcPr marL="6350" marR="6350" marT="6350" marB="0" anchor="b">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5.258</a:t>
                      </a:r>
                    </a:p>
                  </a:txBody>
                  <a:tcPr marL="6350" marR="6350" marT="6350" marB="0" anchor="b">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5.786</a:t>
                      </a:r>
                    </a:p>
                  </a:txBody>
                  <a:tcPr marL="6350" marR="6350" marT="6350"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5.899</a:t>
                      </a:r>
                    </a:p>
                  </a:txBody>
                  <a:tcPr marL="6350" marR="6350" marT="6350" marB="0" anchor="b">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6.012</a:t>
                      </a:r>
                    </a:p>
                  </a:txBody>
                  <a:tcPr marL="6350" marR="6350" marT="6350" marB="0" anchor="b">
                    <a:lnL>
                      <a:noFill/>
                    </a:lnL>
                    <a:lnR>
                      <a:noFill/>
                    </a:lnR>
                    <a:lnT>
                      <a:noFill/>
                    </a:lnT>
                    <a:lnB>
                      <a:noFill/>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31445241"/>
                  </a:ext>
                </a:extLst>
              </a:tr>
              <a:tr h="230671">
                <a:tc>
                  <a:txBody>
                    <a:bodyPr/>
                    <a:lstStyle/>
                    <a:p>
                      <a:pPr algn="l" fontAlgn="b">
                        <a:buNone/>
                      </a:pPr>
                      <a:r>
                        <a:rPr lang="el-GR" sz="1400" b="0" i="0" u="none" strike="noStrike">
                          <a:solidFill>
                            <a:srgbClr val="000000"/>
                          </a:solidFill>
                          <a:effectLst/>
                          <a:latin typeface="Century Schoolbook" panose="02040604050505020304" pitchFamily="18" charset="0"/>
                        </a:rPr>
                        <a:t>ΠΔΕ</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674</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781</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805</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806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776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597</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725</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645</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645</a:t>
                      </a: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74524240"/>
                  </a:ext>
                </a:extLst>
              </a:tr>
              <a:tr h="230671">
                <a:tc>
                  <a:txBody>
                    <a:bodyPr/>
                    <a:lstStyle/>
                    <a:p>
                      <a:pPr algn="l" fontAlgn="b">
                        <a:buNone/>
                      </a:pPr>
                      <a:r>
                        <a:rPr lang="el-GR" sz="1400" b="0" i="0" u="none" strike="noStrike">
                          <a:solidFill>
                            <a:srgbClr val="000000"/>
                          </a:solidFill>
                          <a:effectLst/>
                          <a:latin typeface="Century Schoolbook" panose="02040604050505020304" pitchFamily="18" charset="0"/>
                        </a:rPr>
                        <a:t>ΤΑΑ</a:t>
                      </a:r>
                    </a:p>
                  </a:txBody>
                  <a:tcPr marL="6350" marR="6350" marT="63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36</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227</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316</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330</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219</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219</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6046823"/>
                  </a:ext>
                </a:extLst>
              </a:tr>
            </a:tbl>
          </a:graphicData>
        </a:graphic>
      </p:graphicFrame>
    </p:spTree>
    <p:extLst>
      <p:ext uri="{BB962C8B-B14F-4D97-AF65-F5344CB8AC3E}">
        <p14:creationId xmlns:p14="http://schemas.microsoft.com/office/powerpoint/2010/main" val="3042270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B7C74B-5D0F-0579-D60A-DC8F5E52A121}"/>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11DFB57-0635-BF92-2153-16D37C3F2768}"/>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δαπανών 2019-2026 σε βασικούς τομείς πολιτικής (2/3)</a:t>
            </a:r>
          </a:p>
        </p:txBody>
      </p:sp>
      <p:sp>
        <p:nvSpPr>
          <p:cNvPr id="9" name="Rectangle 8">
            <a:extLst>
              <a:ext uri="{FF2B5EF4-FFF2-40B4-BE49-F238E27FC236}">
                <a16:creationId xmlns:a16="http://schemas.microsoft.com/office/drawing/2014/main" id="{68094D52-599D-08B2-9E61-71FFAA2270E0}"/>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A4382764-40D6-9B29-5DFC-797A1546599C}"/>
              </a:ext>
            </a:extLst>
          </p:cNvPr>
          <p:cNvGraphicFramePr>
            <a:graphicFrameLocks noGrp="1"/>
          </p:cNvGraphicFramePr>
          <p:nvPr>
            <p:extLst>
              <p:ext uri="{D42A27DB-BD31-4B8C-83A1-F6EECF244321}">
                <p14:modId xmlns:p14="http://schemas.microsoft.com/office/powerpoint/2010/main" val="2731391273"/>
              </p:ext>
            </p:extLst>
          </p:nvPr>
        </p:nvGraphicFramePr>
        <p:xfrm>
          <a:off x="146806" y="709940"/>
          <a:ext cx="11856423" cy="5743247"/>
        </p:xfrm>
        <a:graphic>
          <a:graphicData uri="http://schemas.openxmlformats.org/drawingml/2006/table">
            <a:tbl>
              <a:tblPr/>
              <a:tblGrid>
                <a:gridCol w="2738374">
                  <a:extLst>
                    <a:ext uri="{9D8B030D-6E8A-4147-A177-3AD203B41FA5}">
                      <a16:colId xmlns:a16="http://schemas.microsoft.com/office/drawing/2014/main" val="1760715710"/>
                    </a:ext>
                  </a:extLst>
                </a:gridCol>
                <a:gridCol w="1026522">
                  <a:extLst>
                    <a:ext uri="{9D8B030D-6E8A-4147-A177-3AD203B41FA5}">
                      <a16:colId xmlns:a16="http://schemas.microsoft.com/office/drawing/2014/main" val="2193155213"/>
                    </a:ext>
                  </a:extLst>
                </a:gridCol>
                <a:gridCol w="1057984">
                  <a:extLst>
                    <a:ext uri="{9D8B030D-6E8A-4147-A177-3AD203B41FA5}">
                      <a16:colId xmlns:a16="http://schemas.microsoft.com/office/drawing/2014/main" val="3190773148"/>
                    </a:ext>
                  </a:extLst>
                </a:gridCol>
                <a:gridCol w="1010327">
                  <a:extLst>
                    <a:ext uri="{9D8B030D-6E8A-4147-A177-3AD203B41FA5}">
                      <a16:colId xmlns:a16="http://schemas.microsoft.com/office/drawing/2014/main" val="598990907"/>
                    </a:ext>
                  </a:extLst>
                </a:gridCol>
                <a:gridCol w="1086578">
                  <a:extLst>
                    <a:ext uri="{9D8B030D-6E8A-4147-A177-3AD203B41FA5}">
                      <a16:colId xmlns:a16="http://schemas.microsoft.com/office/drawing/2014/main" val="2194352800"/>
                    </a:ext>
                  </a:extLst>
                </a:gridCol>
                <a:gridCol w="1143767">
                  <a:extLst>
                    <a:ext uri="{9D8B030D-6E8A-4147-A177-3AD203B41FA5}">
                      <a16:colId xmlns:a16="http://schemas.microsoft.com/office/drawing/2014/main" val="2818803125"/>
                    </a:ext>
                  </a:extLst>
                </a:gridCol>
                <a:gridCol w="1029389">
                  <a:extLst>
                    <a:ext uri="{9D8B030D-6E8A-4147-A177-3AD203B41FA5}">
                      <a16:colId xmlns:a16="http://schemas.microsoft.com/office/drawing/2014/main" val="1595345118"/>
                    </a:ext>
                  </a:extLst>
                </a:gridCol>
                <a:gridCol w="886419">
                  <a:extLst>
                    <a:ext uri="{9D8B030D-6E8A-4147-A177-3AD203B41FA5}">
                      <a16:colId xmlns:a16="http://schemas.microsoft.com/office/drawing/2014/main" val="1908783659"/>
                    </a:ext>
                  </a:extLst>
                </a:gridCol>
                <a:gridCol w="848294">
                  <a:extLst>
                    <a:ext uri="{9D8B030D-6E8A-4147-A177-3AD203B41FA5}">
                      <a16:colId xmlns:a16="http://schemas.microsoft.com/office/drawing/2014/main" val="873399949"/>
                    </a:ext>
                  </a:extLst>
                </a:gridCol>
                <a:gridCol w="1028769">
                  <a:extLst>
                    <a:ext uri="{9D8B030D-6E8A-4147-A177-3AD203B41FA5}">
                      <a16:colId xmlns:a16="http://schemas.microsoft.com/office/drawing/2014/main" val="2862988413"/>
                    </a:ext>
                  </a:extLst>
                </a:gridCol>
              </a:tblGrid>
              <a:tr h="233817">
                <a:tc>
                  <a:txBody>
                    <a:bodyPr/>
                    <a:lstStyle/>
                    <a:p>
                      <a:pPr algn="l" fontAlgn="b">
                        <a:buNone/>
                      </a:pPr>
                      <a:r>
                        <a:rPr lang="en-US" sz="1400" b="1" i="0" u="none" strike="noStrike">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2019</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2020</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2021</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2022</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2023</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2024</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2025</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FF0000"/>
                          </a:solidFill>
                          <a:effectLst/>
                          <a:latin typeface="Century Schoolbook" panose="02040604050505020304" pitchFamily="18" charset="0"/>
                        </a:rPr>
                        <a:t>2026</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FF0000"/>
                          </a:solidFill>
                          <a:effectLst/>
                          <a:latin typeface="Century Schoolbook" panose="02040604050505020304" pitchFamily="18" charset="0"/>
                        </a:rPr>
                        <a:t>2026-2019</a:t>
                      </a:r>
                    </a:p>
                  </a:txBody>
                  <a:tcPr marL="5741" marR="5741" marT="5741"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extLst>
                  <a:ext uri="{0D108BD9-81ED-4DB2-BD59-A6C34878D82A}">
                    <a16:rowId xmlns:a16="http://schemas.microsoft.com/office/drawing/2014/main" val="3984227717"/>
                  </a:ext>
                </a:extLst>
              </a:tr>
              <a:tr h="205475">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ΕΚΤΙΜΗΣΗ</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FF0000"/>
                          </a:solidFill>
                          <a:effectLst/>
                          <a:latin typeface="Century Schoolbook" panose="02040604050505020304" pitchFamily="18" charset="0"/>
                        </a:rPr>
                        <a:t>ΠΡΟΒΛΕΨΗ</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FF0000"/>
                          </a:solidFill>
                          <a:effectLst/>
                          <a:latin typeface="Century Schoolbook" panose="02040604050505020304" pitchFamily="18" charset="0"/>
                        </a:rPr>
                        <a:t>ΜΕΤΑΒΟΛΗ</a:t>
                      </a:r>
                    </a:p>
                  </a:txBody>
                  <a:tcPr marL="5741" marR="5741" marT="5741" marB="0" anchor="ctr">
                    <a:lnL>
                      <a:noFill/>
                    </a:lnL>
                    <a:lnR w="6350" cap="flat" cmpd="sng" algn="ctr">
                      <a:solidFill>
                        <a:srgbClr val="000000"/>
                      </a:solidFill>
                      <a:prstDash val="solid"/>
                      <a:round/>
                      <a:headEnd type="none" w="med" len="med"/>
                      <a:tailEnd type="none" w="med" len="med"/>
                    </a:lnR>
                    <a:lnT>
                      <a:noFill/>
                    </a:lnT>
                    <a:lnB>
                      <a:noFill/>
                    </a:lnB>
                    <a:solidFill>
                      <a:schemeClr val="accent1">
                        <a:lumMod val="20000"/>
                        <a:lumOff val="80000"/>
                      </a:schemeClr>
                    </a:solidFill>
                  </a:tcPr>
                </a:tc>
                <a:extLst>
                  <a:ext uri="{0D108BD9-81ED-4DB2-BD59-A6C34878D82A}">
                    <a16:rowId xmlns:a16="http://schemas.microsoft.com/office/drawing/2014/main" val="1636317108"/>
                  </a:ext>
                </a:extLst>
              </a:tr>
              <a:tr h="205475">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50902844"/>
                  </a:ext>
                </a:extLst>
              </a:tr>
              <a:tr h="205475">
                <a:tc>
                  <a:txBody>
                    <a:bodyPr/>
                    <a:lstStyle/>
                    <a:p>
                      <a:pPr algn="l" fontAlgn="b">
                        <a:buNone/>
                      </a:pPr>
                      <a:r>
                        <a:rPr lang="el-GR" sz="1400" b="1" i="0" u="none" strike="noStrike" dirty="0">
                          <a:solidFill>
                            <a:srgbClr val="000000"/>
                          </a:solidFill>
                          <a:effectLst/>
                          <a:latin typeface="Century Schoolbook" panose="02040604050505020304" pitchFamily="18" charset="0"/>
                        </a:rPr>
                        <a:t>Άμυνας</a:t>
                      </a:r>
                    </a:p>
                  </a:txBody>
                  <a:tcPr marL="5741" marR="5741" marT="5741"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3.536</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3.947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5.843</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7.089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5.250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5.496</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6.564</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7.063</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3.527</a:t>
                      </a:r>
                      <a:r>
                        <a:rPr lang="el-GR" sz="1400" b="1" i="0" u="none" strike="noStrike" dirty="0">
                          <a:solidFill>
                            <a:srgbClr val="000000"/>
                          </a:solidFill>
                          <a:effectLst/>
                          <a:latin typeface="Century Schoolbook" panose="02040604050505020304" pitchFamily="18" charset="0"/>
                        </a:rPr>
                        <a:t> (+99,7%)</a:t>
                      </a:r>
                      <a:endParaRPr lang="en-US" sz="1400" b="1" i="0" u="none" strike="noStrike" dirty="0">
                        <a:solidFill>
                          <a:srgbClr val="000000"/>
                        </a:solidFill>
                        <a:effectLst/>
                        <a:latin typeface="Century Schoolbook" panose="02040604050505020304" pitchFamily="18" charset="0"/>
                      </a:endParaRPr>
                    </a:p>
                  </a:txBody>
                  <a:tcPr marL="5741" marR="5741" marT="5741"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915941158"/>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Τακτικός Προϋπολογισμός</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3.483</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3.822</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5.782</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7.053</a:t>
                      </a:r>
                    </a:p>
                  </a:txBody>
                  <a:tcPr marL="5741" marR="5741" marT="5741"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5.195</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5.468</a:t>
                      </a:r>
                    </a:p>
                  </a:txBody>
                  <a:tcPr marL="5741" marR="5741" marT="5741"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6.497</a:t>
                      </a:r>
                    </a:p>
                  </a:txBody>
                  <a:tcPr marL="5741" marR="5741" marT="5741"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6955</a:t>
                      </a:r>
                    </a:p>
                  </a:txBody>
                  <a:tcPr marL="5741" marR="5741" marT="5741" marB="0" anchor="b">
                    <a:lnL>
                      <a:noFill/>
                    </a:lnL>
                    <a:lnR>
                      <a:noFill/>
                    </a:lnR>
                    <a:lnT>
                      <a:noFill/>
                    </a:lnT>
                    <a:lnB>
                      <a:noFill/>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583914011"/>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ΠΔΕ</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53</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125</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36</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55</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28</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66</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108</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52395613"/>
                  </a:ext>
                </a:extLst>
              </a:tr>
              <a:tr h="205475">
                <a:tc>
                  <a:txBody>
                    <a:bodyPr/>
                    <a:lstStyle/>
                    <a:p>
                      <a:pPr algn="l" fontAlgn="b">
                        <a:buNone/>
                      </a:pPr>
                      <a:r>
                        <a:rPr lang="el-GR" sz="1400" b="1" i="0" u="none" strike="noStrike" dirty="0">
                          <a:solidFill>
                            <a:srgbClr val="000000"/>
                          </a:solidFill>
                          <a:effectLst/>
                          <a:latin typeface="Century Schoolbook" panose="02040604050505020304" pitchFamily="18" charset="0"/>
                        </a:rPr>
                        <a:t>Φυσικές παραλαβές</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199</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646</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1.490</a:t>
                      </a:r>
                    </a:p>
                  </a:txBody>
                  <a:tcPr marL="5741" marR="5741" marT="5741" marB="0" anchor="b">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1.510</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1.141</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1.196</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1.700</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2.300</a:t>
                      </a:r>
                    </a:p>
                  </a:txBody>
                  <a:tcPr marL="5741" marR="5741" marT="5741" marB="0" anchor="b">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2.101</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732337058"/>
                  </a:ext>
                </a:extLst>
              </a:tr>
              <a:tr h="0">
                <a:tc>
                  <a:txBody>
                    <a:bodyPr/>
                    <a:lstStyle/>
                    <a:p>
                      <a:pPr algn="l" fontAlgn="b">
                        <a:buNone/>
                      </a:pPr>
                      <a:r>
                        <a:rPr lang="en-US" sz="600" b="0" i="0" u="none" strike="noStrike" dirty="0">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r>
                        <a:rPr lang="en-US" sz="600" b="0" i="0" u="none" strike="noStrike" dirty="0">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58279577"/>
                  </a:ext>
                </a:extLst>
              </a:tr>
              <a:tr h="410951">
                <a:tc>
                  <a:txBody>
                    <a:bodyPr/>
                    <a:lstStyle/>
                    <a:p>
                      <a:pPr algn="l" fontAlgn="b">
                        <a:buNone/>
                      </a:pPr>
                      <a:r>
                        <a:rPr lang="el-GR" sz="1400" b="1" i="0" u="none" strike="noStrike" dirty="0">
                          <a:solidFill>
                            <a:srgbClr val="000000"/>
                          </a:solidFill>
                          <a:effectLst/>
                          <a:latin typeface="Century Schoolbook" panose="02040604050505020304" pitchFamily="18" charset="0"/>
                        </a:rPr>
                        <a:t>Προστασίας του Πολίτη &amp; Κλιματικής κρίσης (έως 2021)</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2.247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2.516</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2.876</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2.119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2.197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2.270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2.409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2603</a:t>
                      </a:r>
                    </a:p>
                  </a:txBody>
                  <a:tcPr marL="5741" marR="5741" marT="5741" marB="0" anchor="ctr">
                    <a:lnL>
                      <a:noFill/>
                    </a:lnL>
                    <a:lnR>
                      <a:noFill/>
                    </a:lnR>
                    <a:lnT>
                      <a:noFill/>
                    </a:lnT>
                    <a:lnB>
                      <a:noFill/>
                    </a:lnB>
                    <a:noFill/>
                  </a:tcPr>
                </a:tc>
                <a:tc>
                  <a:txBody>
                    <a:bodyPr/>
                    <a:lstStyle/>
                    <a:p>
                      <a:pPr algn="l" fontAlgn="b">
                        <a:buNone/>
                      </a:pPr>
                      <a:r>
                        <a:rPr lang="en-US" sz="1400" b="1" i="0" u="none" strike="noStrike" dirty="0">
                          <a:solidFill>
                            <a:srgbClr val="000000"/>
                          </a:solidFill>
                          <a:effectLst/>
                          <a:latin typeface="Century Schoolbook" panose="02040604050505020304" pitchFamily="18" charset="0"/>
                        </a:rPr>
                        <a:t> </a:t>
                      </a:r>
                    </a:p>
                  </a:txBody>
                  <a:tcPr marL="5741" marR="5741" marT="5741"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605326679"/>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Τακτικός Προϋπολογισμός</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2.198</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2.455</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2.803</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2.040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2.149</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2.221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2.342</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2513</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33836733"/>
                  </a:ext>
                </a:extLst>
              </a:tr>
              <a:tr h="205475">
                <a:tc>
                  <a:txBody>
                    <a:bodyPr/>
                    <a:lstStyle/>
                    <a:p>
                      <a:pPr algn="l" fontAlgn="b">
                        <a:buNone/>
                      </a:pPr>
                      <a:r>
                        <a:rPr lang="el-GR" sz="1400" b="0" i="0" u="none" strike="noStrike" dirty="0">
                          <a:solidFill>
                            <a:srgbClr val="000000"/>
                          </a:solidFill>
                          <a:effectLst/>
                          <a:latin typeface="Century Schoolbook" panose="02040604050505020304" pitchFamily="18" charset="0"/>
                        </a:rPr>
                        <a:t>ΠΔΕ</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49</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73</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79</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48</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49</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67</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90</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70935815"/>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ΤΑΑ</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51404360"/>
                  </a:ext>
                </a:extLst>
              </a:tr>
              <a:tr h="0">
                <a:tc>
                  <a:txBody>
                    <a:bodyPr/>
                    <a:lstStyle/>
                    <a:p>
                      <a:pPr algn="l" fontAlgn="b">
                        <a:buNone/>
                      </a:pPr>
                      <a:r>
                        <a:rPr lang="en-US" sz="200" b="0" i="0" u="none" strike="noStrike" dirty="0">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r>
                        <a:rPr lang="en-US" sz="200" b="0" i="0" u="none" strike="noStrike" dirty="0">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53001387"/>
                  </a:ext>
                </a:extLst>
              </a:tr>
              <a:tr h="205475">
                <a:tc>
                  <a:txBody>
                    <a:bodyPr/>
                    <a:lstStyle/>
                    <a:p>
                      <a:pPr algn="l" fontAlgn="b">
                        <a:buNone/>
                      </a:pPr>
                      <a:r>
                        <a:rPr lang="el-GR" sz="1400" b="1" i="0" u="none" strike="noStrike">
                          <a:solidFill>
                            <a:srgbClr val="000000"/>
                          </a:solidFill>
                          <a:effectLst/>
                          <a:latin typeface="Century Schoolbook" panose="02040604050505020304" pitchFamily="18" charset="0"/>
                        </a:rPr>
                        <a:t>Κλιματικής κρίσης (από 2022)</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l" fontAlgn="b">
                        <a:buNone/>
                      </a:pPr>
                      <a:endParaRPr lang="en-US" sz="1400" b="0" i="0" u="none" strike="noStrike" dirty="0">
                        <a:solidFill>
                          <a:srgbClr val="000000"/>
                        </a:solidFill>
                        <a:effectLst/>
                        <a:latin typeface="Century Schoolbook" panose="02040604050505020304" pitchFamily="18" charset="0"/>
                      </a:endParaRPr>
                    </a:p>
                  </a:txBody>
                  <a:tcPr marL="5741" marR="5741" marT="5741" marB="0" anchor="ctr">
                    <a:lnL>
                      <a:noFill/>
                    </a:lnL>
                    <a:lnR>
                      <a:noFill/>
                    </a:lnR>
                    <a:lnT>
                      <a:noFill/>
                    </a:lnT>
                    <a:lnB>
                      <a:noFill/>
                    </a:lnB>
                    <a:noFill/>
                  </a:tcPr>
                </a:tc>
                <a:tc>
                  <a:txBody>
                    <a:bodyPr/>
                    <a:lstStyle/>
                    <a:p>
                      <a:pPr algn="l" fontAlgn="b">
                        <a:buNone/>
                      </a:pPr>
                      <a:endParaRPr lang="en-US" sz="1400" b="0" i="0" u="none" strike="noStrike" dirty="0">
                        <a:solidFill>
                          <a:srgbClr val="000000"/>
                        </a:solidFill>
                        <a:effectLst/>
                        <a:latin typeface="Century Schoolbook" panose="02040604050505020304" pitchFamily="18" charset="0"/>
                      </a:endParaRPr>
                    </a:p>
                  </a:txBody>
                  <a:tcPr marL="5741" marR="5741" marT="5741" marB="0" anchor="ctr">
                    <a:lnL>
                      <a:noFill/>
                    </a:lnL>
                    <a:lnR>
                      <a:noFill/>
                    </a:lnR>
                    <a:lnT>
                      <a:noFill/>
                    </a:lnT>
                    <a:lnB>
                      <a:noFill/>
                    </a:lnB>
                    <a:noFill/>
                  </a:tcPr>
                </a:tc>
                <a:tc>
                  <a:txBody>
                    <a:bodyPr/>
                    <a:lstStyle/>
                    <a:p>
                      <a:pPr algn="l" fontAlgn="b">
                        <a:buNone/>
                      </a:pPr>
                      <a:endParaRPr lang="en-US" sz="1400" b="0" i="0" u="none" strike="noStrike" dirty="0">
                        <a:solidFill>
                          <a:srgbClr val="000000"/>
                        </a:solidFill>
                        <a:effectLst/>
                        <a:latin typeface="Century Schoolbook" panose="02040604050505020304" pitchFamily="18" charset="0"/>
                      </a:endParaRP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560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559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954</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1149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1438</a:t>
                      </a:r>
                    </a:p>
                  </a:txBody>
                  <a:tcPr marL="5741" marR="5741" marT="5741" marB="0" anchor="ctr">
                    <a:lnL>
                      <a:noFill/>
                    </a:lnL>
                    <a:lnR>
                      <a:noFill/>
                    </a:lnR>
                    <a:lnT>
                      <a:noFill/>
                    </a:lnT>
                    <a:lnB>
                      <a:noFill/>
                    </a:lnB>
                    <a:noFill/>
                  </a:tcPr>
                </a:tc>
                <a:tc>
                  <a:txBody>
                    <a:bodyPr/>
                    <a:lstStyle/>
                    <a:p>
                      <a:pPr algn="l" fontAlgn="b">
                        <a:buNone/>
                      </a:pPr>
                      <a:r>
                        <a:rPr lang="en-US" sz="1400" b="1"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855158516"/>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Τακτικός Προϋπολογισμός</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551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545</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751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836</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856</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521887796"/>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ΠΔΕ</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150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222</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292</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345617356"/>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ΤΑΑ</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53</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91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290</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504372647"/>
                  </a:ext>
                </a:extLst>
              </a:tr>
              <a:tr h="0">
                <a:tc>
                  <a:txBody>
                    <a:bodyPr/>
                    <a:lstStyle/>
                    <a:p>
                      <a:pPr algn="l" fontAlgn="b">
                        <a:buNone/>
                      </a:pPr>
                      <a:r>
                        <a:rPr lang="en-US" sz="200" b="0" i="0" u="none" strike="noStrike" dirty="0">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r>
                        <a:rPr lang="en-US" sz="200" b="0" i="0" u="none" strike="noStrike" dirty="0">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2580249"/>
                  </a:ext>
                </a:extLst>
              </a:tr>
              <a:tr h="334930">
                <a:tc>
                  <a:txBody>
                    <a:bodyPr/>
                    <a:lstStyle/>
                    <a:p>
                      <a:pPr algn="l" fontAlgn="b">
                        <a:buNone/>
                      </a:pPr>
                      <a:r>
                        <a:rPr lang="el-GR" sz="1400" b="1" i="0" u="none" strike="noStrike">
                          <a:solidFill>
                            <a:srgbClr val="000000"/>
                          </a:solidFill>
                          <a:effectLst/>
                          <a:latin typeface="Century Schoolbook" panose="02040604050505020304" pitchFamily="18" charset="0"/>
                        </a:rPr>
                        <a:t>Σώματα Ασφαλείας</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FF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FF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FF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012080625"/>
                  </a:ext>
                </a:extLst>
              </a:tr>
              <a:tr h="0">
                <a:tc>
                  <a:txBody>
                    <a:bodyPr/>
                    <a:lstStyle/>
                    <a:p>
                      <a:pPr algn="l" fontAlgn="b">
                        <a:buNone/>
                      </a:pPr>
                      <a:r>
                        <a:rPr lang="el-GR" sz="1400" b="1" i="0" u="none" strike="noStrike" dirty="0">
                          <a:solidFill>
                            <a:srgbClr val="000000"/>
                          </a:solidFill>
                          <a:effectLst/>
                          <a:latin typeface="Century Schoolbook" panose="02040604050505020304" pitchFamily="18" charset="0"/>
                        </a:rPr>
                        <a:t>ΕΛΑΣ</a:t>
                      </a:r>
                    </a:p>
                  </a:txBody>
                  <a:tcPr marL="5741" marR="5741" marT="5741"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1.738</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1.735</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1.758</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1.851</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1.941</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1.947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2.088</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2.257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519</a:t>
                      </a:r>
                      <a:r>
                        <a:rPr lang="el-GR" sz="1400" b="1" i="0" u="none" strike="noStrike" dirty="0">
                          <a:solidFill>
                            <a:srgbClr val="000000"/>
                          </a:solidFill>
                          <a:effectLst/>
                          <a:latin typeface="Century Schoolbook" panose="02040604050505020304" pitchFamily="18" charset="0"/>
                        </a:rPr>
                        <a:t> (+29,9%)</a:t>
                      </a:r>
                      <a:endParaRPr lang="en-US" sz="1400" b="1" i="0" u="none" strike="noStrike" dirty="0">
                        <a:solidFill>
                          <a:srgbClr val="000000"/>
                        </a:solidFill>
                        <a:effectLst/>
                        <a:latin typeface="Century Schoolbook" panose="02040604050505020304" pitchFamily="18" charset="0"/>
                      </a:endParaRPr>
                    </a:p>
                  </a:txBody>
                  <a:tcPr marL="5741" marR="5741" marT="5741"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289269020"/>
                  </a:ext>
                </a:extLst>
              </a:tr>
              <a:tr h="123576">
                <a:tc>
                  <a:txBody>
                    <a:bodyPr/>
                    <a:lstStyle/>
                    <a:p>
                      <a:pPr algn="l" fontAlgn="b">
                        <a:buNone/>
                      </a:pPr>
                      <a:r>
                        <a:rPr lang="el-GR" sz="1400" b="1" i="0" u="none" strike="noStrike" dirty="0">
                          <a:solidFill>
                            <a:srgbClr val="000000"/>
                          </a:solidFill>
                          <a:effectLst/>
                          <a:latin typeface="Century Schoolbook" panose="02040604050505020304" pitchFamily="18" charset="0"/>
                        </a:rPr>
                        <a:t>Γενική </a:t>
                      </a:r>
                      <a:r>
                        <a:rPr lang="el-GR" sz="1400" b="1" i="0" u="none" strike="noStrike" dirty="0" err="1">
                          <a:solidFill>
                            <a:srgbClr val="000000"/>
                          </a:solidFill>
                          <a:effectLst/>
                          <a:latin typeface="Century Schoolbook" panose="02040604050505020304" pitchFamily="18" charset="0"/>
                        </a:rPr>
                        <a:t>Γραμ</a:t>
                      </a:r>
                      <a:r>
                        <a:rPr lang="el-GR" sz="1400" b="1" i="0" u="none" strike="noStrike" dirty="0">
                          <a:solidFill>
                            <a:srgbClr val="000000"/>
                          </a:solidFill>
                          <a:effectLst/>
                          <a:latin typeface="Century Schoolbook" panose="02040604050505020304" pitchFamily="18" charset="0"/>
                        </a:rPr>
                        <a:t>. Πολιτικής Προστασίας (Πυροσβεστική)</a:t>
                      </a:r>
                    </a:p>
                  </a:txBody>
                  <a:tcPr marL="5741" marR="5741" marT="5741"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401</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520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790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547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540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734</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789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840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439</a:t>
                      </a:r>
                      <a:r>
                        <a:rPr lang="el-GR" sz="1400" b="1" i="0" u="none" strike="noStrike" dirty="0">
                          <a:solidFill>
                            <a:srgbClr val="000000"/>
                          </a:solidFill>
                          <a:effectLst/>
                          <a:latin typeface="Century Schoolbook" panose="02040604050505020304" pitchFamily="18" charset="0"/>
                        </a:rPr>
                        <a:t> (+109,5%)</a:t>
                      </a:r>
                      <a:endParaRPr lang="en-US" sz="1400" b="1" i="0" u="none" strike="noStrike" dirty="0">
                        <a:solidFill>
                          <a:srgbClr val="000000"/>
                        </a:solidFill>
                        <a:effectLst/>
                        <a:latin typeface="Century Schoolbook" panose="02040604050505020304" pitchFamily="18" charset="0"/>
                      </a:endParaRPr>
                    </a:p>
                  </a:txBody>
                  <a:tcPr marL="5741" marR="5741" marT="5741"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40968978"/>
                  </a:ext>
                </a:extLst>
              </a:tr>
              <a:tr h="205475">
                <a:tc>
                  <a:txBody>
                    <a:bodyPr/>
                    <a:lstStyle/>
                    <a:p>
                      <a:pPr algn="l" fontAlgn="b">
                        <a:buNone/>
                      </a:pPr>
                      <a:r>
                        <a:rPr lang="el-GR" sz="1400" b="1" i="0" u="none" strike="noStrike" dirty="0">
                          <a:solidFill>
                            <a:srgbClr val="000000"/>
                          </a:solidFill>
                          <a:effectLst/>
                          <a:latin typeface="Century Schoolbook" panose="02040604050505020304" pitchFamily="18" charset="0"/>
                        </a:rPr>
                        <a:t>Λιμενικό</a:t>
                      </a:r>
                    </a:p>
                  </a:txBody>
                  <a:tcPr marL="5741" marR="5741" marT="5741"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251</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249</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249</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264</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291</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294</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303</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343</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92</a:t>
                      </a:r>
                      <a:r>
                        <a:rPr lang="el-GR" sz="1400" b="1" i="0" u="none" strike="noStrike" dirty="0">
                          <a:solidFill>
                            <a:srgbClr val="000000"/>
                          </a:solidFill>
                          <a:effectLst/>
                          <a:latin typeface="Century Schoolbook" panose="02040604050505020304" pitchFamily="18" charset="0"/>
                        </a:rPr>
                        <a:t> </a:t>
                      </a:r>
                    </a:p>
                    <a:p>
                      <a:pPr algn="r" fontAlgn="b">
                        <a:buNone/>
                      </a:pPr>
                      <a:r>
                        <a:rPr lang="el-GR" sz="1400" b="1" i="0" u="none" strike="noStrike" dirty="0">
                          <a:solidFill>
                            <a:srgbClr val="000000"/>
                          </a:solidFill>
                          <a:effectLst/>
                          <a:latin typeface="Century Schoolbook" panose="02040604050505020304" pitchFamily="18" charset="0"/>
                        </a:rPr>
                        <a:t>(+36,7%)</a:t>
                      </a:r>
                      <a:endParaRPr lang="en-US" sz="1400" b="1" i="0" u="none" strike="noStrike" dirty="0">
                        <a:solidFill>
                          <a:srgbClr val="000000"/>
                        </a:solidFill>
                        <a:effectLst/>
                        <a:latin typeface="Century Schoolbook" panose="02040604050505020304" pitchFamily="18" charset="0"/>
                      </a:endParaRPr>
                    </a:p>
                  </a:txBody>
                  <a:tcPr marL="5741" marR="5741" marT="5741"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21099998"/>
                  </a:ext>
                </a:extLst>
              </a:tr>
            </a:tbl>
          </a:graphicData>
        </a:graphic>
      </p:graphicFrame>
    </p:spTree>
    <p:extLst>
      <p:ext uri="{BB962C8B-B14F-4D97-AF65-F5344CB8AC3E}">
        <p14:creationId xmlns:p14="http://schemas.microsoft.com/office/powerpoint/2010/main" val="3347267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BB529-4B2B-028B-4DC2-5CD36CD8A143}"/>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D356D3EC-F374-E5BB-F906-F085EE2E79E3}"/>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δαπανών 2019-2026 σε βασικούς τομείς πολιτικής (3/3)</a:t>
            </a:r>
          </a:p>
        </p:txBody>
      </p:sp>
      <p:sp>
        <p:nvSpPr>
          <p:cNvPr id="9" name="Rectangle 8">
            <a:extLst>
              <a:ext uri="{FF2B5EF4-FFF2-40B4-BE49-F238E27FC236}">
                <a16:creationId xmlns:a16="http://schemas.microsoft.com/office/drawing/2014/main" id="{402ED0CB-A3EB-3211-B6A3-EDEE3A86D5C8}"/>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111078CD-4DFA-A641-FCB9-4DAEC6CC12BC}"/>
              </a:ext>
            </a:extLst>
          </p:cNvPr>
          <p:cNvGraphicFramePr>
            <a:graphicFrameLocks noGrp="1"/>
          </p:cNvGraphicFramePr>
          <p:nvPr>
            <p:extLst>
              <p:ext uri="{D42A27DB-BD31-4B8C-83A1-F6EECF244321}">
                <p14:modId xmlns:p14="http://schemas.microsoft.com/office/powerpoint/2010/main" val="1909565245"/>
              </p:ext>
            </p:extLst>
          </p:nvPr>
        </p:nvGraphicFramePr>
        <p:xfrm>
          <a:off x="442733" y="1321996"/>
          <a:ext cx="11306534" cy="3018335"/>
        </p:xfrm>
        <a:graphic>
          <a:graphicData uri="http://schemas.openxmlformats.org/drawingml/2006/table">
            <a:tbl>
              <a:tblPr/>
              <a:tblGrid>
                <a:gridCol w="2341896">
                  <a:extLst>
                    <a:ext uri="{9D8B030D-6E8A-4147-A177-3AD203B41FA5}">
                      <a16:colId xmlns:a16="http://schemas.microsoft.com/office/drawing/2014/main" val="4089372339"/>
                    </a:ext>
                  </a:extLst>
                </a:gridCol>
                <a:gridCol w="1064256">
                  <a:extLst>
                    <a:ext uri="{9D8B030D-6E8A-4147-A177-3AD203B41FA5}">
                      <a16:colId xmlns:a16="http://schemas.microsoft.com/office/drawing/2014/main" val="726565075"/>
                    </a:ext>
                  </a:extLst>
                </a:gridCol>
                <a:gridCol w="993461">
                  <a:extLst>
                    <a:ext uri="{9D8B030D-6E8A-4147-A177-3AD203B41FA5}">
                      <a16:colId xmlns:a16="http://schemas.microsoft.com/office/drawing/2014/main" val="3175707410"/>
                    </a:ext>
                  </a:extLst>
                </a:gridCol>
                <a:gridCol w="993461">
                  <a:extLst>
                    <a:ext uri="{9D8B030D-6E8A-4147-A177-3AD203B41FA5}">
                      <a16:colId xmlns:a16="http://schemas.microsoft.com/office/drawing/2014/main" val="2183464005"/>
                    </a:ext>
                  </a:extLst>
                </a:gridCol>
                <a:gridCol w="993461">
                  <a:extLst>
                    <a:ext uri="{9D8B030D-6E8A-4147-A177-3AD203B41FA5}">
                      <a16:colId xmlns:a16="http://schemas.microsoft.com/office/drawing/2014/main" val="2325939079"/>
                    </a:ext>
                  </a:extLst>
                </a:gridCol>
                <a:gridCol w="1025000">
                  <a:extLst>
                    <a:ext uri="{9D8B030D-6E8A-4147-A177-3AD203B41FA5}">
                      <a16:colId xmlns:a16="http://schemas.microsoft.com/office/drawing/2014/main" val="220182812"/>
                    </a:ext>
                  </a:extLst>
                </a:gridCol>
                <a:gridCol w="1025000">
                  <a:extLst>
                    <a:ext uri="{9D8B030D-6E8A-4147-A177-3AD203B41FA5}">
                      <a16:colId xmlns:a16="http://schemas.microsoft.com/office/drawing/2014/main" val="192974679"/>
                    </a:ext>
                  </a:extLst>
                </a:gridCol>
                <a:gridCol w="756922">
                  <a:extLst>
                    <a:ext uri="{9D8B030D-6E8A-4147-A177-3AD203B41FA5}">
                      <a16:colId xmlns:a16="http://schemas.microsoft.com/office/drawing/2014/main" val="2198881436"/>
                    </a:ext>
                  </a:extLst>
                </a:gridCol>
                <a:gridCol w="851538">
                  <a:extLst>
                    <a:ext uri="{9D8B030D-6E8A-4147-A177-3AD203B41FA5}">
                      <a16:colId xmlns:a16="http://schemas.microsoft.com/office/drawing/2014/main" val="1214766303"/>
                    </a:ext>
                  </a:extLst>
                </a:gridCol>
                <a:gridCol w="1261539">
                  <a:extLst>
                    <a:ext uri="{9D8B030D-6E8A-4147-A177-3AD203B41FA5}">
                      <a16:colId xmlns:a16="http://schemas.microsoft.com/office/drawing/2014/main" val="3301528786"/>
                    </a:ext>
                  </a:extLst>
                </a:gridCol>
              </a:tblGrid>
              <a:tr h="348966">
                <a:tc>
                  <a:txBody>
                    <a:bodyPr/>
                    <a:lstStyle/>
                    <a:p>
                      <a:pPr algn="l" fontAlgn="b">
                        <a:buNone/>
                      </a:pPr>
                      <a:r>
                        <a:rPr lang="en-US" sz="1400" b="1"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2019</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2020</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2021</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2022</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2023</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2024</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2025</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FF0000"/>
                          </a:solidFill>
                          <a:effectLst/>
                          <a:latin typeface="Century Schoolbook" panose="02040604050505020304" pitchFamily="18" charset="0"/>
                        </a:rPr>
                        <a:t>2026</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FF0000"/>
                          </a:solidFill>
                          <a:effectLst/>
                          <a:latin typeface="Century Schoolbook" panose="02040604050505020304" pitchFamily="18" charset="0"/>
                        </a:rPr>
                        <a:t>2026-2019</a:t>
                      </a:r>
                    </a:p>
                  </a:txBody>
                  <a:tcPr marL="6350" marR="6350" marT="63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extLst>
                  <a:ext uri="{0D108BD9-81ED-4DB2-BD59-A6C34878D82A}">
                    <a16:rowId xmlns:a16="http://schemas.microsoft.com/office/drawing/2014/main" val="3674300260"/>
                  </a:ext>
                </a:extLst>
              </a:tr>
              <a:tr h="306668">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ΕΚΤΙΜΗΣΗ</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FF0000"/>
                          </a:solidFill>
                          <a:effectLst/>
                          <a:latin typeface="Century Schoolbook" panose="02040604050505020304" pitchFamily="18" charset="0"/>
                        </a:rPr>
                        <a:t>ΠΡΟΒΛΕΨΗ</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FF0000"/>
                          </a:solidFill>
                          <a:effectLst/>
                          <a:latin typeface="Century Schoolbook" panose="02040604050505020304" pitchFamily="18" charset="0"/>
                        </a:rPr>
                        <a:t>ΜΕΤΑΒΟΛΗ</a:t>
                      </a: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solidFill>
                      <a:schemeClr val="accent1">
                        <a:lumMod val="20000"/>
                        <a:lumOff val="80000"/>
                      </a:schemeClr>
                    </a:solidFill>
                  </a:tcPr>
                </a:tc>
                <a:extLst>
                  <a:ext uri="{0D108BD9-81ED-4DB2-BD59-A6C34878D82A}">
                    <a16:rowId xmlns:a16="http://schemas.microsoft.com/office/drawing/2014/main" val="2277552712"/>
                  </a:ext>
                </a:extLst>
              </a:tr>
              <a:tr h="306668">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dirty="0">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48591489"/>
                  </a:ext>
                </a:extLst>
              </a:tr>
              <a:tr h="306668">
                <a:tc>
                  <a:txBody>
                    <a:bodyPr/>
                    <a:lstStyle/>
                    <a:p>
                      <a:pPr algn="l" fontAlgn="b">
                        <a:buNone/>
                      </a:pPr>
                      <a:r>
                        <a:rPr lang="el-GR" sz="1400" b="1" i="0" u="none" strike="noStrike" dirty="0">
                          <a:solidFill>
                            <a:srgbClr val="000000"/>
                          </a:solidFill>
                          <a:effectLst/>
                          <a:latin typeface="Century Schoolbook" panose="02040604050505020304" pitchFamily="18" charset="0"/>
                        </a:rPr>
                        <a:t>Δαπάνη Συντάξεων</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29.281</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30.072</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29.815</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30.068</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31.954</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33.343</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34.316</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35.660</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6.379</a:t>
                      </a:r>
                      <a:r>
                        <a:rPr lang="el-GR" sz="1400" b="1" i="0" u="none" strike="noStrike" dirty="0">
                          <a:solidFill>
                            <a:srgbClr val="000000"/>
                          </a:solidFill>
                          <a:effectLst/>
                          <a:latin typeface="Century Schoolbook" panose="02040604050505020304" pitchFamily="18" charset="0"/>
                        </a:rPr>
                        <a:t> (+21,8%)</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377726912"/>
                  </a:ext>
                </a:extLst>
              </a:tr>
              <a:tr h="306668">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43850746"/>
                  </a:ext>
                </a:extLst>
              </a:tr>
              <a:tr h="571036">
                <a:tc>
                  <a:txBody>
                    <a:bodyPr/>
                    <a:lstStyle/>
                    <a:p>
                      <a:pPr algn="l" fontAlgn="b">
                        <a:buNone/>
                      </a:pPr>
                      <a:r>
                        <a:rPr lang="el-GR" sz="1400" b="1" i="0" u="none" strike="noStrike">
                          <a:solidFill>
                            <a:srgbClr val="000000"/>
                          </a:solidFill>
                          <a:effectLst/>
                          <a:latin typeface="Century Schoolbook" panose="02040604050505020304" pitchFamily="18" charset="0"/>
                        </a:rPr>
                        <a:t>Επιδόματα ΟΠΕΚΑ (τακτικές πληρωμές)</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3.187</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3.175</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3.285</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3.167</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3.057</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3.073</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3.204</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3.253</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66</a:t>
                      </a:r>
                      <a:r>
                        <a:rPr lang="el-GR" sz="1400" b="1" i="0" u="none" strike="noStrike" dirty="0">
                          <a:solidFill>
                            <a:srgbClr val="000000"/>
                          </a:solidFill>
                          <a:effectLst/>
                          <a:latin typeface="Century Schoolbook" panose="02040604050505020304" pitchFamily="18" charset="0"/>
                        </a:rPr>
                        <a:t> </a:t>
                      </a:r>
                    </a:p>
                    <a:p>
                      <a:pPr algn="r" fontAlgn="b">
                        <a:buNone/>
                      </a:pPr>
                      <a:r>
                        <a:rPr lang="el-GR" sz="1400" b="1" i="0" u="none" strike="noStrike" dirty="0">
                          <a:solidFill>
                            <a:srgbClr val="000000"/>
                          </a:solidFill>
                          <a:effectLst/>
                          <a:latin typeface="Century Schoolbook" panose="02040604050505020304" pitchFamily="18" charset="0"/>
                        </a:rPr>
                        <a:t>(+2,1%)</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05383536"/>
                  </a:ext>
                </a:extLst>
              </a:tr>
              <a:tr h="306668">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980306139"/>
                  </a:ext>
                </a:extLst>
              </a:tr>
              <a:tr h="438591">
                <a:tc>
                  <a:txBody>
                    <a:bodyPr/>
                    <a:lstStyle/>
                    <a:p>
                      <a:pPr algn="l" fontAlgn="b">
                        <a:buNone/>
                      </a:pPr>
                      <a:r>
                        <a:rPr lang="el-GR" sz="1400" b="1" i="0" u="none" strike="noStrike" dirty="0">
                          <a:solidFill>
                            <a:srgbClr val="000000"/>
                          </a:solidFill>
                          <a:effectLst/>
                          <a:latin typeface="Century Schoolbook" panose="02040604050505020304" pitchFamily="18" charset="0"/>
                        </a:rPr>
                        <a:t>Επιδόματα ανεργίας (ΔΥΠΑ)</a:t>
                      </a:r>
                    </a:p>
                  </a:txBody>
                  <a:tcPr marL="6350" marR="6350" marT="635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5D9F1"/>
                    </a:solidFill>
                  </a:tcPr>
                </a:tc>
                <a:tc>
                  <a:txBody>
                    <a:bodyPr/>
                    <a:lstStyle/>
                    <a:p>
                      <a:pPr algn="r" fontAlgn="b">
                        <a:buNone/>
                      </a:pPr>
                      <a:r>
                        <a:rPr lang="en-US" sz="1400" b="1" i="0" u="none" strike="noStrike">
                          <a:solidFill>
                            <a:srgbClr val="000000"/>
                          </a:solidFill>
                          <a:effectLst/>
                          <a:latin typeface="Century Schoolbook" panose="02040604050505020304" pitchFamily="18" charset="0"/>
                        </a:rPr>
                        <a:t>1.192</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1.649</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1.333</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1.364</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1.590</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1.746</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1.960</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2.009</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817</a:t>
                      </a:r>
                      <a:endParaRPr lang="el-GR" sz="1400" b="1" i="0" u="none" strike="noStrike" dirty="0">
                        <a:solidFill>
                          <a:srgbClr val="000000"/>
                        </a:solidFill>
                        <a:effectLst/>
                        <a:latin typeface="Century Schoolbook" panose="02040604050505020304" pitchFamily="18" charset="0"/>
                      </a:endParaRPr>
                    </a:p>
                    <a:p>
                      <a:pPr algn="r" fontAlgn="b">
                        <a:buNone/>
                      </a:pPr>
                      <a:r>
                        <a:rPr lang="el-GR" sz="1400" b="1" i="0" u="none" strike="noStrike" dirty="0">
                          <a:solidFill>
                            <a:srgbClr val="000000"/>
                          </a:solidFill>
                          <a:effectLst/>
                          <a:latin typeface="Century Schoolbook" panose="02040604050505020304" pitchFamily="18" charset="0"/>
                        </a:rPr>
                        <a:t>(+68,5%)</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2297765"/>
                  </a:ext>
                </a:extLst>
              </a:tr>
            </a:tbl>
          </a:graphicData>
        </a:graphic>
      </p:graphicFrame>
    </p:spTree>
    <p:extLst>
      <p:ext uri="{BB962C8B-B14F-4D97-AF65-F5344CB8AC3E}">
        <p14:creationId xmlns:p14="http://schemas.microsoft.com/office/powerpoint/2010/main" val="27791389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6DB98-7EA5-503A-7363-9854FF32910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5C5B8705-DEE5-9560-5F49-866E8E1E77A5}"/>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Προγράμματος Δημοσίων Επενδύσεων 2019-2029</a:t>
            </a:r>
          </a:p>
        </p:txBody>
      </p:sp>
      <p:sp>
        <p:nvSpPr>
          <p:cNvPr id="9" name="Rectangle 8">
            <a:extLst>
              <a:ext uri="{FF2B5EF4-FFF2-40B4-BE49-F238E27FC236}">
                <a16:creationId xmlns:a16="http://schemas.microsoft.com/office/drawing/2014/main" id="{980E767D-59B0-4A84-8419-E72320529B47}"/>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CEB668B4-BDD4-A056-3343-614736C73C82}"/>
              </a:ext>
            </a:extLst>
          </p:cNvPr>
          <p:cNvGraphicFramePr>
            <a:graphicFrameLocks noGrp="1"/>
          </p:cNvGraphicFramePr>
          <p:nvPr>
            <p:extLst>
              <p:ext uri="{D42A27DB-BD31-4B8C-83A1-F6EECF244321}">
                <p14:modId xmlns:p14="http://schemas.microsoft.com/office/powerpoint/2010/main" val="2458793129"/>
              </p:ext>
            </p:extLst>
          </p:nvPr>
        </p:nvGraphicFramePr>
        <p:xfrm>
          <a:off x="1015493" y="1131602"/>
          <a:ext cx="6884924" cy="4409664"/>
        </p:xfrm>
        <a:graphic>
          <a:graphicData uri="http://schemas.openxmlformats.org/drawingml/2006/table">
            <a:tbl>
              <a:tblPr/>
              <a:tblGrid>
                <a:gridCol w="1321905">
                  <a:extLst>
                    <a:ext uri="{9D8B030D-6E8A-4147-A177-3AD203B41FA5}">
                      <a16:colId xmlns:a16="http://schemas.microsoft.com/office/drawing/2014/main" val="1504891254"/>
                    </a:ext>
                  </a:extLst>
                </a:gridCol>
                <a:gridCol w="1321905">
                  <a:extLst>
                    <a:ext uri="{9D8B030D-6E8A-4147-A177-3AD203B41FA5}">
                      <a16:colId xmlns:a16="http://schemas.microsoft.com/office/drawing/2014/main" val="3466687417"/>
                    </a:ext>
                  </a:extLst>
                </a:gridCol>
                <a:gridCol w="1597303">
                  <a:extLst>
                    <a:ext uri="{9D8B030D-6E8A-4147-A177-3AD203B41FA5}">
                      <a16:colId xmlns:a16="http://schemas.microsoft.com/office/drawing/2014/main" val="918896070"/>
                    </a:ext>
                  </a:extLst>
                </a:gridCol>
                <a:gridCol w="1219553">
                  <a:extLst>
                    <a:ext uri="{9D8B030D-6E8A-4147-A177-3AD203B41FA5}">
                      <a16:colId xmlns:a16="http://schemas.microsoft.com/office/drawing/2014/main" val="3519489938"/>
                    </a:ext>
                  </a:extLst>
                </a:gridCol>
                <a:gridCol w="1424258">
                  <a:extLst>
                    <a:ext uri="{9D8B030D-6E8A-4147-A177-3AD203B41FA5}">
                      <a16:colId xmlns:a16="http://schemas.microsoft.com/office/drawing/2014/main" val="1483372341"/>
                    </a:ext>
                  </a:extLst>
                </a:gridCol>
              </a:tblGrid>
              <a:tr h="367472">
                <a:tc>
                  <a:txBody>
                    <a:bodyPr/>
                    <a:lstStyle/>
                    <a:p>
                      <a:pPr algn="l" fontAlgn="b">
                        <a:buNone/>
                      </a:pPr>
                      <a:r>
                        <a:rPr lang="el-GR" sz="1800" b="0" i="0" u="none" strike="noStrike" dirty="0">
                          <a:solidFill>
                            <a:schemeClr val="bg1"/>
                          </a:solidFill>
                          <a:effectLst/>
                          <a:latin typeface="Century Schoolbook" panose="02040604050505020304" pitchFamily="18" charset="0"/>
                        </a:rPr>
                        <a:t>Έτος</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accent1">
                        <a:lumMod val="75000"/>
                      </a:schemeClr>
                    </a:solidFill>
                  </a:tcPr>
                </a:tc>
                <a:tc>
                  <a:txBody>
                    <a:bodyPr/>
                    <a:lstStyle/>
                    <a:p>
                      <a:pPr algn="l" fontAlgn="b">
                        <a:buNone/>
                      </a:pPr>
                      <a:r>
                        <a:rPr lang="el-GR" sz="1800" b="0" i="0" u="none" strike="noStrike" dirty="0">
                          <a:solidFill>
                            <a:schemeClr val="bg1"/>
                          </a:solidFill>
                          <a:effectLst/>
                          <a:latin typeface="Century Schoolbook" panose="02040604050505020304" pitchFamily="18" charset="0"/>
                        </a:rPr>
                        <a:t>Εθνικό </a:t>
                      </a:r>
                    </a:p>
                  </a:txBody>
                  <a:tcPr marL="6350" marR="6350" marT="6350" marB="0" anchor="b">
                    <a:lnL>
                      <a:noFill/>
                    </a:lnL>
                    <a:lnR>
                      <a:noFill/>
                    </a:lnR>
                    <a:lnT w="6350" cap="flat" cmpd="sng" algn="ctr">
                      <a:solidFill>
                        <a:srgbClr val="000000"/>
                      </a:solidFill>
                      <a:prstDash val="solid"/>
                      <a:round/>
                      <a:headEnd type="none" w="med" len="med"/>
                      <a:tailEnd type="none" w="med" len="med"/>
                    </a:lnT>
                    <a:lnB>
                      <a:noFill/>
                    </a:lnB>
                    <a:solidFill>
                      <a:schemeClr val="accent1">
                        <a:lumMod val="75000"/>
                      </a:schemeClr>
                    </a:solidFill>
                  </a:tcPr>
                </a:tc>
                <a:tc>
                  <a:txBody>
                    <a:bodyPr/>
                    <a:lstStyle/>
                    <a:p>
                      <a:pPr algn="l" fontAlgn="b">
                        <a:buNone/>
                      </a:pPr>
                      <a:r>
                        <a:rPr lang="el-GR" sz="1800" b="0" i="0" u="none" strike="noStrike" dirty="0" err="1">
                          <a:solidFill>
                            <a:schemeClr val="bg1"/>
                          </a:solidFill>
                          <a:effectLst/>
                          <a:latin typeface="Century Schoolbook" panose="02040604050505020304" pitchFamily="18" charset="0"/>
                        </a:rPr>
                        <a:t>Συγχρ</a:t>
                      </a:r>
                      <a:r>
                        <a:rPr lang="el-GR" sz="1800" b="0" i="0" u="none" strike="noStrike" dirty="0">
                          <a:solidFill>
                            <a:schemeClr val="bg1"/>
                          </a:solidFill>
                          <a:effectLst/>
                          <a:latin typeface="Century Schoolbook" panose="02040604050505020304" pitchFamily="18" charset="0"/>
                        </a:rPr>
                        <a:t>/</a:t>
                      </a:r>
                      <a:r>
                        <a:rPr lang="el-GR" sz="1800" b="0" i="0" u="none" strike="noStrike" dirty="0" err="1">
                          <a:solidFill>
                            <a:schemeClr val="bg1"/>
                          </a:solidFill>
                          <a:effectLst/>
                          <a:latin typeface="Century Schoolbook" panose="02040604050505020304" pitchFamily="18" charset="0"/>
                        </a:rPr>
                        <a:t>μενο</a:t>
                      </a:r>
                      <a:r>
                        <a:rPr lang="el-GR" sz="1800" b="0" i="0" u="none" strike="noStrike" dirty="0">
                          <a:solidFill>
                            <a:schemeClr val="bg1"/>
                          </a:solidFill>
                          <a:effectLst/>
                          <a:latin typeface="Century Schoolbook" panose="02040604050505020304" pitchFamily="18" charset="0"/>
                        </a:rPr>
                        <a:t> </a:t>
                      </a:r>
                    </a:p>
                  </a:txBody>
                  <a:tcPr marL="6350" marR="6350" marT="6350" marB="0" anchor="b">
                    <a:lnL>
                      <a:noFill/>
                    </a:lnL>
                    <a:lnR>
                      <a:noFill/>
                    </a:lnR>
                    <a:lnT w="6350" cap="flat" cmpd="sng" algn="ctr">
                      <a:solidFill>
                        <a:srgbClr val="000000"/>
                      </a:solidFill>
                      <a:prstDash val="solid"/>
                      <a:round/>
                      <a:headEnd type="none" w="med" len="med"/>
                      <a:tailEnd type="none" w="med" len="med"/>
                    </a:lnT>
                    <a:lnB>
                      <a:noFill/>
                    </a:lnB>
                    <a:solidFill>
                      <a:schemeClr val="accent1">
                        <a:lumMod val="75000"/>
                      </a:schemeClr>
                    </a:solidFill>
                  </a:tcPr>
                </a:tc>
                <a:tc>
                  <a:txBody>
                    <a:bodyPr/>
                    <a:lstStyle/>
                    <a:p>
                      <a:pPr algn="l" fontAlgn="b">
                        <a:buNone/>
                      </a:pPr>
                      <a:r>
                        <a:rPr lang="el-GR" sz="1800" b="0" i="0" u="none" strike="noStrike" dirty="0">
                          <a:solidFill>
                            <a:schemeClr val="bg1"/>
                          </a:solidFill>
                          <a:effectLst/>
                          <a:latin typeface="Century Schoolbook" panose="02040604050505020304" pitchFamily="18" charset="0"/>
                        </a:rPr>
                        <a:t>ΤΑΑ</a:t>
                      </a:r>
                    </a:p>
                  </a:txBody>
                  <a:tcPr marL="6350" marR="6350" marT="6350" marB="0" anchor="b">
                    <a:lnL>
                      <a:noFill/>
                    </a:lnL>
                    <a:lnR>
                      <a:noFill/>
                    </a:lnR>
                    <a:lnT w="6350" cap="flat" cmpd="sng" algn="ctr">
                      <a:solidFill>
                        <a:srgbClr val="000000"/>
                      </a:solidFill>
                      <a:prstDash val="solid"/>
                      <a:round/>
                      <a:headEnd type="none" w="med" len="med"/>
                      <a:tailEnd type="none" w="med" len="med"/>
                    </a:lnT>
                    <a:lnB>
                      <a:noFill/>
                    </a:lnB>
                    <a:solidFill>
                      <a:schemeClr val="accent1">
                        <a:lumMod val="75000"/>
                      </a:schemeClr>
                    </a:solidFill>
                  </a:tcPr>
                </a:tc>
                <a:tc>
                  <a:txBody>
                    <a:bodyPr/>
                    <a:lstStyle/>
                    <a:p>
                      <a:pPr algn="l" fontAlgn="b">
                        <a:buNone/>
                      </a:pPr>
                      <a:r>
                        <a:rPr lang="el-GR" sz="1800" b="1" i="0" u="none" strike="noStrike" dirty="0">
                          <a:solidFill>
                            <a:schemeClr val="bg1"/>
                          </a:solidFill>
                          <a:effectLst/>
                          <a:latin typeface="Century Schoolbook" panose="02040604050505020304" pitchFamily="18" charset="0"/>
                        </a:rPr>
                        <a:t>Σύνολο</a:t>
                      </a:r>
                    </a:p>
                  </a:txBody>
                  <a:tcPr marL="6350" marR="6350" marT="635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1">
                        <a:lumMod val="75000"/>
                      </a:schemeClr>
                    </a:solidFill>
                  </a:tcPr>
                </a:tc>
                <a:extLst>
                  <a:ext uri="{0D108BD9-81ED-4DB2-BD59-A6C34878D82A}">
                    <a16:rowId xmlns:a16="http://schemas.microsoft.com/office/drawing/2014/main" val="1396861633"/>
                  </a:ext>
                </a:extLst>
              </a:tr>
              <a:tr h="367472">
                <a:tc>
                  <a:txBody>
                    <a:bodyPr/>
                    <a:lstStyle/>
                    <a:p>
                      <a:pPr algn="r" fontAlgn="b">
                        <a:buNone/>
                      </a:pPr>
                      <a:r>
                        <a:rPr lang="en-US" sz="1800" b="0" i="0" u="none" strike="noStrike" dirty="0">
                          <a:solidFill>
                            <a:srgbClr val="000000"/>
                          </a:solidFill>
                          <a:effectLst/>
                          <a:latin typeface="Century Schoolbook" panose="02040604050505020304" pitchFamily="18" charset="0"/>
                        </a:rPr>
                        <a:t>2019</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1.892</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3.750</a:t>
                      </a:r>
                    </a:p>
                  </a:txBody>
                  <a:tcPr marL="6350" marR="6350" marT="6350" marB="0" anchor="b">
                    <a:lnL>
                      <a:noFill/>
                    </a:lnL>
                    <a:lnR>
                      <a:noFill/>
                    </a:lnR>
                    <a:lnT>
                      <a:noFill/>
                    </a:lnT>
                    <a:lnB>
                      <a:noFill/>
                    </a:lnB>
                    <a:noFill/>
                  </a:tcPr>
                </a:tc>
                <a:tc>
                  <a:txBody>
                    <a:bodyPr/>
                    <a:lstStyle/>
                    <a:p>
                      <a:pPr algn="l" fontAlgn="b">
                        <a:buNone/>
                      </a:pPr>
                      <a:endParaRPr lang="en-US" sz="18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5.642</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82246340"/>
                  </a:ext>
                </a:extLst>
              </a:tr>
              <a:tr h="367472">
                <a:tc>
                  <a:txBody>
                    <a:bodyPr/>
                    <a:lstStyle/>
                    <a:p>
                      <a:pPr algn="r" fontAlgn="b">
                        <a:buNone/>
                      </a:pPr>
                      <a:r>
                        <a:rPr lang="en-US" sz="1800" b="0" i="0" u="none" strike="noStrike" dirty="0">
                          <a:solidFill>
                            <a:srgbClr val="000000"/>
                          </a:solidFill>
                          <a:effectLst/>
                          <a:latin typeface="Century Schoolbook" panose="02040604050505020304" pitchFamily="18" charset="0"/>
                        </a:rPr>
                        <a:t>2020</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2.047</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8.600</a:t>
                      </a:r>
                    </a:p>
                  </a:txBody>
                  <a:tcPr marL="6350" marR="6350" marT="6350" marB="0" anchor="b">
                    <a:lnL>
                      <a:noFill/>
                    </a:lnL>
                    <a:lnR>
                      <a:noFill/>
                    </a:lnR>
                    <a:lnT>
                      <a:noFill/>
                    </a:lnT>
                    <a:lnB>
                      <a:noFill/>
                    </a:lnB>
                    <a:noFill/>
                  </a:tcPr>
                </a:tc>
                <a:tc>
                  <a:txBody>
                    <a:bodyPr/>
                    <a:lstStyle/>
                    <a:p>
                      <a:pPr algn="l" fontAlgn="b">
                        <a:buNone/>
                      </a:pPr>
                      <a:endParaRPr lang="en-US" sz="18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10.647</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77409857"/>
                  </a:ext>
                </a:extLst>
              </a:tr>
              <a:tr h="367472">
                <a:tc>
                  <a:txBody>
                    <a:bodyPr/>
                    <a:lstStyle/>
                    <a:p>
                      <a:pPr algn="r" fontAlgn="b">
                        <a:buNone/>
                      </a:pPr>
                      <a:r>
                        <a:rPr lang="en-US" sz="1800" b="0" i="0" u="none" strike="noStrike" dirty="0">
                          <a:solidFill>
                            <a:srgbClr val="000000"/>
                          </a:solidFill>
                          <a:effectLst/>
                          <a:latin typeface="Century Schoolbook" panose="02040604050505020304" pitchFamily="18" charset="0"/>
                        </a:rPr>
                        <a:t>2021</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1.358</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7.000</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307</a:t>
                      </a: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8.665</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955160185"/>
                  </a:ext>
                </a:extLst>
              </a:tr>
              <a:tr h="367472">
                <a:tc>
                  <a:txBody>
                    <a:bodyPr/>
                    <a:lstStyle/>
                    <a:p>
                      <a:pPr algn="r" fontAlgn="b">
                        <a:buNone/>
                      </a:pPr>
                      <a:r>
                        <a:rPr lang="en-US" sz="1800" b="0" i="0" u="none" strike="noStrike" dirty="0">
                          <a:solidFill>
                            <a:srgbClr val="000000"/>
                          </a:solidFill>
                          <a:effectLst/>
                          <a:latin typeface="Century Schoolbook" panose="02040604050505020304" pitchFamily="18" charset="0"/>
                        </a:rPr>
                        <a:t>2022</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1.696</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6.822</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2.843</a:t>
                      </a: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11.361</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66675172"/>
                  </a:ext>
                </a:extLst>
              </a:tr>
              <a:tr h="367472">
                <a:tc>
                  <a:txBody>
                    <a:bodyPr/>
                    <a:lstStyle/>
                    <a:p>
                      <a:pPr algn="r" fontAlgn="b">
                        <a:buNone/>
                      </a:pPr>
                      <a:r>
                        <a:rPr lang="en-US" sz="1800" b="0" i="0" u="none" strike="noStrike" dirty="0">
                          <a:solidFill>
                            <a:srgbClr val="000000"/>
                          </a:solidFill>
                          <a:effectLst/>
                          <a:latin typeface="Century Schoolbook" panose="02040604050505020304" pitchFamily="18" charset="0"/>
                        </a:rPr>
                        <a:t>2023</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1.716</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7.395</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2.089</a:t>
                      </a: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11.201</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69420714"/>
                  </a:ext>
                </a:extLst>
              </a:tr>
              <a:tr h="367472">
                <a:tc>
                  <a:txBody>
                    <a:bodyPr/>
                    <a:lstStyle/>
                    <a:p>
                      <a:pPr algn="r" fontAlgn="b">
                        <a:buNone/>
                      </a:pPr>
                      <a:r>
                        <a:rPr lang="en-US" sz="1800" b="0" i="0" u="none" strike="noStrike" dirty="0">
                          <a:solidFill>
                            <a:srgbClr val="000000"/>
                          </a:solidFill>
                          <a:effectLst/>
                          <a:latin typeface="Century Schoolbook" panose="02040604050505020304" pitchFamily="18" charset="0"/>
                        </a:rPr>
                        <a:t>2024</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2.465</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7.448</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3.401</a:t>
                      </a: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13.314</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917161184"/>
                  </a:ext>
                </a:extLst>
              </a:tr>
              <a:tr h="367472">
                <a:tc>
                  <a:txBody>
                    <a:bodyPr/>
                    <a:lstStyle/>
                    <a:p>
                      <a:pPr algn="r" fontAlgn="b">
                        <a:buNone/>
                      </a:pPr>
                      <a:r>
                        <a:rPr lang="en-US" sz="1800" b="0" i="0" u="none" strike="noStrike" dirty="0">
                          <a:solidFill>
                            <a:srgbClr val="000000"/>
                          </a:solidFill>
                          <a:effectLst/>
                          <a:latin typeface="Century Schoolbook" panose="02040604050505020304" pitchFamily="18" charset="0"/>
                        </a:rPr>
                        <a:t>2025</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3.250</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6.450</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4.900</a:t>
                      </a: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14.600</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532980570"/>
                  </a:ext>
                </a:extLst>
              </a:tr>
              <a:tr h="367472">
                <a:tc>
                  <a:txBody>
                    <a:bodyPr/>
                    <a:lstStyle/>
                    <a:p>
                      <a:pPr algn="r" fontAlgn="b">
                        <a:buNone/>
                      </a:pPr>
                      <a:r>
                        <a:rPr lang="en-US" sz="1800" b="0" i="0" u="none" strike="noStrike" dirty="0">
                          <a:solidFill>
                            <a:srgbClr val="000000"/>
                          </a:solidFill>
                          <a:effectLst/>
                          <a:latin typeface="Century Schoolbook" panose="02040604050505020304" pitchFamily="18" charset="0"/>
                        </a:rPr>
                        <a:t>2026</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3.300</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6.200</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7.192</a:t>
                      </a:r>
                    </a:p>
                  </a:txBody>
                  <a:tcPr marL="6350" marR="6350" marT="6350" marB="0" anchor="b">
                    <a:lnL>
                      <a:noFill/>
                    </a:lnL>
                    <a:lnR>
                      <a:noFill/>
                    </a:lnR>
                    <a:lnT>
                      <a:noFill/>
                    </a:lnT>
                    <a:lnB>
                      <a:noFill/>
                    </a:lnB>
                    <a:noFill/>
                  </a:tcPr>
                </a:tc>
                <a:tc>
                  <a:txBody>
                    <a:bodyPr/>
                    <a:lstStyle/>
                    <a:p>
                      <a:pPr algn="r" fontAlgn="b">
                        <a:buNone/>
                      </a:pPr>
                      <a:r>
                        <a:rPr lang="en-US" sz="1800" b="1" i="0" u="none" strike="noStrike" dirty="0">
                          <a:solidFill>
                            <a:srgbClr val="000000"/>
                          </a:solidFill>
                          <a:effectLst/>
                          <a:latin typeface="Century Schoolbook" panose="02040604050505020304" pitchFamily="18" charset="0"/>
                        </a:rPr>
                        <a:t>16.692</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276220006"/>
                  </a:ext>
                </a:extLst>
              </a:tr>
              <a:tr h="367472">
                <a:tc>
                  <a:txBody>
                    <a:bodyPr/>
                    <a:lstStyle/>
                    <a:p>
                      <a:pPr algn="r" fontAlgn="b">
                        <a:buNone/>
                      </a:pPr>
                      <a:r>
                        <a:rPr lang="en-US" sz="1800" b="0" i="0" u="none" strike="noStrike" dirty="0">
                          <a:solidFill>
                            <a:srgbClr val="000000"/>
                          </a:solidFill>
                          <a:effectLst/>
                          <a:latin typeface="Century Schoolbook" panose="02040604050505020304" pitchFamily="18" charset="0"/>
                        </a:rPr>
                        <a:t>2027</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3.600</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6.350</a:t>
                      </a:r>
                    </a:p>
                  </a:txBody>
                  <a:tcPr marL="6350" marR="6350" marT="6350" marB="0" anchor="b">
                    <a:lnL>
                      <a:noFill/>
                    </a:lnL>
                    <a:lnR>
                      <a:noFill/>
                    </a:lnR>
                    <a:lnT>
                      <a:noFill/>
                    </a:lnT>
                    <a:lnB>
                      <a:noFill/>
                    </a:lnB>
                    <a:noFill/>
                  </a:tcPr>
                </a:tc>
                <a:tc>
                  <a:txBody>
                    <a:bodyPr/>
                    <a:lstStyle/>
                    <a:p>
                      <a:pPr algn="l" fontAlgn="b">
                        <a:buNone/>
                      </a:pPr>
                      <a:endParaRPr lang="en-US" sz="1800" b="0" i="0" u="none" strike="noStrike" dirty="0">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r" fontAlgn="b">
                        <a:buNone/>
                      </a:pPr>
                      <a:r>
                        <a:rPr lang="en-US" sz="1800" b="1" i="0" u="none" strike="noStrike" dirty="0">
                          <a:solidFill>
                            <a:srgbClr val="000000"/>
                          </a:solidFill>
                          <a:effectLst/>
                          <a:latin typeface="Century Schoolbook" panose="02040604050505020304" pitchFamily="18" charset="0"/>
                        </a:rPr>
                        <a:t>9.950</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50787975"/>
                  </a:ext>
                </a:extLst>
              </a:tr>
              <a:tr h="367472">
                <a:tc>
                  <a:txBody>
                    <a:bodyPr/>
                    <a:lstStyle/>
                    <a:p>
                      <a:pPr algn="r" fontAlgn="b">
                        <a:buNone/>
                      </a:pPr>
                      <a:r>
                        <a:rPr lang="en-US" sz="1800" b="0" i="0" u="none" strike="noStrike" dirty="0">
                          <a:solidFill>
                            <a:srgbClr val="000000"/>
                          </a:solidFill>
                          <a:effectLst/>
                          <a:latin typeface="Century Schoolbook" panose="02040604050505020304" pitchFamily="18" charset="0"/>
                        </a:rPr>
                        <a:t>2028</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3.900</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6.850</a:t>
                      </a:r>
                    </a:p>
                  </a:txBody>
                  <a:tcPr marL="6350" marR="6350" marT="6350" marB="0" anchor="b">
                    <a:lnL>
                      <a:noFill/>
                    </a:lnL>
                    <a:lnR>
                      <a:noFill/>
                    </a:lnR>
                    <a:lnT>
                      <a:noFill/>
                    </a:lnT>
                    <a:lnB>
                      <a:noFill/>
                    </a:lnB>
                    <a:noFill/>
                  </a:tcPr>
                </a:tc>
                <a:tc>
                  <a:txBody>
                    <a:bodyPr/>
                    <a:lstStyle/>
                    <a:p>
                      <a:pPr algn="l" fontAlgn="b">
                        <a:buNone/>
                      </a:pPr>
                      <a:endParaRPr lang="en-US" sz="18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r" fontAlgn="b">
                        <a:buNone/>
                      </a:pPr>
                      <a:r>
                        <a:rPr lang="en-US" sz="1800" b="1" i="0" u="none" strike="noStrike" dirty="0">
                          <a:solidFill>
                            <a:srgbClr val="000000"/>
                          </a:solidFill>
                          <a:effectLst/>
                          <a:latin typeface="Century Schoolbook" panose="02040604050505020304" pitchFamily="18" charset="0"/>
                        </a:rPr>
                        <a:t>10.750</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984159730"/>
                  </a:ext>
                </a:extLst>
              </a:tr>
              <a:tr h="367472">
                <a:tc>
                  <a:txBody>
                    <a:bodyPr/>
                    <a:lstStyle/>
                    <a:p>
                      <a:pPr algn="r" fontAlgn="b">
                        <a:buNone/>
                      </a:pPr>
                      <a:r>
                        <a:rPr lang="en-US" sz="1800" b="0" i="0" u="none" strike="noStrike" dirty="0">
                          <a:solidFill>
                            <a:srgbClr val="000000"/>
                          </a:solidFill>
                          <a:effectLst/>
                          <a:latin typeface="Century Schoolbook" panose="02040604050505020304" pitchFamily="18" charset="0"/>
                        </a:rPr>
                        <a:t>2029</a:t>
                      </a:r>
                    </a:p>
                  </a:txBody>
                  <a:tcPr marL="6350" marR="6350" marT="63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4.000</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7.750</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r>
                        <a:rPr lang="en-US" sz="1800" b="0" i="0" u="none" strike="noStrike">
                          <a:solidFill>
                            <a:srgbClr val="000000"/>
                          </a:solidFill>
                          <a:effectLst/>
                          <a:latin typeface="Century Schoolbook" panose="02040604050505020304" pitchFamily="18" charset="0"/>
                        </a:rPr>
                        <a:t> </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800" b="1" i="0" u="none" strike="noStrike" dirty="0">
                          <a:solidFill>
                            <a:srgbClr val="000000"/>
                          </a:solidFill>
                          <a:effectLst/>
                          <a:latin typeface="Century Schoolbook" panose="02040604050505020304" pitchFamily="18" charset="0"/>
                        </a:rPr>
                        <a:t>11.750</a:t>
                      </a:r>
                    </a:p>
                  </a:txBody>
                  <a:tcPr marL="6350" marR="6350" marT="63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34588238"/>
                  </a:ext>
                </a:extLst>
              </a:tr>
            </a:tbl>
          </a:graphicData>
        </a:graphic>
      </p:graphicFrame>
    </p:spTree>
    <p:extLst>
      <p:ext uri="{BB962C8B-B14F-4D97-AF65-F5344CB8AC3E}">
        <p14:creationId xmlns:p14="http://schemas.microsoft.com/office/powerpoint/2010/main" val="34352514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738D64-6A69-7951-6B47-2B8786F4AF0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4D33002-6A5E-5E59-A743-2C60A692E592}"/>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Δημοσιονομικές Παρεμβάσεις </a:t>
            </a:r>
            <a:r>
              <a:rPr lang="en-US" altLang="el-GR" sz="2600" dirty="0">
                <a:solidFill>
                  <a:schemeClr val="accent1">
                    <a:lumMod val="50000"/>
                  </a:schemeClr>
                </a:solidFill>
                <a:latin typeface="Century Schoolbook" panose="02040604050505020304" pitchFamily="18" charset="0"/>
              </a:rPr>
              <a:t>2025-2027</a:t>
            </a:r>
            <a:endParaRPr lang="el-GR" altLang="el-GR" sz="2600" dirty="0">
              <a:solidFill>
                <a:schemeClr val="accent1">
                  <a:lumMod val="50000"/>
                </a:schemeClr>
              </a:solidFill>
              <a:latin typeface="Century Schoolbook" panose="02040604050505020304" pitchFamily="18" charset="0"/>
            </a:endParaRPr>
          </a:p>
        </p:txBody>
      </p:sp>
      <p:sp>
        <p:nvSpPr>
          <p:cNvPr id="9" name="Rectangle 8">
            <a:extLst>
              <a:ext uri="{FF2B5EF4-FFF2-40B4-BE49-F238E27FC236}">
                <a16:creationId xmlns:a16="http://schemas.microsoft.com/office/drawing/2014/main" id="{970A19DC-9F54-D0AF-AD4A-FC9520D0BCC1}"/>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4B585A94-96EC-4ECE-903E-C0BE951157CD}"/>
              </a:ext>
            </a:extLst>
          </p:cNvPr>
          <p:cNvSpPr txBox="1"/>
          <p:nvPr/>
        </p:nvSpPr>
        <p:spPr>
          <a:xfrm>
            <a:off x="1119709" y="1442315"/>
            <a:ext cx="9910618" cy="1554272"/>
          </a:xfrm>
          <a:prstGeom prst="rect">
            <a:avLst/>
          </a:prstGeom>
          <a:noFill/>
        </p:spPr>
        <p:txBody>
          <a:bodyPr wrap="square" rtlCol="0">
            <a:spAutoFit/>
          </a:bodyPr>
          <a:lstStyle/>
          <a:p>
            <a:pPr algn="just">
              <a:spcAft>
                <a:spcPts val="600"/>
              </a:spcAft>
            </a:pPr>
            <a:r>
              <a:rPr lang="el-GR" dirty="0">
                <a:latin typeface="Century Schoolbook" panose="02040604050505020304" pitchFamily="18" charset="0"/>
              </a:rPr>
              <a:t>Το </a:t>
            </a:r>
            <a:r>
              <a:rPr lang="el-GR" b="1" dirty="0">
                <a:latin typeface="Century Schoolbook" panose="02040604050505020304" pitchFamily="18" charset="0"/>
              </a:rPr>
              <a:t>συνολικό κόστος των δημοσιονομικών παρεμβάσεων </a:t>
            </a:r>
            <a:r>
              <a:rPr lang="el-GR" dirty="0">
                <a:latin typeface="Century Schoolbook" panose="02040604050505020304" pitchFamily="18" charset="0"/>
              </a:rPr>
              <a:t>που έχουν νομοθετηθεί ή ανακοινωθεί για την περίοδο 2025-2027, ανέρχεται σε </a:t>
            </a:r>
            <a:r>
              <a:rPr lang="el-GR" b="1" dirty="0">
                <a:latin typeface="Century Schoolbook" panose="02040604050505020304" pitchFamily="18" charset="0"/>
              </a:rPr>
              <a:t>3,04 δισ. ευρώ για το 2025</a:t>
            </a:r>
            <a:r>
              <a:rPr lang="el-GR" dirty="0">
                <a:latin typeface="Century Schoolbook" panose="02040604050505020304" pitchFamily="18" charset="0"/>
              </a:rPr>
              <a:t>, αυξανόμενο σε </a:t>
            </a:r>
            <a:r>
              <a:rPr lang="el-GR" b="1" dirty="0">
                <a:latin typeface="Century Schoolbook" panose="02040604050505020304" pitchFamily="18" charset="0"/>
              </a:rPr>
              <a:t>5,94 δισ. ευρώ το 2026 </a:t>
            </a:r>
            <a:r>
              <a:rPr lang="el-GR" dirty="0">
                <a:latin typeface="Century Schoolbook" panose="02040604050505020304" pitchFamily="18" charset="0"/>
              </a:rPr>
              <a:t>(επιπλέον 2,9 δισ. ευρώ σε σχέση με το 2025) και σε </a:t>
            </a:r>
            <a:r>
              <a:rPr lang="el-GR" b="1" dirty="0">
                <a:latin typeface="Century Schoolbook" panose="02040604050505020304" pitchFamily="18" charset="0"/>
              </a:rPr>
              <a:t>7,94 δισ. ευρώ το 2027 </a:t>
            </a:r>
            <a:r>
              <a:rPr lang="el-GR" dirty="0">
                <a:latin typeface="Century Schoolbook" panose="02040604050505020304" pitchFamily="18" charset="0"/>
              </a:rPr>
              <a:t>(επιπλέον 2 δισ. ευρώ σε σχέση με το 2026).</a:t>
            </a:r>
          </a:p>
          <a:p>
            <a:pPr algn="just">
              <a:spcAft>
                <a:spcPts val="600"/>
              </a:spcAft>
            </a:pPr>
            <a:endParaRPr lang="el-GR" dirty="0">
              <a:latin typeface="Century Schoolbook" panose="02040604050505020304" pitchFamily="18" charset="0"/>
            </a:endParaRPr>
          </a:p>
        </p:txBody>
      </p:sp>
      <p:graphicFrame>
        <p:nvGraphicFramePr>
          <p:cNvPr id="11" name="Table 1">
            <a:extLst>
              <a:ext uri="{FF2B5EF4-FFF2-40B4-BE49-F238E27FC236}">
                <a16:creationId xmlns:a16="http://schemas.microsoft.com/office/drawing/2014/main" id="{1BB5A19B-01ED-40A9-A88C-8067D8C0D644}"/>
              </a:ext>
            </a:extLst>
          </p:cNvPr>
          <p:cNvGraphicFramePr>
            <a:graphicFrameLocks noGrp="1"/>
          </p:cNvGraphicFramePr>
          <p:nvPr>
            <p:extLst>
              <p:ext uri="{D42A27DB-BD31-4B8C-83A1-F6EECF244321}">
                <p14:modId xmlns:p14="http://schemas.microsoft.com/office/powerpoint/2010/main" val="4053294943"/>
              </p:ext>
            </p:extLst>
          </p:nvPr>
        </p:nvGraphicFramePr>
        <p:xfrm>
          <a:off x="1476563" y="3329412"/>
          <a:ext cx="9238874" cy="1547622"/>
        </p:xfrm>
        <a:graphic>
          <a:graphicData uri="http://schemas.openxmlformats.org/drawingml/2006/table">
            <a:tbl>
              <a:tblPr bandRow="1"/>
              <a:tblGrid>
                <a:gridCol w="6086630">
                  <a:extLst>
                    <a:ext uri="{9D8B030D-6E8A-4147-A177-3AD203B41FA5}">
                      <a16:colId xmlns:a16="http://schemas.microsoft.com/office/drawing/2014/main" val="4245413212"/>
                    </a:ext>
                  </a:extLst>
                </a:gridCol>
                <a:gridCol w="1045032">
                  <a:extLst>
                    <a:ext uri="{9D8B030D-6E8A-4147-A177-3AD203B41FA5}">
                      <a16:colId xmlns:a16="http://schemas.microsoft.com/office/drawing/2014/main" val="2053387521"/>
                    </a:ext>
                  </a:extLst>
                </a:gridCol>
                <a:gridCol w="1084866">
                  <a:extLst>
                    <a:ext uri="{9D8B030D-6E8A-4147-A177-3AD203B41FA5}">
                      <a16:colId xmlns:a16="http://schemas.microsoft.com/office/drawing/2014/main" val="2720072706"/>
                    </a:ext>
                  </a:extLst>
                </a:gridCol>
                <a:gridCol w="1022346">
                  <a:extLst>
                    <a:ext uri="{9D8B030D-6E8A-4147-A177-3AD203B41FA5}">
                      <a16:colId xmlns:a16="http://schemas.microsoft.com/office/drawing/2014/main" val="1340981908"/>
                    </a:ext>
                  </a:extLst>
                </a:gridCol>
              </a:tblGrid>
              <a:tr h="0">
                <a:tc>
                  <a:txBody>
                    <a:bodyPr/>
                    <a:lstStyle/>
                    <a:p>
                      <a:pPr algn="l" fontAlgn="t"/>
                      <a:r>
                        <a:rPr lang="el-GR" sz="1600" b="1" i="0" u="none" strike="noStrike" dirty="0">
                          <a:solidFill>
                            <a:srgbClr val="000000"/>
                          </a:solidFill>
                          <a:effectLst/>
                          <a:latin typeface="Century Schoolbook" panose="02040604050505020304" pitchFamily="18" charset="0"/>
                        </a:rPr>
                        <a:t>  Κυριότερες Δημοσιονομικές παρεμβάσεις 2025-2027</a:t>
                      </a:r>
                    </a:p>
                  </a:txBody>
                  <a:tcPr marL="6350" marR="6350" marT="635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b="1" i="0" u="none" strike="noStrike" dirty="0">
                          <a:solidFill>
                            <a:srgbClr val="FFFFFF"/>
                          </a:solidFill>
                          <a:effectLst/>
                          <a:latin typeface="Century Schoolbook" panose="02040604050505020304" pitchFamily="18" charset="0"/>
                        </a:rPr>
                        <a:t>202</a:t>
                      </a:r>
                      <a:r>
                        <a:rPr lang="el-GR" sz="1600" b="1" i="0" u="none" strike="noStrike" dirty="0">
                          <a:solidFill>
                            <a:srgbClr val="FFFFFF"/>
                          </a:solidFill>
                          <a:effectLst/>
                          <a:latin typeface="Century Schoolbook" panose="02040604050505020304" pitchFamily="18" charset="0"/>
                        </a:rPr>
                        <a:t>5</a:t>
                      </a:r>
                      <a:endParaRPr lang="en-US" sz="1600" b="1" i="0" u="none" strike="noStrike" dirty="0">
                        <a:solidFill>
                          <a:srgbClr val="FFFFFF"/>
                        </a:solidFill>
                        <a:effectLst/>
                        <a:latin typeface="Century Schoolbook" panose="02040604050505020304" pitchFamily="18"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1" i="0" u="none" strike="noStrike" dirty="0">
                          <a:solidFill>
                            <a:srgbClr val="FFFFFF"/>
                          </a:solidFill>
                          <a:effectLst/>
                          <a:latin typeface="Century Schoolbook" panose="02040604050505020304" pitchFamily="18" charset="0"/>
                        </a:rPr>
                        <a:t>202</a:t>
                      </a:r>
                      <a:r>
                        <a:rPr lang="el-GR" sz="1600" b="1" i="0" u="none" strike="noStrike" dirty="0">
                          <a:solidFill>
                            <a:srgbClr val="FFFFFF"/>
                          </a:solidFill>
                          <a:effectLst/>
                          <a:latin typeface="Century Schoolbook" panose="02040604050505020304" pitchFamily="18" charset="0"/>
                        </a:rPr>
                        <a:t>6</a:t>
                      </a:r>
                      <a:endParaRPr lang="en-US" sz="1600" b="1" i="0" u="none" strike="noStrike" dirty="0">
                        <a:solidFill>
                          <a:srgbClr val="FFFFFF"/>
                        </a:solidFill>
                        <a:effectLst/>
                        <a:latin typeface="Century Schoolbook" panose="02040604050505020304" pitchFamily="18"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1" i="0" u="none" strike="noStrike" dirty="0">
                          <a:solidFill>
                            <a:srgbClr val="FFFFFF"/>
                          </a:solidFill>
                          <a:effectLst/>
                          <a:latin typeface="Century Schoolbook" panose="02040604050505020304" pitchFamily="18" charset="0"/>
                        </a:rPr>
                        <a:t>202</a:t>
                      </a:r>
                      <a:r>
                        <a:rPr lang="el-GR" sz="1600" b="1" i="0" u="none" strike="noStrike" dirty="0">
                          <a:solidFill>
                            <a:srgbClr val="FFFFFF"/>
                          </a:solidFill>
                          <a:effectLst/>
                          <a:latin typeface="Century Schoolbook" panose="02040604050505020304" pitchFamily="18" charset="0"/>
                        </a:rPr>
                        <a:t>7</a:t>
                      </a:r>
                      <a:endParaRPr lang="en-US" sz="1600" b="1" i="0" u="none" strike="noStrike" dirty="0">
                        <a:solidFill>
                          <a:srgbClr val="FFFFFF"/>
                        </a:solidFill>
                        <a:effectLst/>
                        <a:latin typeface="Century Schoolbook" panose="02040604050505020304" pitchFamily="18"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extLst>
                  <a:ext uri="{0D108BD9-81ED-4DB2-BD59-A6C34878D82A}">
                    <a16:rowId xmlns:a16="http://schemas.microsoft.com/office/drawing/2014/main" val="2060688569"/>
                  </a:ext>
                </a:extLst>
              </a:tr>
              <a:tr h="217673">
                <a:tc>
                  <a:txBody>
                    <a:bodyPr/>
                    <a:lstStyle/>
                    <a:p>
                      <a:pPr algn="l">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Α. Νέες παρεμβάσεις όπως ανακοινώθηκαν στη ΔΕΘ 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-56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15000"/>
                        </a:lnSpc>
                        <a:spcAft>
                          <a:spcPts val="0"/>
                        </a:spcAft>
                      </a:pPr>
                      <a:r>
                        <a:rPr lang="el-GR" sz="1600" b="0" i="0" u="none" strike="noStrike" kern="1200">
                          <a:solidFill>
                            <a:srgbClr val="1F4E79"/>
                          </a:solidFill>
                          <a:effectLst/>
                          <a:latin typeface="Century Schoolbook" panose="02040604050505020304" pitchFamily="18" charset="0"/>
                          <a:ea typeface="+mn-ea"/>
                          <a:cs typeface="+mn-cs"/>
                        </a:rPr>
                        <a:t>-1.764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-2.471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1295271"/>
                  </a:ext>
                </a:extLst>
              </a:tr>
              <a:tr h="217673">
                <a:tc>
                  <a:txBody>
                    <a:bodyPr/>
                    <a:lstStyle/>
                    <a:p>
                      <a:pPr algn="l">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Β. Παρεμβάσεις που θεσμοθετήθηκαν κατά την εκτέλεση του προϋπολογισμού 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-1.292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15000"/>
                        </a:lnSpc>
                        <a:spcAft>
                          <a:spcPts val="0"/>
                        </a:spcAft>
                      </a:pPr>
                      <a:r>
                        <a:rPr lang="el-GR" sz="1600" b="0" i="0" u="none" strike="noStrike" kern="1200">
                          <a:solidFill>
                            <a:srgbClr val="1F4E79"/>
                          </a:solidFill>
                          <a:effectLst/>
                          <a:latin typeface="Century Schoolbook" panose="02040604050505020304" pitchFamily="18" charset="0"/>
                          <a:ea typeface="+mn-ea"/>
                          <a:cs typeface="+mn-cs"/>
                        </a:rPr>
                        <a:t>-1.508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-1.713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0932980"/>
                  </a:ext>
                </a:extLst>
              </a:tr>
              <a:tr h="217673">
                <a:tc>
                  <a:txBody>
                    <a:bodyPr/>
                    <a:lstStyle/>
                    <a:p>
                      <a:pPr algn="l">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Γ. Παρεμβάσεις που ενσωματώθηκαν στον προϋπολογισμό 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-1.688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-2.668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-3.758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34735898"/>
                  </a:ext>
                </a:extLst>
              </a:tr>
              <a:tr h="217673">
                <a:tc>
                  <a:txBody>
                    <a:bodyPr/>
                    <a:lstStyle/>
                    <a:p>
                      <a:pPr algn="l" rtl="0" fontAlgn="ctr"/>
                      <a:r>
                        <a:rPr lang="el-GR" sz="1600" b="0" i="0" u="none" strike="noStrike" dirty="0">
                          <a:solidFill>
                            <a:srgbClr val="1F4E79"/>
                          </a:solidFill>
                          <a:effectLst/>
                          <a:latin typeface="Century Schoolbook" panose="02040604050505020304" pitchFamily="18" charset="0"/>
                        </a:rPr>
                        <a:t> </a:t>
                      </a:r>
                      <a:r>
                        <a:rPr lang="el-GR" sz="1600" b="1" i="0" u="none" strike="noStrike" dirty="0">
                          <a:solidFill>
                            <a:srgbClr val="1F4E79"/>
                          </a:solidFill>
                          <a:effectLst/>
                          <a:latin typeface="Century Schoolbook" panose="02040604050505020304" pitchFamily="18" charset="0"/>
                        </a:rPr>
                        <a:t>ΣΥΝΟΛΟ</a:t>
                      </a:r>
                      <a:r>
                        <a:rPr lang="el-GR" sz="1600" b="0" i="0" u="none" strike="noStrike" dirty="0">
                          <a:solidFill>
                            <a:srgbClr val="1F4E79"/>
                          </a:solidFill>
                          <a:effectLst/>
                          <a:latin typeface="Century Schoolbook" panose="02040604050505020304" pitchFamily="18" charset="0"/>
                        </a:rPr>
                        <a:t>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r" defTabSz="914400" rtl="0" eaLnBrk="1" latinLnBrk="0" hangingPunct="1">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a:t>
                      </a:r>
                      <a:r>
                        <a:rPr lang="el-GR" sz="1600" b="1" i="0" u="none" strike="noStrike" kern="1200" dirty="0">
                          <a:solidFill>
                            <a:srgbClr val="1F4E79"/>
                          </a:solidFill>
                          <a:effectLst/>
                          <a:latin typeface="Century Schoolbook" panose="02040604050505020304" pitchFamily="18" charset="0"/>
                          <a:ea typeface="+mn-ea"/>
                          <a:cs typeface="+mn-cs"/>
                        </a:rPr>
                        <a:t>3.036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r" defTabSz="914400" rtl="0" eaLnBrk="1" latinLnBrk="0" hangingPunct="1">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a:t>
                      </a:r>
                      <a:r>
                        <a:rPr lang="el-GR" sz="1600" b="1" i="0" u="none" strike="noStrike" kern="1200" dirty="0">
                          <a:solidFill>
                            <a:srgbClr val="1F4E79"/>
                          </a:solidFill>
                          <a:effectLst/>
                          <a:latin typeface="Century Schoolbook" panose="02040604050505020304" pitchFamily="18" charset="0"/>
                          <a:ea typeface="+mn-ea"/>
                          <a:cs typeface="+mn-cs"/>
                        </a:rPr>
                        <a:t>5.940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r" defTabSz="914400" rtl="0" eaLnBrk="1" latinLnBrk="0" hangingPunct="1">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a:t>
                      </a:r>
                      <a:r>
                        <a:rPr lang="el-GR" sz="1600" b="1" i="0" u="none" strike="noStrike" kern="1200" dirty="0">
                          <a:solidFill>
                            <a:srgbClr val="1F4E79"/>
                          </a:solidFill>
                          <a:effectLst/>
                          <a:latin typeface="Century Schoolbook" panose="02040604050505020304" pitchFamily="18" charset="0"/>
                          <a:ea typeface="+mn-ea"/>
                          <a:cs typeface="+mn-cs"/>
                        </a:rPr>
                        <a:t>7.943</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3521472"/>
                  </a:ext>
                </a:extLst>
              </a:tr>
            </a:tbl>
          </a:graphicData>
        </a:graphic>
      </p:graphicFrame>
    </p:spTree>
    <p:extLst>
      <p:ext uri="{BB962C8B-B14F-4D97-AF65-F5344CB8AC3E}">
        <p14:creationId xmlns:p14="http://schemas.microsoft.com/office/powerpoint/2010/main" val="39500938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738D64-6A69-7951-6B47-2B8786F4AF0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4D33002-6A5E-5E59-A743-2C60A692E592}"/>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Δημοσιονομικές Παρεμβάσεις </a:t>
            </a:r>
            <a:r>
              <a:rPr lang="en-US" altLang="el-GR" sz="2600" dirty="0">
                <a:solidFill>
                  <a:schemeClr val="accent1">
                    <a:lumMod val="50000"/>
                  </a:schemeClr>
                </a:solidFill>
                <a:latin typeface="Century Schoolbook" panose="02040604050505020304" pitchFamily="18" charset="0"/>
              </a:rPr>
              <a:t>2025-2027</a:t>
            </a:r>
            <a:endParaRPr lang="el-GR" altLang="el-GR" sz="2600" dirty="0">
              <a:solidFill>
                <a:schemeClr val="accent1">
                  <a:lumMod val="50000"/>
                </a:schemeClr>
              </a:solidFill>
              <a:latin typeface="Century Schoolbook" panose="02040604050505020304" pitchFamily="18" charset="0"/>
            </a:endParaRPr>
          </a:p>
        </p:txBody>
      </p:sp>
      <p:sp>
        <p:nvSpPr>
          <p:cNvPr id="9" name="Rectangle 8">
            <a:extLst>
              <a:ext uri="{FF2B5EF4-FFF2-40B4-BE49-F238E27FC236}">
                <a16:creationId xmlns:a16="http://schemas.microsoft.com/office/drawing/2014/main" id="{970A19DC-9F54-D0AF-AD4A-FC9520D0BCC1}"/>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Πίνακας 7">
            <a:extLst>
              <a:ext uri="{FF2B5EF4-FFF2-40B4-BE49-F238E27FC236}">
                <a16:creationId xmlns:a16="http://schemas.microsoft.com/office/drawing/2014/main" id="{4F4ACD1E-A72D-4641-AB15-CDC1A92A35AF}"/>
              </a:ext>
            </a:extLst>
          </p:cNvPr>
          <p:cNvGraphicFramePr>
            <a:graphicFrameLocks noGrp="1"/>
          </p:cNvGraphicFramePr>
          <p:nvPr>
            <p:extLst>
              <p:ext uri="{D42A27DB-BD31-4B8C-83A1-F6EECF244321}">
                <p14:modId xmlns:p14="http://schemas.microsoft.com/office/powerpoint/2010/main" val="3642587046"/>
              </p:ext>
            </p:extLst>
          </p:nvPr>
        </p:nvGraphicFramePr>
        <p:xfrm>
          <a:off x="455751" y="875185"/>
          <a:ext cx="10930705" cy="5846950"/>
        </p:xfrm>
        <a:graphic>
          <a:graphicData uri="http://schemas.openxmlformats.org/drawingml/2006/table">
            <a:tbl>
              <a:tblPr firstRow="1" firstCol="1" bandRow="1">
                <a:tableStyleId>{5C22544A-7EE6-4342-B048-85BDC9FD1C3A}</a:tableStyleId>
              </a:tblPr>
              <a:tblGrid>
                <a:gridCol w="8346745">
                  <a:extLst>
                    <a:ext uri="{9D8B030D-6E8A-4147-A177-3AD203B41FA5}">
                      <a16:colId xmlns:a16="http://schemas.microsoft.com/office/drawing/2014/main" val="3591742176"/>
                    </a:ext>
                  </a:extLst>
                </a:gridCol>
                <a:gridCol w="861320">
                  <a:extLst>
                    <a:ext uri="{9D8B030D-6E8A-4147-A177-3AD203B41FA5}">
                      <a16:colId xmlns:a16="http://schemas.microsoft.com/office/drawing/2014/main" val="4168716566"/>
                    </a:ext>
                  </a:extLst>
                </a:gridCol>
                <a:gridCol w="861320">
                  <a:extLst>
                    <a:ext uri="{9D8B030D-6E8A-4147-A177-3AD203B41FA5}">
                      <a16:colId xmlns:a16="http://schemas.microsoft.com/office/drawing/2014/main" val="1820821226"/>
                    </a:ext>
                  </a:extLst>
                </a:gridCol>
                <a:gridCol w="861320">
                  <a:extLst>
                    <a:ext uri="{9D8B030D-6E8A-4147-A177-3AD203B41FA5}">
                      <a16:colId xmlns:a16="http://schemas.microsoft.com/office/drawing/2014/main" val="4256493691"/>
                    </a:ext>
                  </a:extLst>
                </a:gridCol>
              </a:tblGrid>
              <a:tr h="290468">
                <a:tc>
                  <a:txBody>
                    <a:bodyPr/>
                    <a:lstStyle/>
                    <a:p>
                      <a:pPr algn="ctr">
                        <a:lnSpc>
                          <a:spcPct val="115000"/>
                        </a:lnSpc>
                        <a:spcAft>
                          <a:spcPts val="0"/>
                        </a:spcAft>
                      </a:pPr>
                      <a:r>
                        <a:rPr lang="el-GR" sz="1400" kern="100" dirty="0">
                          <a:solidFill>
                            <a:schemeClr val="bg1"/>
                          </a:solidFill>
                          <a:effectLst/>
                        </a:rPr>
                        <a:t>Περιγραφή</a:t>
                      </a:r>
                      <a:endParaRPr lang="el-GR" sz="1400" kern="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spcAft>
                          <a:spcPts val="0"/>
                        </a:spcAft>
                      </a:pPr>
                      <a:r>
                        <a:rPr lang="el-GR" sz="1200" kern="100" dirty="0">
                          <a:solidFill>
                            <a:schemeClr val="bg1"/>
                          </a:solidFill>
                          <a:effectLst/>
                        </a:rPr>
                        <a:t>2025</a:t>
                      </a:r>
                      <a:endParaRPr lang="el-GR" sz="1200" kern="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spcAft>
                          <a:spcPts val="0"/>
                        </a:spcAft>
                      </a:pPr>
                      <a:r>
                        <a:rPr lang="el-GR" sz="1200" kern="100" dirty="0">
                          <a:solidFill>
                            <a:schemeClr val="bg1"/>
                          </a:solidFill>
                          <a:effectLst/>
                        </a:rPr>
                        <a:t>2026</a:t>
                      </a:r>
                      <a:endParaRPr lang="el-GR" sz="1200" kern="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spcAft>
                          <a:spcPts val="0"/>
                        </a:spcAft>
                      </a:pPr>
                      <a:r>
                        <a:rPr lang="el-GR" sz="1200" kern="100" dirty="0">
                          <a:solidFill>
                            <a:schemeClr val="bg1"/>
                          </a:solidFill>
                          <a:effectLst/>
                        </a:rPr>
                        <a:t>2027</a:t>
                      </a:r>
                      <a:endParaRPr lang="el-GR" sz="1200" kern="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567077593"/>
                  </a:ext>
                </a:extLst>
              </a:tr>
              <a:tr h="198543">
                <a:tc>
                  <a:txBody>
                    <a:bodyPr/>
                    <a:lstStyle/>
                    <a:p>
                      <a:pPr algn="l">
                        <a:lnSpc>
                          <a:spcPct val="115000"/>
                        </a:lnSpc>
                        <a:spcAft>
                          <a:spcPts val="0"/>
                        </a:spcAft>
                      </a:pPr>
                      <a:r>
                        <a:rPr lang="el-GR" sz="1400" kern="100" dirty="0">
                          <a:solidFill>
                            <a:schemeClr val="accent1">
                              <a:lumMod val="75000"/>
                            </a:schemeClr>
                          </a:solidFill>
                          <a:effectLst/>
                        </a:rPr>
                        <a:t>Α. Νέες παρεμβάσεις</a:t>
                      </a:r>
                      <a:r>
                        <a:rPr lang="en-US" sz="1400" kern="100" dirty="0">
                          <a:solidFill>
                            <a:schemeClr val="accent1">
                              <a:lumMod val="75000"/>
                            </a:schemeClr>
                          </a:solidFill>
                          <a:effectLst/>
                        </a:rPr>
                        <a:t> </a:t>
                      </a:r>
                      <a:r>
                        <a:rPr lang="el-GR" sz="1400" kern="100" dirty="0">
                          <a:solidFill>
                            <a:schemeClr val="accent1">
                              <a:lumMod val="75000"/>
                            </a:schemeClr>
                          </a:solidFill>
                          <a:effectLst/>
                        </a:rPr>
                        <a:t>όπως ανακοινώθηκαν στη ΔΕΘ 2025</a:t>
                      </a:r>
                      <a:endParaRPr lang="el-GR" sz="14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el-GR" sz="1200" kern="100" dirty="0">
                          <a:solidFill>
                            <a:schemeClr val="accent1">
                              <a:lumMod val="75000"/>
                            </a:schemeClr>
                          </a:solidFill>
                          <a:effectLst/>
                        </a:rPr>
                        <a:t> </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a:lnSpc>
                          <a:spcPct val="115000"/>
                        </a:lnSpc>
                        <a:spcAft>
                          <a:spcPts val="0"/>
                        </a:spcAft>
                      </a:pPr>
                      <a:r>
                        <a:rPr lang="el-GR" sz="1200" kern="100">
                          <a:solidFill>
                            <a:schemeClr val="accent1">
                              <a:lumMod val="75000"/>
                            </a:schemeClr>
                          </a:solidFill>
                          <a:effectLst/>
                        </a:rPr>
                        <a:t> </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a:lnSpc>
                          <a:spcPct val="115000"/>
                        </a:lnSpc>
                        <a:spcAft>
                          <a:spcPts val="0"/>
                        </a:spcAft>
                      </a:pPr>
                      <a:r>
                        <a:rPr lang="el-GR" sz="1200" kern="100">
                          <a:solidFill>
                            <a:schemeClr val="accent1">
                              <a:lumMod val="75000"/>
                            </a:schemeClr>
                          </a:solidFill>
                          <a:effectLst/>
                        </a:rPr>
                        <a:t> </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1341189"/>
                  </a:ext>
                </a:extLst>
              </a:tr>
              <a:tr h="365135">
                <a:tc>
                  <a:txBody>
                    <a:bodyPr/>
                    <a:lstStyle/>
                    <a:p>
                      <a:pPr algn="l">
                        <a:lnSpc>
                          <a:spcPct val="115000"/>
                        </a:lnSpc>
                        <a:spcAft>
                          <a:spcPts val="0"/>
                        </a:spcAft>
                      </a:pPr>
                      <a:r>
                        <a:rPr lang="el-GR" sz="1200" kern="100" dirty="0">
                          <a:solidFill>
                            <a:schemeClr val="accent1">
                              <a:lumMod val="75000"/>
                            </a:schemeClr>
                          </a:solidFill>
                          <a:effectLst/>
                        </a:rPr>
                        <a:t>Αναμόρφωση κλίμακας φορολογίας εισοδήματος με έμφαση στις οικογένειες με παιδιά, στους νέους και στη μεσαία τάξη</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-1.218</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-1.620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56531958"/>
                  </a:ext>
                </a:extLst>
              </a:tr>
              <a:tr h="176502">
                <a:tc>
                  <a:txBody>
                    <a:bodyPr/>
                    <a:lstStyle/>
                    <a:p>
                      <a:pPr algn="l">
                        <a:lnSpc>
                          <a:spcPct val="115000"/>
                        </a:lnSpc>
                        <a:spcAft>
                          <a:spcPts val="0"/>
                        </a:spcAft>
                      </a:pPr>
                      <a:r>
                        <a:rPr lang="el-GR" sz="1200" kern="100" dirty="0">
                          <a:solidFill>
                            <a:schemeClr val="accent1">
                              <a:lumMod val="75000"/>
                            </a:schemeClr>
                          </a:solidFill>
                          <a:effectLst/>
                        </a:rPr>
                        <a:t>Μείωση του φόρου εισοδήματος ακινήτων με εισαγωγή ενδιάμεσου συντελεστή 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-90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98107374"/>
                  </a:ext>
                </a:extLst>
              </a:tr>
              <a:tr h="365135">
                <a:tc>
                  <a:txBody>
                    <a:bodyPr/>
                    <a:lstStyle/>
                    <a:p>
                      <a:pPr algn="l">
                        <a:lnSpc>
                          <a:spcPct val="115000"/>
                        </a:lnSpc>
                        <a:spcAft>
                          <a:spcPts val="0"/>
                        </a:spcAft>
                      </a:pPr>
                      <a:r>
                        <a:rPr lang="el-GR" sz="1200" kern="100" dirty="0">
                          <a:solidFill>
                            <a:schemeClr val="accent1">
                              <a:lumMod val="75000"/>
                            </a:schemeClr>
                          </a:solidFill>
                          <a:effectLst/>
                        </a:rPr>
                        <a:t>Σταδιακή κατάργηση του ΕΝΦΙΑ για κύριες κατοικίες σε οικισμούς με πληθυσμό έως 1.500 κατοίκους (50% μείωση το 2026 και πλήρης κατάργηση το 2027)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-38</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-75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49644238"/>
                  </a:ext>
                </a:extLst>
              </a:tr>
              <a:tr h="176502">
                <a:tc>
                  <a:txBody>
                    <a:bodyPr/>
                    <a:lstStyle/>
                    <a:p>
                      <a:pPr algn="l">
                        <a:lnSpc>
                          <a:spcPct val="115000"/>
                        </a:lnSpc>
                        <a:spcAft>
                          <a:spcPts val="0"/>
                        </a:spcAft>
                      </a:pPr>
                      <a:r>
                        <a:rPr lang="el-GR" sz="1200" kern="100" dirty="0">
                          <a:solidFill>
                            <a:schemeClr val="accent1">
                              <a:lumMod val="75000"/>
                            </a:schemeClr>
                          </a:solidFill>
                          <a:effectLst/>
                        </a:rPr>
                        <a:t>Αναπροσαρμογή και </a:t>
                      </a:r>
                      <a:r>
                        <a:rPr lang="el-GR" sz="1200" kern="100" dirty="0" err="1">
                          <a:solidFill>
                            <a:schemeClr val="accent1">
                              <a:lumMod val="75000"/>
                            </a:schemeClr>
                          </a:solidFill>
                          <a:effectLst/>
                        </a:rPr>
                        <a:t>εξορθολογισμός</a:t>
                      </a:r>
                      <a:r>
                        <a:rPr lang="el-GR" sz="1200" kern="100" dirty="0">
                          <a:solidFill>
                            <a:schemeClr val="accent1">
                              <a:lumMod val="75000"/>
                            </a:schemeClr>
                          </a:solidFill>
                          <a:effectLst/>
                        </a:rPr>
                        <a:t> του συστήματος τεκμηρίων διαβίωσης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-40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-40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042992372"/>
                  </a:ext>
                </a:extLst>
              </a:tr>
              <a:tr h="365135">
                <a:tc>
                  <a:txBody>
                    <a:bodyPr/>
                    <a:lstStyle/>
                    <a:p>
                      <a:pPr algn="l">
                        <a:lnSpc>
                          <a:spcPct val="115000"/>
                        </a:lnSpc>
                        <a:spcAft>
                          <a:spcPts val="0"/>
                        </a:spcAft>
                      </a:pPr>
                      <a:r>
                        <a:rPr lang="el-GR" sz="1200" kern="100" dirty="0">
                          <a:solidFill>
                            <a:schemeClr val="accent1">
                              <a:lumMod val="75000"/>
                            </a:schemeClr>
                          </a:solidFill>
                          <a:effectLst/>
                        </a:rPr>
                        <a:t>Μη συμψηφισμός του 50% της αύξησης των συντάξεων με την προσωπική διαφορά των συνταξιούχων το 2026 και κατάργηση του συμψηφισμού από το 2027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-75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-210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40756453"/>
                  </a:ext>
                </a:extLst>
              </a:tr>
              <a:tr h="365135">
                <a:tc>
                  <a:txBody>
                    <a:bodyPr/>
                    <a:lstStyle/>
                    <a:p>
                      <a:pPr algn="l">
                        <a:lnSpc>
                          <a:spcPct val="115000"/>
                        </a:lnSpc>
                        <a:spcAft>
                          <a:spcPts val="0"/>
                        </a:spcAft>
                      </a:pPr>
                      <a:r>
                        <a:rPr lang="el-GR" sz="1200" kern="100" dirty="0">
                          <a:solidFill>
                            <a:schemeClr val="accent1">
                              <a:lumMod val="75000"/>
                            </a:schemeClr>
                          </a:solidFill>
                          <a:effectLst/>
                        </a:rPr>
                        <a:t>Μείωση ΦΠΑ κατά 30% στα νησιά της περιφέρειας του Βορείου Αιγαίου, του νομού Έβρου (Σαμοθράκη) και του νομού Δωδεκανήσων με πληθυσμό έως 20.000 κατοίκους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92414516"/>
                  </a:ext>
                </a:extLst>
              </a:tr>
              <a:tr h="742401">
                <a:tc>
                  <a:txBody>
                    <a:bodyPr/>
                    <a:lstStyle/>
                    <a:p>
                      <a:pPr algn="l">
                        <a:lnSpc>
                          <a:spcPct val="115000"/>
                        </a:lnSpc>
                        <a:spcAft>
                          <a:spcPts val="0"/>
                        </a:spcAft>
                      </a:pPr>
                      <a:r>
                        <a:rPr lang="el-GR" sz="1200" kern="100" dirty="0">
                          <a:solidFill>
                            <a:schemeClr val="accent1">
                              <a:lumMod val="75000"/>
                            </a:schemeClr>
                          </a:solidFill>
                          <a:effectLst/>
                        </a:rPr>
                        <a:t>Μείωση κατά 50% του ελάχιστου εισοδήματος για τους ελεύθερους επαγγελματίες στους οικισμούς εκτός Αττικής με πληθυσμό έως 1.500 κατοίκους και τα σχολικά κυλικεία καθώς και εξαίρεση από το ελάχιστο εισόδημα για τις νέες μητέρες τόσο κατά το έτος γέννησης του τέκνου όσο και για τα επόμενα 2 έτη</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47669270"/>
                  </a:ext>
                </a:extLst>
              </a:tr>
              <a:tr h="176502">
                <a:tc>
                  <a:txBody>
                    <a:bodyPr/>
                    <a:lstStyle/>
                    <a:p>
                      <a:pPr algn="l">
                        <a:lnSpc>
                          <a:spcPct val="115000"/>
                        </a:lnSpc>
                        <a:spcAft>
                          <a:spcPts val="0"/>
                        </a:spcAft>
                      </a:pPr>
                      <a:r>
                        <a:rPr lang="el-GR" sz="1200" kern="100" dirty="0">
                          <a:solidFill>
                            <a:schemeClr val="accent1">
                              <a:lumMod val="75000"/>
                            </a:schemeClr>
                          </a:solidFill>
                          <a:effectLst/>
                        </a:rPr>
                        <a:t>Αναμόρφωση του μισθολογίου των Ενόπλων Δυνάμεων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-41</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-162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-162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5072706"/>
                  </a:ext>
                </a:extLst>
              </a:tr>
              <a:tr h="176502">
                <a:tc>
                  <a:txBody>
                    <a:bodyPr/>
                    <a:lstStyle/>
                    <a:p>
                      <a:pPr algn="l">
                        <a:lnSpc>
                          <a:spcPct val="115000"/>
                        </a:lnSpc>
                        <a:spcAft>
                          <a:spcPts val="0"/>
                        </a:spcAft>
                      </a:pPr>
                      <a:r>
                        <a:rPr lang="el-GR" sz="1200" kern="100" dirty="0">
                          <a:solidFill>
                            <a:schemeClr val="accent1">
                              <a:lumMod val="75000"/>
                            </a:schemeClr>
                          </a:solidFill>
                          <a:effectLst/>
                        </a:rPr>
                        <a:t>Εξοικονόμηση από την αναμόρφωση της δομής των Ενόπλων Δυνάμεων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19</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77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77</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36506189"/>
                  </a:ext>
                </a:extLst>
              </a:tr>
              <a:tr h="176502">
                <a:tc>
                  <a:txBody>
                    <a:bodyPr/>
                    <a:lstStyle/>
                    <a:p>
                      <a:pPr algn="l">
                        <a:lnSpc>
                          <a:spcPct val="115000"/>
                        </a:lnSpc>
                        <a:spcAft>
                          <a:spcPts val="0"/>
                        </a:spcAft>
                      </a:pPr>
                      <a:r>
                        <a:rPr lang="el-GR" sz="1200" kern="100" dirty="0">
                          <a:solidFill>
                            <a:schemeClr val="accent1">
                              <a:lumMod val="75000"/>
                            </a:schemeClr>
                          </a:solidFill>
                          <a:effectLst/>
                        </a:rPr>
                        <a:t>Αύξηση της αποζημίωσης των οπλιτών από 8,8 ευρώ σε 50 έως 100 ευρώ</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18071450"/>
                  </a:ext>
                </a:extLst>
              </a:tr>
              <a:tr h="176502">
                <a:tc>
                  <a:txBody>
                    <a:bodyPr/>
                    <a:lstStyle/>
                    <a:p>
                      <a:pPr algn="l">
                        <a:lnSpc>
                          <a:spcPct val="115000"/>
                        </a:lnSpc>
                        <a:spcAft>
                          <a:spcPts val="0"/>
                        </a:spcAft>
                      </a:pPr>
                      <a:r>
                        <a:rPr lang="el-GR" sz="1200" kern="100" dirty="0">
                          <a:solidFill>
                            <a:schemeClr val="accent1">
                              <a:lumMod val="75000"/>
                            </a:schemeClr>
                          </a:solidFill>
                          <a:effectLst/>
                        </a:rPr>
                        <a:t>Αναμόρφωση του μισθολογίου των Σωμάτων Ασφαλείας (ΕΛΑΣ, ΠΣ, ΛΣ - ΕΛΑΚΤ)</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-32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-127</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-127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71019580"/>
                  </a:ext>
                </a:extLst>
              </a:tr>
              <a:tr h="176502">
                <a:tc>
                  <a:txBody>
                    <a:bodyPr/>
                    <a:lstStyle/>
                    <a:p>
                      <a:pPr algn="l">
                        <a:lnSpc>
                          <a:spcPct val="115000"/>
                        </a:lnSpc>
                        <a:spcAft>
                          <a:spcPts val="0"/>
                        </a:spcAft>
                      </a:pPr>
                      <a:r>
                        <a:rPr lang="el-GR" sz="1200" kern="100" dirty="0">
                          <a:solidFill>
                            <a:schemeClr val="accent1">
                              <a:lumMod val="75000"/>
                            </a:schemeClr>
                          </a:solidFill>
                          <a:effectLst/>
                        </a:rPr>
                        <a:t>Αναμόρφωση των αποδοχών των υπαλλήλων του Υπουργείου Εξωτερικών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-30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-30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91329366"/>
                  </a:ext>
                </a:extLst>
              </a:tr>
              <a:tr h="176502">
                <a:tc>
                  <a:txBody>
                    <a:bodyPr/>
                    <a:lstStyle/>
                    <a:p>
                      <a:pPr algn="l">
                        <a:lnSpc>
                          <a:spcPct val="115000"/>
                        </a:lnSpc>
                        <a:spcAft>
                          <a:spcPts val="0"/>
                        </a:spcAft>
                      </a:pPr>
                      <a:r>
                        <a:rPr lang="el-GR" sz="1200" kern="100" dirty="0">
                          <a:solidFill>
                            <a:schemeClr val="accent1">
                              <a:lumMod val="75000"/>
                            </a:schemeClr>
                          </a:solidFill>
                          <a:effectLst/>
                        </a:rPr>
                        <a:t>Θέσπιση επιδόματος ιδιαιτέρων καθηκόντων στο προσωπικό των σωφρονιστικών καταστημάτων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-3</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95079140"/>
                  </a:ext>
                </a:extLst>
              </a:tr>
              <a:tr h="365135">
                <a:tc>
                  <a:txBody>
                    <a:bodyPr/>
                    <a:lstStyle/>
                    <a:p>
                      <a:pPr algn="l">
                        <a:lnSpc>
                          <a:spcPct val="115000"/>
                        </a:lnSpc>
                        <a:spcAft>
                          <a:spcPts val="0"/>
                        </a:spcAft>
                      </a:pPr>
                      <a:r>
                        <a:rPr lang="el-GR" sz="1200" kern="100" dirty="0">
                          <a:solidFill>
                            <a:schemeClr val="accent1">
                              <a:lumMod val="75000"/>
                            </a:schemeClr>
                          </a:solidFill>
                          <a:effectLst/>
                        </a:rPr>
                        <a:t>Αναγνώριση μισθολογικά </a:t>
                      </a:r>
                      <a:r>
                        <a:rPr lang="el-GR" sz="1200" kern="100" dirty="0" err="1">
                          <a:solidFill>
                            <a:schemeClr val="accent1">
                              <a:lumMod val="75000"/>
                            </a:schemeClr>
                          </a:solidFill>
                          <a:effectLst/>
                        </a:rPr>
                        <a:t>integrated</a:t>
                      </a:r>
                      <a:r>
                        <a:rPr lang="el-GR" sz="1200" kern="100" dirty="0">
                          <a:solidFill>
                            <a:schemeClr val="accent1">
                              <a:lumMod val="75000"/>
                            </a:schemeClr>
                          </a:solidFill>
                          <a:effectLst/>
                        </a:rPr>
                        <a:t> </a:t>
                      </a:r>
                      <a:r>
                        <a:rPr lang="el-GR" sz="1200" kern="100" dirty="0" err="1">
                          <a:solidFill>
                            <a:schemeClr val="accent1">
                              <a:lumMod val="75000"/>
                            </a:schemeClr>
                          </a:solidFill>
                          <a:effectLst/>
                        </a:rPr>
                        <a:t>master</a:t>
                      </a:r>
                      <a:r>
                        <a:rPr lang="el-GR" sz="1200" kern="100" dirty="0">
                          <a:solidFill>
                            <a:schemeClr val="accent1">
                              <a:lumMod val="75000"/>
                            </a:schemeClr>
                          </a:solidFill>
                          <a:effectLst/>
                        </a:rPr>
                        <a:t> του Πολυτεχνείου και λοιπών Πανεπιστημιακών Σχολών με πενταετή κύκλο σπουδών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47757379"/>
                  </a:ext>
                </a:extLst>
              </a:tr>
              <a:tr h="176502">
                <a:tc>
                  <a:txBody>
                    <a:bodyPr/>
                    <a:lstStyle/>
                    <a:p>
                      <a:pPr algn="l">
                        <a:lnSpc>
                          <a:spcPct val="115000"/>
                        </a:lnSpc>
                        <a:spcAft>
                          <a:spcPts val="0"/>
                        </a:spcAft>
                      </a:pPr>
                      <a:r>
                        <a:rPr lang="el-GR" sz="1200" kern="100" dirty="0">
                          <a:solidFill>
                            <a:schemeClr val="accent1">
                              <a:lumMod val="75000"/>
                            </a:schemeClr>
                          </a:solidFill>
                          <a:effectLst/>
                        </a:rPr>
                        <a:t>Θέσπιση αφορολόγητου επιδόματος βιβλιοθήκης μελών ΔΕΠ και ερευνητών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51962418"/>
                  </a:ext>
                </a:extLst>
              </a:tr>
              <a:tr h="176502">
                <a:tc>
                  <a:txBody>
                    <a:bodyPr/>
                    <a:lstStyle/>
                    <a:p>
                      <a:pPr algn="l">
                        <a:lnSpc>
                          <a:spcPct val="115000"/>
                        </a:lnSpc>
                        <a:spcAft>
                          <a:spcPts val="0"/>
                        </a:spcAft>
                      </a:pPr>
                      <a:r>
                        <a:rPr lang="el-GR" sz="1200" kern="100" dirty="0">
                          <a:solidFill>
                            <a:schemeClr val="accent1">
                              <a:lumMod val="75000"/>
                            </a:schemeClr>
                          </a:solidFill>
                          <a:effectLst/>
                        </a:rPr>
                        <a:t>Απαλλαγή από τον φόρο εισοδήματος ιδρυμάτων και κληροδοτημάτων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-43</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01910757"/>
                  </a:ext>
                </a:extLst>
              </a:tr>
              <a:tr h="176502">
                <a:tc>
                  <a:txBody>
                    <a:bodyPr/>
                    <a:lstStyle/>
                    <a:p>
                      <a:pPr algn="l">
                        <a:lnSpc>
                          <a:spcPct val="115000"/>
                        </a:lnSpc>
                        <a:spcAft>
                          <a:spcPts val="0"/>
                        </a:spcAft>
                      </a:pPr>
                      <a:r>
                        <a:rPr lang="el-GR" sz="1200" kern="100" dirty="0">
                          <a:solidFill>
                            <a:schemeClr val="accent1">
                              <a:lumMod val="75000"/>
                            </a:schemeClr>
                          </a:solidFill>
                          <a:effectLst/>
                        </a:rPr>
                        <a:t>Ταμείο Καινοτομίας Φαρμάκων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-50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-50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90579872"/>
                  </a:ext>
                </a:extLst>
              </a:tr>
              <a:tr h="176502">
                <a:tc>
                  <a:txBody>
                    <a:bodyPr/>
                    <a:lstStyle/>
                    <a:p>
                      <a:pPr algn="l">
                        <a:lnSpc>
                          <a:spcPct val="115000"/>
                        </a:lnSpc>
                        <a:spcAft>
                          <a:spcPts val="0"/>
                        </a:spcAft>
                      </a:pPr>
                      <a:r>
                        <a:rPr lang="el-GR" sz="1200" kern="100" dirty="0">
                          <a:solidFill>
                            <a:schemeClr val="accent1">
                              <a:lumMod val="75000"/>
                            </a:schemeClr>
                          </a:solidFill>
                          <a:effectLst/>
                        </a:rPr>
                        <a:t>Κατάργηση τέλους συνδρομητικής τηλεόρασης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-22</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56337441"/>
                  </a:ext>
                </a:extLst>
              </a:tr>
              <a:tr h="176502">
                <a:tc>
                  <a:txBody>
                    <a:bodyPr/>
                    <a:lstStyle/>
                    <a:p>
                      <a:pPr algn="l">
                        <a:lnSpc>
                          <a:spcPct val="115000"/>
                        </a:lnSpc>
                        <a:spcAft>
                          <a:spcPts val="0"/>
                        </a:spcAft>
                      </a:pPr>
                      <a:r>
                        <a:rPr lang="el-GR" sz="1400" kern="100" dirty="0">
                          <a:solidFill>
                            <a:schemeClr val="accent1">
                              <a:lumMod val="75000"/>
                            </a:schemeClr>
                          </a:solidFill>
                          <a:effectLst/>
                        </a:rPr>
                        <a:t>Α. Σύνολο</a:t>
                      </a:r>
                      <a:endParaRPr lang="el-GR" sz="14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1" kern="100" dirty="0">
                          <a:solidFill>
                            <a:schemeClr val="accent1">
                              <a:lumMod val="75000"/>
                            </a:schemeClr>
                          </a:solidFill>
                          <a:effectLst/>
                        </a:rPr>
                        <a:t>-56</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-1.764</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-2.471</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22793504"/>
                  </a:ext>
                </a:extLst>
              </a:tr>
            </a:tbl>
          </a:graphicData>
        </a:graphic>
      </p:graphicFrame>
    </p:spTree>
    <p:extLst>
      <p:ext uri="{BB962C8B-B14F-4D97-AF65-F5344CB8AC3E}">
        <p14:creationId xmlns:p14="http://schemas.microsoft.com/office/powerpoint/2010/main" val="7909171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738D64-6A69-7951-6B47-2B8786F4AF0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4D33002-6A5E-5E59-A743-2C60A692E592}"/>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Δημοσιονομικές Παρεμβάσεις </a:t>
            </a:r>
            <a:r>
              <a:rPr lang="en-US" altLang="el-GR" sz="2600" dirty="0">
                <a:solidFill>
                  <a:schemeClr val="accent1">
                    <a:lumMod val="50000"/>
                  </a:schemeClr>
                </a:solidFill>
                <a:latin typeface="Century Schoolbook" panose="02040604050505020304" pitchFamily="18" charset="0"/>
              </a:rPr>
              <a:t>2025-2027</a:t>
            </a:r>
            <a:endParaRPr lang="el-GR" altLang="el-GR" sz="2600" dirty="0">
              <a:solidFill>
                <a:schemeClr val="accent1">
                  <a:lumMod val="50000"/>
                </a:schemeClr>
              </a:solidFill>
              <a:latin typeface="Century Schoolbook" panose="02040604050505020304" pitchFamily="18" charset="0"/>
            </a:endParaRPr>
          </a:p>
        </p:txBody>
      </p:sp>
      <p:sp>
        <p:nvSpPr>
          <p:cNvPr id="9" name="Rectangle 8">
            <a:extLst>
              <a:ext uri="{FF2B5EF4-FFF2-40B4-BE49-F238E27FC236}">
                <a16:creationId xmlns:a16="http://schemas.microsoft.com/office/drawing/2014/main" id="{970A19DC-9F54-D0AF-AD4A-FC9520D0BCC1}"/>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Πίνακας 1">
            <a:extLst>
              <a:ext uri="{FF2B5EF4-FFF2-40B4-BE49-F238E27FC236}">
                <a16:creationId xmlns:a16="http://schemas.microsoft.com/office/drawing/2014/main" id="{BE60F982-0B84-41F9-BE8C-711ECDE399AA}"/>
              </a:ext>
            </a:extLst>
          </p:cNvPr>
          <p:cNvGraphicFramePr>
            <a:graphicFrameLocks noGrp="1"/>
          </p:cNvGraphicFramePr>
          <p:nvPr>
            <p:extLst>
              <p:ext uri="{D42A27DB-BD31-4B8C-83A1-F6EECF244321}">
                <p14:modId xmlns:p14="http://schemas.microsoft.com/office/powerpoint/2010/main" val="1535705666"/>
              </p:ext>
            </p:extLst>
          </p:nvPr>
        </p:nvGraphicFramePr>
        <p:xfrm>
          <a:off x="387749" y="1199145"/>
          <a:ext cx="11564105" cy="4702892"/>
        </p:xfrm>
        <a:graphic>
          <a:graphicData uri="http://schemas.openxmlformats.org/drawingml/2006/table">
            <a:tbl>
              <a:tblPr firstRow="1" firstCol="1" bandRow="1">
                <a:tableStyleId>{5C22544A-7EE6-4342-B048-85BDC9FD1C3A}</a:tableStyleId>
              </a:tblPr>
              <a:tblGrid>
                <a:gridCol w="8830415">
                  <a:extLst>
                    <a:ext uri="{9D8B030D-6E8A-4147-A177-3AD203B41FA5}">
                      <a16:colId xmlns:a16="http://schemas.microsoft.com/office/drawing/2014/main" val="702951370"/>
                    </a:ext>
                  </a:extLst>
                </a:gridCol>
                <a:gridCol w="911230">
                  <a:extLst>
                    <a:ext uri="{9D8B030D-6E8A-4147-A177-3AD203B41FA5}">
                      <a16:colId xmlns:a16="http://schemas.microsoft.com/office/drawing/2014/main" val="648416610"/>
                    </a:ext>
                  </a:extLst>
                </a:gridCol>
                <a:gridCol w="911230">
                  <a:extLst>
                    <a:ext uri="{9D8B030D-6E8A-4147-A177-3AD203B41FA5}">
                      <a16:colId xmlns:a16="http://schemas.microsoft.com/office/drawing/2014/main" val="510453758"/>
                    </a:ext>
                  </a:extLst>
                </a:gridCol>
                <a:gridCol w="911230">
                  <a:extLst>
                    <a:ext uri="{9D8B030D-6E8A-4147-A177-3AD203B41FA5}">
                      <a16:colId xmlns:a16="http://schemas.microsoft.com/office/drawing/2014/main" val="236343294"/>
                    </a:ext>
                  </a:extLst>
                </a:gridCol>
              </a:tblGrid>
              <a:tr h="331694">
                <a:tc>
                  <a:txBody>
                    <a:bodyPr/>
                    <a:lstStyle/>
                    <a:p>
                      <a:pPr algn="l">
                        <a:lnSpc>
                          <a:spcPct val="115000"/>
                        </a:lnSpc>
                        <a:spcAft>
                          <a:spcPts val="0"/>
                        </a:spcAft>
                      </a:pPr>
                      <a:r>
                        <a:rPr lang="el-GR" sz="1400" kern="100" dirty="0">
                          <a:effectLst/>
                        </a:rPr>
                        <a:t>Β. Παρεμβάσεις που θεσμοθετήθηκαν κατά την εκτέλεση του προϋπολογισμού 2025</a:t>
                      </a:r>
                      <a:endParaRPr lang="el-GR" sz="1400" kern="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907357731"/>
                  </a:ext>
                </a:extLst>
              </a:tr>
              <a:tr h="284348">
                <a:tc>
                  <a:txBody>
                    <a:bodyPr/>
                    <a:lstStyle/>
                    <a:p>
                      <a:pPr algn="l">
                        <a:lnSpc>
                          <a:spcPct val="115000"/>
                        </a:lnSpc>
                        <a:spcAft>
                          <a:spcPts val="0"/>
                        </a:spcAft>
                      </a:pPr>
                      <a:r>
                        <a:rPr lang="el-GR" sz="1200" kern="100" dirty="0">
                          <a:solidFill>
                            <a:schemeClr val="accent1">
                              <a:lumMod val="75000"/>
                            </a:schemeClr>
                          </a:solidFill>
                          <a:effectLst/>
                        </a:rPr>
                        <a:t>Επιστροφή ενός ενοικίου ετησίως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-230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-230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-230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18568854"/>
                  </a:ext>
                </a:extLst>
              </a:tr>
              <a:tr h="588240">
                <a:tc>
                  <a:txBody>
                    <a:bodyPr/>
                    <a:lstStyle/>
                    <a:p>
                      <a:pPr algn="l">
                        <a:lnSpc>
                          <a:spcPct val="115000"/>
                        </a:lnSpc>
                        <a:spcAft>
                          <a:spcPts val="0"/>
                        </a:spcAft>
                      </a:pPr>
                      <a:r>
                        <a:rPr lang="el-GR" sz="1200" kern="100" dirty="0">
                          <a:solidFill>
                            <a:schemeClr val="accent1">
                              <a:lumMod val="75000"/>
                            </a:schemeClr>
                          </a:solidFill>
                          <a:effectLst/>
                        </a:rPr>
                        <a:t>Κοινωνική ενίσχυση ύψους 250 ευρώ κάθε Νοέμβριο σε συνταξιούχους, ανασφάλιστους υπερήλικες και σε άτομα με αναπηρία</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-360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-360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-360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40579668"/>
                  </a:ext>
                </a:extLst>
              </a:tr>
              <a:tr h="284348">
                <a:tc>
                  <a:txBody>
                    <a:bodyPr/>
                    <a:lstStyle/>
                    <a:p>
                      <a:pPr algn="l">
                        <a:lnSpc>
                          <a:spcPct val="115000"/>
                        </a:lnSpc>
                        <a:spcAft>
                          <a:spcPts val="0"/>
                        </a:spcAft>
                      </a:pPr>
                      <a:r>
                        <a:rPr lang="el-GR" sz="1200" kern="100" dirty="0">
                          <a:solidFill>
                            <a:schemeClr val="accent1">
                              <a:lumMod val="75000"/>
                            </a:schemeClr>
                          </a:solidFill>
                          <a:effectLst/>
                        </a:rPr>
                        <a:t>Αύξηση του εθνικού σκέλους του προϋπολογισμού δημοσίων επενδύσεων (σε σχέση με το ΜΔΣ)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-500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-500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-600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73091331"/>
                  </a:ext>
                </a:extLst>
              </a:tr>
              <a:tr h="588240">
                <a:tc>
                  <a:txBody>
                    <a:bodyPr/>
                    <a:lstStyle/>
                    <a:p>
                      <a:pPr algn="l">
                        <a:lnSpc>
                          <a:spcPct val="115000"/>
                        </a:lnSpc>
                        <a:spcAft>
                          <a:spcPts val="0"/>
                        </a:spcAft>
                      </a:pPr>
                      <a:r>
                        <a:rPr lang="el-GR" sz="1200" kern="100" dirty="0">
                          <a:solidFill>
                            <a:schemeClr val="accent1">
                              <a:lumMod val="75000"/>
                            </a:schemeClr>
                          </a:solidFill>
                          <a:effectLst/>
                        </a:rPr>
                        <a:t>Επέκταση του μέτρου της αύξησης του ορίου φαρμακευτικής δαπάνης κατά 100 εκατ. ετησίως και μετά το 2025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-100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-200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79640836"/>
                  </a:ext>
                </a:extLst>
              </a:tr>
              <a:tr h="284348">
                <a:tc>
                  <a:txBody>
                    <a:bodyPr/>
                    <a:lstStyle/>
                    <a:p>
                      <a:pPr algn="l">
                        <a:lnSpc>
                          <a:spcPct val="115000"/>
                        </a:lnSpc>
                        <a:spcAft>
                          <a:spcPts val="0"/>
                        </a:spcAft>
                      </a:pPr>
                      <a:r>
                        <a:rPr lang="el-GR" sz="1200" kern="100" dirty="0">
                          <a:solidFill>
                            <a:schemeClr val="accent1">
                              <a:lumMod val="75000"/>
                            </a:schemeClr>
                          </a:solidFill>
                          <a:effectLst/>
                        </a:rPr>
                        <a:t>Αύξηση του ορίου υγειονομικής δαπάνης διαγνωστικών και ιδιωτικών κλινικών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-35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-35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-35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08605970"/>
                  </a:ext>
                </a:extLst>
              </a:tr>
              <a:tr h="284348">
                <a:tc>
                  <a:txBody>
                    <a:bodyPr/>
                    <a:lstStyle/>
                    <a:p>
                      <a:pPr algn="l">
                        <a:lnSpc>
                          <a:spcPct val="115000"/>
                        </a:lnSpc>
                        <a:spcAft>
                          <a:spcPts val="0"/>
                        </a:spcAft>
                      </a:pPr>
                      <a:r>
                        <a:rPr lang="el-GR" sz="1200" kern="100" dirty="0">
                          <a:solidFill>
                            <a:schemeClr val="accent1">
                              <a:lumMod val="75000"/>
                            </a:schemeClr>
                          </a:solidFill>
                          <a:effectLst/>
                        </a:rPr>
                        <a:t>Χορήγηση φαρμάκων υψηλού κόστους από τον ΕΟΠΥΥ μέσω ιδιωτικών φαρμακείων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-12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-12</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74300883"/>
                  </a:ext>
                </a:extLst>
              </a:tr>
              <a:tr h="284348">
                <a:tc>
                  <a:txBody>
                    <a:bodyPr/>
                    <a:lstStyle/>
                    <a:p>
                      <a:pPr algn="l">
                        <a:lnSpc>
                          <a:spcPct val="115000"/>
                        </a:lnSpc>
                        <a:spcAft>
                          <a:spcPts val="0"/>
                        </a:spcAft>
                      </a:pPr>
                      <a:r>
                        <a:rPr lang="el-GR" sz="1200" kern="100" dirty="0">
                          <a:solidFill>
                            <a:schemeClr val="accent1">
                              <a:lumMod val="75000"/>
                            </a:schemeClr>
                          </a:solidFill>
                          <a:effectLst/>
                        </a:rPr>
                        <a:t>Επίδομα επικινδυνότητας ενστόλων ύψους 100 ευρώ μηνιαίως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-111</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-222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-222</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36627637"/>
                  </a:ext>
                </a:extLst>
              </a:tr>
              <a:tr h="284348">
                <a:tc>
                  <a:txBody>
                    <a:bodyPr/>
                    <a:lstStyle/>
                    <a:p>
                      <a:pPr algn="l">
                        <a:lnSpc>
                          <a:spcPct val="115000"/>
                        </a:lnSpc>
                        <a:spcAft>
                          <a:spcPts val="0"/>
                        </a:spcAft>
                      </a:pPr>
                      <a:r>
                        <a:rPr lang="el-GR" sz="1200" kern="100" dirty="0">
                          <a:solidFill>
                            <a:schemeClr val="accent1">
                              <a:lumMod val="75000"/>
                            </a:schemeClr>
                          </a:solidFill>
                          <a:effectLst/>
                        </a:rPr>
                        <a:t>Επέκταση απαλλαγής από τη φαρμακευτική δαπάνη στους χαμηλοσυνταξιούχους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-23</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-23</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-23</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75268660"/>
                  </a:ext>
                </a:extLst>
              </a:tr>
              <a:tr h="284348">
                <a:tc>
                  <a:txBody>
                    <a:bodyPr/>
                    <a:lstStyle/>
                    <a:p>
                      <a:pPr algn="l">
                        <a:lnSpc>
                          <a:spcPct val="115000"/>
                        </a:lnSpc>
                        <a:spcAft>
                          <a:spcPts val="0"/>
                        </a:spcAft>
                      </a:pPr>
                      <a:r>
                        <a:rPr lang="el-GR" sz="1200" kern="100" dirty="0">
                          <a:solidFill>
                            <a:schemeClr val="accent1">
                              <a:lumMod val="75000"/>
                            </a:schemeClr>
                          </a:solidFill>
                          <a:effectLst/>
                        </a:rPr>
                        <a:t>Μη συμψηφισμός της προσωπικής διαφοράς των δημόσιων υπαλλήλων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-12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299423475"/>
                  </a:ext>
                </a:extLst>
              </a:tr>
              <a:tr h="284348">
                <a:tc>
                  <a:txBody>
                    <a:bodyPr/>
                    <a:lstStyle/>
                    <a:p>
                      <a:pPr algn="l">
                        <a:lnSpc>
                          <a:spcPct val="115000"/>
                        </a:lnSpc>
                        <a:spcAft>
                          <a:spcPts val="0"/>
                        </a:spcAft>
                      </a:pPr>
                      <a:r>
                        <a:rPr lang="el-GR" sz="1200" kern="100" dirty="0">
                          <a:solidFill>
                            <a:schemeClr val="accent1">
                              <a:lumMod val="75000"/>
                            </a:schemeClr>
                          </a:solidFill>
                          <a:effectLst/>
                        </a:rPr>
                        <a:t>Κατάργηση των ηλικιακών περιορισμών για τη χορήγηση του επιδόματος κώφωσης - βαρηκοΐας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-4</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-4</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-4</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22534136"/>
                  </a:ext>
                </a:extLst>
              </a:tr>
              <a:tr h="588240">
                <a:tc>
                  <a:txBody>
                    <a:bodyPr/>
                    <a:lstStyle/>
                    <a:p>
                      <a:pPr algn="l">
                        <a:lnSpc>
                          <a:spcPct val="115000"/>
                        </a:lnSpc>
                        <a:spcAft>
                          <a:spcPts val="0"/>
                        </a:spcAft>
                      </a:pPr>
                      <a:r>
                        <a:rPr lang="el-GR" sz="1200" kern="100" dirty="0">
                          <a:solidFill>
                            <a:schemeClr val="accent1">
                              <a:lumMod val="75000"/>
                            </a:schemeClr>
                          </a:solidFill>
                          <a:effectLst/>
                        </a:rPr>
                        <a:t>Παράταση ισχύος της μείωσης του φόρου εισοδήματος για δαπάνες αναβάθμισης κτηρίων για τα έτη 2025 και 2026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93322621"/>
                  </a:ext>
                </a:extLst>
              </a:tr>
              <a:tr h="331694">
                <a:tc>
                  <a:txBody>
                    <a:bodyPr/>
                    <a:lstStyle/>
                    <a:p>
                      <a:pPr algn="l">
                        <a:lnSpc>
                          <a:spcPct val="115000"/>
                        </a:lnSpc>
                        <a:spcAft>
                          <a:spcPts val="0"/>
                        </a:spcAft>
                      </a:pPr>
                      <a:r>
                        <a:rPr lang="el-GR" sz="1400" kern="100" dirty="0">
                          <a:solidFill>
                            <a:schemeClr val="accent1">
                              <a:lumMod val="75000"/>
                            </a:schemeClr>
                          </a:solidFill>
                          <a:effectLst/>
                        </a:rPr>
                        <a:t>Β. Σύνολο</a:t>
                      </a:r>
                      <a:endParaRPr lang="el-GR" sz="14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1" kern="100" dirty="0">
                          <a:solidFill>
                            <a:schemeClr val="accent1">
                              <a:lumMod val="75000"/>
                            </a:schemeClr>
                          </a:solidFill>
                          <a:effectLst/>
                        </a:rPr>
                        <a:t>-1.292</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-1.508</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-1.713</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94050468"/>
                  </a:ext>
                </a:extLst>
              </a:tr>
            </a:tbl>
          </a:graphicData>
        </a:graphic>
      </p:graphicFrame>
    </p:spTree>
    <p:extLst>
      <p:ext uri="{BB962C8B-B14F-4D97-AF65-F5344CB8AC3E}">
        <p14:creationId xmlns:p14="http://schemas.microsoft.com/office/powerpoint/2010/main" val="3019081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738D64-6A69-7951-6B47-2B8786F4AF0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4D33002-6A5E-5E59-A743-2C60A692E592}"/>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Δημοσιονομικές Παρεμβάσεις </a:t>
            </a:r>
            <a:r>
              <a:rPr lang="en-US" altLang="el-GR" sz="2600" dirty="0">
                <a:solidFill>
                  <a:schemeClr val="accent1">
                    <a:lumMod val="50000"/>
                  </a:schemeClr>
                </a:solidFill>
                <a:latin typeface="Century Schoolbook" panose="02040604050505020304" pitchFamily="18" charset="0"/>
              </a:rPr>
              <a:t>2025-2027</a:t>
            </a:r>
            <a:endParaRPr lang="el-GR" altLang="el-GR" sz="2600" dirty="0">
              <a:solidFill>
                <a:schemeClr val="accent1">
                  <a:lumMod val="50000"/>
                </a:schemeClr>
              </a:solidFill>
              <a:latin typeface="Century Schoolbook" panose="02040604050505020304" pitchFamily="18" charset="0"/>
            </a:endParaRPr>
          </a:p>
        </p:txBody>
      </p:sp>
      <p:sp>
        <p:nvSpPr>
          <p:cNvPr id="9" name="Rectangle 8">
            <a:extLst>
              <a:ext uri="{FF2B5EF4-FFF2-40B4-BE49-F238E27FC236}">
                <a16:creationId xmlns:a16="http://schemas.microsoft.com/office/drawing/2014/main" id="{970A19DC-9F54-D0AF-AD4A-FC9520D0BCC1}"/>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Πίνακας 2">
            <a:extLst>
              <a:ext uri="{FF2B5EF4-FFF2-40B4-BE49-F238E27FC236}">
                <a16:creationId xmlns:a16="http://schemas.microsoft.com/office/drawing/2014/main" id="{435C2C9F-E5A2-45AC-ABBF-D5007F2F0232}"/>
              </a:ext>
            </a:extLst>
          </p:cNvPr>
          <p:cNvGraphicFramePr>
            <a:graphicFrameLocks noGrp="1"/>
          </p:cNvGraphicFramePr>
          <p:nvPr>
            <p:extLst>
              <p:ext uri="{D42A27DB-BD31-4B8C-83A1-F6EECF244321}">
                <p14:modId xmlns:p14="http://schemas.microsoft.com/office/powerpoint/2010/main" val="1884404822"/>
              </p:ext>
            </p:extLst>
          </p:nvPr>
        </p:nvGraphicFramePr>
        <p:xfrm>
          <a:off x="87746" y="816397"/>
          <a:ext cx="12016508" cy="5975751"/>
        </p:xfrm>
        <a:graphic>
          <a:graphicData uri="http://schemas.openxmlformats.org/drawingml/2006/table">
            <a:tbl>
              <a:tblPr firstRow="1" firstCol="1" bandRow="1">
                <a:tableStyleId>{5C22544A-7EE6-4342-B048-85BDC9FD1C3A}</a:tableStyleId>
              </a:tblPr>
              <a:tblGrid>
                <a:gridCol w="9175868">
                  <a:extLst>
                    <a:ext uri="{9D8B030D-6E8A-4147-A177-3AD203B41FA5}">
                      <a16:colId xmlns:a16="http://schemas.microsoft.com/office/drawing/2014/main" val="3696748707"/>
                    </a:ext>
                  </a:extLst>
                </a:gridCol>
                <a:gridCol w="946880">
                  <a:extLst>
                    <a:ext uri="{9D8B030D-6E8A-4147-A177-3AD203B41FA5}">
                      <a16:colId xmlns:a16="http://schemas.microsoft.com/office/drawing/2014/main" val="148436724"/>
                    </a:ext>
                  </a:extLst>
                </a:gridCol>
                <a:gridCol w="946880">
                  <a:extLst>
                    <a:ext uri="{9D8B030D-6E8A-4147-A177-3AD203B41FA5}">
                      <a16:colId xmlns:a16="http://schemas.microsoft.com/office/drawing/2014/main" val="2601674757"/>
                    </a:ext>
                  </a:extLst>
                </a:gridCol>
                <a:gridCol w="946880">
                  <a:extLst>
                    <a:ext uri="{9D8B030D-6E8A-4147-A177-3AD203B41FA5}">
                      <a16:colId xmlns:a16="http://schemas.microsoft.com/office/drawing/2014/main" val="2595344938"/>
                    </a:ext>
                  </a:extLst>
                </a:gridCol>
              </a:tblGrid>
              <a:tr h="216881">
                <a:tc>
                  <a:txBody>
                    <a:bodyPr/>
                    <a:lstStyle/>
                    <a:p>
                      <a:pPr algn="l">
                        <a:lnSpc>
                          <a:spcPct val="115000"/>
                        </a:lnSpc>
                        <a:spcAft>
                          <a:spcPts val="0"/>
                        </a:spcAft>
                      </a:pPr>
                      <a:r>
                        <a:rPr lang="el-GR" sz="1400" kern="100" dirty="0">
                          <a:effectLst/>
                        </a:rPr>
                        <a:t>Γ. Παρεμβάσεις που ενσωματώθηκαν στον προϋπολογισμό 2025</a:t>
                      </a:r>
                      <a:endParaRPr lang="el-GR" sz="1400" kern="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424523669"/>
                  </a:ext>
                </a:extLst>
              </a:tr>
              <a:tr h="384626">
                <a:tc>
                  <a:txBody>
                    <a:bodyPr/>
                    <a:lstStyle/>
                    <a:p>
                      <a:pPr algn="l">
                        <a:lnSpc>
                          <a:spcPct val="115000"/>
                        </a:lnSpc>
                        <a:spcAft>
                          <a:spcPts val="0"/>
                        </a:spcAft>
                      </a:pPr>
                      <a:r>
                        <a:rPr lang="el-GR" sz="1200" kern="100" dirty="0">
                          <a:solidFill>
                            <a:schemeClr val="accent1">
                              <a:lumMod val="75000"/>
                            </a:schemeClr>
                          </a:solidFill>
                          <a:effectLst/>
                        </a:rPr>
                        <a:t>Οριζόντια αύξηση μισθολογίου του δημόσιου τομέα, ώστε ο εισαγωγικός μισθός να μην υπολείπεται του επιπέδου του κατώτατου μισθού</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dirty="0">
                          <a:solidFill>
                            <a:schemeClr val="accent1">
                              <a:lumMod val="75000"/>
                            </a:schemeClr>
                          </a:solidFill>
                          <a:effectLst/>
                        </a:rPr>
                        <a:t>-215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-572</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-882</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5867596"/>
                  </a:ext>
                </a:extLst>
              </a:tr>
              <a:tr h="319993">
                <a:tc>
                  <a:txBody>
                    <a:bodyPr/>
                    <a:lstStyle/>
                    <a:p>
                      <a:pPr algn="l">
                        <a:lnSpc>
                          <a:spcPct val="115000"/>
                        </a:lnSpc>
                        <a:spcAft>
                          <a:spcPts val="0"/>
                        </a:spcAft>
                      </a:pPr>
                      <a:r>
                        <a:rPr lang="el-GR" sz="1200" kern="100" dirty="0">
                          <a:solidFill>
                            <a:schemeClr val="accent1">
                              <a:lumMod val="75000"/>
                            </a:schemeClr>
                          </a:solidFill>
                          <a:effectLst/>
                        </a:rPr>
                        <a:t>Αύξηση των συντάξεων με βάση τον ρυθμό μεταβολής του ΑΕΠ και του πληθωρισμού</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-474</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-1.028</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-1.562</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04271259"/>
                  </a:ext>
                </a:extLst>
              </a:tr>
              <a:tr h="210992">
                <a:tc>
                  <a:txBody>
                    <a:bodyPr/>
                    <a:lstStyle/>
                    <a:p>
                      <a:pPr algn="l">
                        <a:lnSpc>
                          <a:spcPct val="115000"/>
                        </a:lnSpc>
                        <a:spcAft>
                          <a:spcPts val="0"/>
                        </a:spcAft>
                      </a:pPr>
                      <a:r>
                        <a:rPr lang="el-GR" sz="1200" kern="100" dirty="0">
                          <a:solidFill>
                            <a:schemeClr val="accent1">
                              <a:lumMod val="75000"/>
                            </a:schemeClr>
                          </a:solidFill>
                          <a:effectLst/>
                        </a:rPr>
                        <a:t>Μείωση των ασφαλιστικών εισφορών κατά 1% το 2025 και επιπλέον 0,5% το 2027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-448</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-448</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-692</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365813188"/>
                  </a:ext>
                </a:extLst>
              </a:tr>
              <a:tr h="228640">
                <a:tc>
                  <a:txBody>
                    <a:bodyPr/>
                    <a:lstStyle/>
                    <a:p>
                      <a:pPr algn="l">
                        <a:lnSpc>
                          <a:spcPct val="115000"/>
                        </a:lnSpc>
                        <a:spcAft>
                          <a:spcPts val="0"/>
                        </a:spcAft>
                      </a:pPr>
                      <a:r>
                        <a:rPr lang="el-GR" sz="1200" kern="100" dirty="0">
                          <a:solidFill>
                            <a:schemeClr val="accent1">
                              <a:lumMod val="75000"/>
                            </a:schemeClr>
                          </a:solidFill>
                          <a:effectLst/>
                        </a:rPr>
                        <a:t>Κατάργηση του τέλους επιτηδεύματος από το 2025 σε συνέχεια της μείωσης κατά 50% το 2024</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dirty="0">
                          <a:solidFill>
                            <a:schemeClr val="accent1">
                              <a:lumMod val="75000"/>
                            </a:schemeClr>
                          </a:solidFill>
                          <a:effectLst/>
                        </a:rPr>
                        <a:t>-125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-144</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-150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70217022"/>
                  </a:ext>
                </a:extLst>
              </a:tr>
              <a:tr h="384626">
                <a:tc>
                  <a:txBody>
                    <a:bodyPr/>
                    <a:lstStyle/>
                    <a:p>
                      <a:pPr algn="l">
                        <a:lnSpc>
                          <a:spcPct val="115000"/>
                        </a:lnSpc>
                        <a:spcAft>
                          <a:spcPts val="0"/>
                        </a:spcAft>
                      </a:pPr>
                      <a:r>
                        <a:rPr lang="el-GR" sz="1200" kern="100" dirty="0">
                          <a:solidFill>
                            <a:schemeClr val="accent1">
                              <a:lumMod val="75000"/>
                            </a:schemeClr>
                          </a:solidFill>
                          <a:effectLst/>
                        </a:rPr>
                        <a:t>Μείωση του ΕΝΦΙΑ κατά 20% για κατοικίες φυσικών προσώπων με φορολογητέα αξία έως 500.000 ευρώ, που ασφαλίζονται για φυσικές καταστροφές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-21</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-41</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-45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55971785"/>
                  </a:ext>
                </a:extLst>
              </a:tr>
              <a:tr h="210992">
                <a:tc>
                  <a:txBody>
                    <a:bodyPr/>
                    <a:lstStyle/>
                    <a:p>
                      <a:pPr algn="l">
                        <a:lnSpc>
                          <a:spcPct val="115000"/>
                        </a:lnSpc>
                        <a:spcAft>
                          <a:spcPts val="0"/>
                        </a:spcAft>
                      </a:pPr>
                      <a:r>
                        <a:rPr lang="el-GR" sz="1200" kern="100" dirty="0">
                          <a:solidFill>
                            <a:schemeClr val="accent1">
                              <a:lumMod val="75000"/>
                            </a:schemeClr>
                          </a:solidFill>
                          <a:effectLst/>
                        </a:rPr>
                        <a:t>Μονιμοποίηση της επιστροφής του ΕΦΚ στους αγρότες με νέο σύστημα</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-100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-100</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-100</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16911883"/>
                  </a:ext>
                </a:extLst>
              </a:tr>
              <a:tr h="185924">
                <a:tc>
                  <a:txBody>
                    <a:bodyPr/>
                    <a:lstStyle/>
                    <a:p>
                      <a:pPr algn="l">
                        <a:lnSpc>
                          <a:spcPct val="115000"/>
                        </a:lnSpc>
                        <a:spcAft>
                          <a:spcPts val="0"/>
                        </a:spcAft>
                      </a:pPr>
                      <a:r>
                        <a:rPr lang="el-GR" sz="1200" kern="100">
                          <a:solidFill>
                            <a:schemeClr val="accent1">
                              <a:lumMod val="75000"/>
                            </a:schemeClr>
                          </a:solidFill>
                          <a:effectLst/>
                        </a:rPr>
                        <a:t>Αυτοτελής φορολόγηση εφημεριών των ιατρών του ΕΣΥ</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-40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58963735"/>
                  </a:ext>
                </a:extLst>
              </a:tr>
              <a:tr h="384626">
                <a:tc>
                  <a:txBody>
                    <a:bodyPr/>
                    <a:lstStyle/>
                    <a:p>
                      <a:pPr algn="l">
                        <a:lnSpc>
                          <a:spcPct val="115000"/>
                        </a:lnSpc>
                        <a:spcAft>
                          <a:spcPts val="0"/>
                        </a:spcAft>
                      </a:pPr>
                      <a:r>
                        <a:rPr lang="el-GR" sz="1200" kern="100" dirty="0">
                          <a:solidFill>
                            <a:schemeClr val="accent1">
                              <a:lumMod val="75000"/>
                            </a:schemeClr>
                          </a:solidFill>
                          <a:effectLst/>
                        </a:rPr>
                        <a:t>Μείωση του ψηφιακού τέλους συναλλαγής σε μία σειρά από συναλλαγές (τόκους εταιρικών δανείων, οικοδομικές άδειες, χρησιδάνεια, γάμους, ασφαλιστήρια συμβόλαια κ.λπ.)</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-32</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-32</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-32</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64698176"/>
                  </a:ext>
                </a:extLst>
              </a:tr>
              <a:tr h="185924">
                <a:tc>
                  <a:txBody>
                    <a:bodyPr/>
                    <a:lstStyle/>
                    <a:p>
                      <a:pPr algn="l">
                        <a:lnSpc>
                          <a:spcPct val="115000"/>
                        </a:lnSpc>
                        <a:spcAft>
                          <a:spcPts val="0"/>
                        </a:spcAft>
                      </a:pPr>
                      <a:r>
                        <a:rPr lang="el-GR" sz="1200" kern="100" dirty="0">
                          <a:solidFill>
                            <a:schemeClr val="accent1">
                              <a:lumMod val="75000"/>
                            </a:schemeClr>
                          </a:solidFill>
                          <a:effectLst/>
                        </a:rPr>
                        <a:t>Κίνητρα για την καινοτομία, τις συγχωνεύσεις και τις εξαγορές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dirty="0">
                          <a:solidFill>
                            <a:schemeClr val="accent1">
                              <a:lumMod val="75000"/>
                            </a:schemeClr>
                          </a:solidFill>
                          <a:effectLst/>
                        </a:rPr>
                        <a:t>-41</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-41</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-41</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19248705"/>
                  </a:ext>
                </a:extLst>
              </a:tr>
              <a:tr h="210992">
                <a:tc>
                  <a:txBody>
                    <a:bodyPr/>
                    <a:lstStyle/>
                    <a:p>
                      <a:pPr algn="l">
                        <a:lnSpc>
                          <a:spcPct val="115000"/>
                        </a:lnSpc>
                        <a:spcAft>
                          <a:spcPts val="0"/>
                        </a:spcAft>
                      </a:pPr>
                      <a:r>
                        <a:rPr lang="el-GR" sz="1200" kern="100" dirty="0">
                          <a:solidFill>
                            <a:schemeClr val="accent1">
                              <a:lumMod val="75000"/>
                            </a:schemeClr>
                          </a:solidFill>
                          <a:effectLst/>
                        </a:rPr>
                        <a:t>Κατάργηση τέλους σταθερής τηλεφωνίας (5%) για συνδέσεις με οπτική ίνα (≥100 </a:t>
                      </a:r>
                      <a:r>
                        <a:rPr lang="el-GR" sz="1200" kern="100" dirty="0" err="1">
                          <a:solidFill>
                            <a:schemeClr val="accent1">
                              <a:lumMod val="75000"/>
                            </a:schemeClr>
                          </a:solidFill>
                          <a:effectLst/>
                        </a:rPr>
                        <a:t>mbps</a:t>
                      </a:r>
                      <a:r>
                        <a:rPr lang="el-GR" sz="1200" kern="100" dirty="0">
                          <a:solidFill>
                            <a:schemeClr val="accent1">
                              <a:lumMod val="75000"/>
                            </a:schemeClr>
                          </a:solidFill>
                          <a:effectLst/>
                        </a:rPr>
                        <a:t>)</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-24</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-24</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-24</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16661437"/>
                  </a:ext>
                </a:extLst>
              </a:tr>
              <a:tr h="228640">
                <a:tc>
                  <a:txBody>
                    <a:bodyPr/>
                    <a:lstStyle/>
                    <a:p>
                      <a:pPr algn="l">
                        <a:lnSpc>
                          <a:spcPct val="115000"/>
                        </a:lnSpc>
                        <a:spcAft>
                          <a:spcPts val="0"/>
                        </a:spcAft>
                      </a:pPr>
                      <a:r>
                        <a:rPr lang="el-GR" sz="1200" kern="100" dirty="0">
                          <a:solidFill>
                            <a:schemeClr val="accent1">
                              <a:lumMod val="75000"/>
                            </a:schemeClr>
                          </a:solidFill>
                          <a:effectLst/>
                        </a:rPr>
                        <a:t>Απαλλαγή από τον φόρο ασφαλίστρου (15%) συμβολαίων υγείας για παιδιά ηλικίας έως 18 ετών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-17</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-17</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-17</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3174970"/>
                  </a:ext>
                </a:extLst>
              </a:tr>
              <a:tr h="210992">
                <a:tc>
                  <a:txBody>
                    <a:bodyPr/>
                    <a:lstStyle/>
                    <a:p>
                      <a:pPr algn="l">
                        <a:lnSpc>
                          <a:spcPct val="115000"/>
                        </a:lnSpc>
                        <a:spcAft>
                          <a:spcPts val="0"/>
                        </a:spcAft>
                      </a:pPr>
                      <a:r>
                        <a:rPr lang="el-GR" sz="1200" kern="100" dirty="0">
                          <a:solidFill>
                            <a:schemeClr val="accent1">
                              <a:lumMod val="75000"/>
                            </a:schemeClr>
                          </a:solidFill>
                          <a:effectLst/>
                        </a:rPr>
                        <a:t>Φοροαπαλλαγή οικειοθελών παροχών επιχειρήσεων υπέρ των νέων γονέων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-6</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-6</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-6</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96120473"/>
                  </a:ext>
                </a:extLst>
              </a:tr>
              <a:tr h="384626">
                <a:tc>
                  <a:txBody>
                    <a:bodyPr/>
                    <a:lstStyle/>
                    <a:p>
                      <a:pPr algn="l">
                        <a:lnSpc>
                          <a:spcPct val="115000"/>
                        </a:lnSpc>
                        <a:spcAft>
                          <a:spcPts val="0"/>
                        </a:spcAft>
                      </a:pPr>
                      <a:r>
                        <a:rPr lang="el-GR" sz="1200" kern="100" dirty="0">
                          <a:solidFill>
                            <a:schemeClr val="accent1">
                              <a:lumMod val="75000"/>
                            </a:schemeClr>
                          </a:solidFill>
                          <a:effectLst/>
                        </a:rPr>
                        <a:t>Απαλλαγή από τον φόρο εισοδήματος για κενά ακίνητα ή ακίνητα σε βραχυχρόνια μίσθωση, η οποία θα μετατραπεί σε μακροχρόνια μίσθωση (επέκταση και για το έτος 2026)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-0,3</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-10</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-20</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84691828"/>
                  </a:ext>
                </a:extLst>
              </a:tr>
              <a:tr h="210992">
                <a:tc>
                  <a:txBody>
                    <a:bodyPr/>
                    <a:lstStyle/>
                    <a:p>
                      <a:pPr algn="l">
                        <a:lnSpc>
                          <a:spcPct val="115000"/>
                        </a:lnSpc>
                        <a:spcAft>
                          <a:spcPts val="0"/>
                        </a:spcAft>
                      </a:pPr>
                      <a:r>
                        <a:rPr lang="el-GR" sz="1200" kern="100" dirty="0">
                          <a:solidFill>
                            <a:schemeClr val="accent1">
                              <a:lumMod val="75000"/>
                            </a:schemeClr>
                          </a:solidFill>
                          <a:effectLst/>
                        </a:rPr>
                        <a:t>Επέκταση της απαλλαγής από τον ΦΠΑ στα νέα κτήρια (επέκταση και για το έτος 2026)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-18</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-18</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69671822"/>
                  </a:ext>
                </a:extLst>
              </a:tr>
              <a:tr h="185924">
                <a:tc>
                  <a:txBody>
                    <a:bodyPr/>
                    <a:lstStyle/>
                    <a:p>
                      <a:pPr algn="l">
                        <a:lnSpc>
                          <a:spcPct val="115000"/>
                        </a:lnSpc>
                        <a:spcAft>
                          <a:spcPts val="0"/>
                        </a:spcAft>
                      </a:pPr>
                      <a:r>
                        <a:rPr lang="el-GR" sz="1200" kern="100" dirty="0">
                          <a:solidFill>
                            <a:schemeClr val="accent1">
                              <a:lumMod val="75000"/>
                            </a:schemeClr>
                          </a:solidFill>
                          <a:effectLst/>
                        </a:rPr>
                        <a:t>Κίνητρο προσέλκυσης ιατρών σε προβληματικές και άγονες περιοχές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-16</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-16</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-16</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9973081"/>
                  </a:ext>
                </a:extLst>
              </a:tr>
              <a:tr h="384626">
                <a:tc>
                  <a:txBody>
                    <a:bodyPr/>
                    <a:lstStyle/>
                    <a:p>
                      <a:pPr algn="l">
                        <a:lnSpc>
                          <a:spcPct val="115000"/>
                        </a:lnSpc>
                        <a:spcAft>
                          <a:spcPts val="0"/>
                        </a:spcAft>
                      </a:pPr>
                      <a:r>
                        <a:rPr lang="el-GR" sz="1200" kern="100" dirty="0">
                          <a:solidFill>
                            <a:schemeClr val="accent1">
                              <a:lumMod val="75000"/>
                            </a:schemeClr>
                          </a:solidFill>
                          <a:effectLst/>
                        </a:rPr>
                        <a:t>Αύξηση κατά 20% της αποζημίωσης νυχτερινής απασχόλησης των </a:t>
                      </a:r>
                      <a:r>
                        <a:rPr lang="el-GR" sz="1200" kern="100" dirty="0" err="1">
                          <a:solidFill>
                            <a:schemeClr val="accent1">
                              <a:lumMod val="75000"/>
                            </a:schemeClr>
                          </a:solidFill>
                          <a:effectLst/>
                        </a:rPr>
                        <a:t>ενστόλων</a:t>
                      </a:r>
                      <a:r>
                        <a:rPr lang="el-GR" sz="1200" kern="100" dirty="0">
                          <a:solidFill>
                            <a:schemeClr val="accent1">
                              <a:lumMod val="75000"/>
                            </a:schemeClr>
                          </a:solidFill>
                          <a:effectLst/>
                        </a:rPr>
                        <a:t> από τον Ιανουάριο 2025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-25</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-25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-25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60776339"/>
                  </a:ext>
                </a:extLst>
              </a:tr>
              <a:tr h="384626">
                <a:tc>
                  <a:txBody>
                    <a:bodyPr/>
                    <a:lstStyle/>
                    <a:p>
                      <a:pPr algn="l">
                        <a:lnSpc>
                          <a:spcPct val="115000"/>
                        </a:lnSpc>
                        <a:spcAft>
                          <a:spcPts val="0"/>
                        </a:spcAft>
                      </a:pPr>
                      <a:r>
                        <a:rPr lang="el-GR" sz="1200" kern="100" dirty="0">
                          <a:solidFill>
                            <a:schemeClr val="accent1">
                              <a:lumMod val="75000"/>
                            </a:schemeClr>
                          </a:solidFill>
                          <a:effectLst/>
                        </a:rPr>
                        <a:t>Αύξηση του φοιτητικού στεγαστικού επιδόματος για τα περιφερειακά Πανεπιστήμια (από 1.500 ευρώ σε 2.000 ευρώ ετησίως και σε 2.500 ευρώ σε περίπτωση συγκατοίκησης)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-15</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56523457"/>
                  </a:ext>
                </a:extLst>
              </a:tr>
              <a:tr h="185924">
                <a:tc>
                  <a:txBody>
                    <a:bodyPr/>
                    <a:lstStyle/>
                    <a:p>
                      <a:pPr algn="l">
                        <a:lnSpc>
                          <a:spcPct val="115000"/>
                        </a:lnSpc>
                        <a:spcAft>
                          <a:spcPts val="0"/>
                        </a:spcAft>
                      </a:pPr>
                      <a:r>
                        <a:rPr lang="el-GR" sz="1200" kern="100" dirty="0">
                          <a:solidFill>
                            <a:schemeClr val="accent1">
                              <a:lumMod val="75000"/>
                            </a:schemeClr>
                          </a:solidFill>
                          <a:effectLst/>
                        </a:rPr>
                        <a:t>Αύξηση των αποδοχών των σπουδαστών στρατιωτικών σχολών </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-14</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-14</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-14</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41714609"/>
                  </a:ext>
                </a:extLst>
              </a:tr>
              <a:tr h="185924">
                <a:tc>
                  <a:txBody>
                    <a:bodyPr/>
                    <a:lstStyle/>
                    <a:p>
                      <a:pPr algn="l">
                        <a:lnSpc>
                          <a:spcPct val="115000"/>
                        </a:lnSpc>
                        <a:spcAft>
                          <a:spcPts val="0"/>
                        </a:spcAft>
                      </a:pPr>
                      <a:r>
                        <a:rPr lang="el-GR" sz="1200" kern="100" dirty="0">
                          <a:solidFill>
                            <a:schemeClr val="accent1">
                              <a:lumMod val="75000"/>
                            </a:schemeClr>
                          </a:solidFill>
                          <a:effectLst/>
                        </a:rPr>
                        <a:t>Αναμόρφωση του κινήτρου επίτευξης στόχων στο Δημόσιο</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-20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-40</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94573500"/>
                  </a:ext>
                </a:extLst>
              </a:tr>
              <a:tr h="210992">
                <a:tc>
                  <a:txBody>
                    <a:bodyPr/>
                    <a:lstStyle/>
                    <a:p>
                      <a:pPr algn="l">
                        <a:lnSpc>
                          <a:spcPct val="115000"/>
                        </a:lnSpc>
                        <a:spcAft>
                          <a:spcPts val="0"/>
                        </a:spcAft>
                      </a:pPr>
                      <a:r>
                        <a:rPr lang="el-GR" sz="1200" kern="100" dirty="0">
                          <a:solidFill>
                            <a:schemeClr val="accent1">
                              <a:lumMod val="75000"/>
                            </a:schemeClr>
                          </a:solidFill>
                          <a:effectLst/>
                        </a:rPr>
                        <a:t>Αναμόρφωση του επιδόματος επικίνδυνης και ανθυγιεινής εργασίας στους ΟΤΑ</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-37</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-37</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-37</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41837723"/>
                  </a:ext>
                </a:extLst>
              </a:tr>
              <a:tr h="319993">
                <a:tc>
                  <a:txBody>
                    <a:bodyPr/>
                    <a:lstStyle/>
                    <a:p>
                      <a:pPr algn="l">
                        <a:lnSpc>
                          <a:spcPct val="115000"/>
                        </a:lnSpc>
                        <a:spcAft>
                          <a:spcPts val="0"/>
                        </a:spcAft>
                      </a:pPr>
                      <a:r>
                        <a:rPr lang="el-GR" sz="1400" kern="100" dirty="0">
                          <a:solidFill>
                            <a:schemeClr val="accent1">
                              <a:lumMod val="75000"/>
                            </a:schemeClr>
                          </a:solidFill>
                          <a:effectLst/>
                        </a:rPr>
                        <a:t>Γ. Σύνολο</a:t>
                      </a:r>
                      <a:endParaRPr lang="el-GR" sz="14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1" kern="100" dirty="0">
                          <a:solidFill>
                            <a:schemeClr val="accent1">
                              <a:lumMod val="75000"/>
                            </a:schemeClr>
                          </a:solidFill>
                          <a:effectLst/>
                        </a:rPr>
                        <a:t>-1.688</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-2.668</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-3.758</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70252638"/>
                  </a:ext>
                </a:extLst>
              </a:tr>
            </a:tbl>
          </a:graphicData>
        </a:graphic>
      </p:graphicFrame>
    </p:spTree>
    <p:extLst>
      <p:ext uri="{BB962C8B-B14F-4D97-AF65-F5344CB8AC3E}">
        <p14:creationId xmlns:p14="http://schemas.microsoft.com/office/powerpoint/2010/main" val="41227237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1B35C-BDD4-BE19-B089-D57F044A733C}"/>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1760603E-4035-8D4E-036B-C02AAA85DFAF}"/>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Πορεία Καθαρών Δαπανών</a:t>
            </a:r>
          </a:p>
        </p:txBody>
      </p:sp>
      <p:sp>
        <p:nvSpPr>
          <p:cNvPr id="9" name="Rectangle 8">
            <a:extLst>
              <a:ext uri="{FF2B5EF4-FFF2-40B4-BE49-F238E27FC236}">
                <a16:creationId xmlns:a16="http://schemas.microsoft.com/office/drawing/2014/main" id="{E2994E3C-8389-1F30-6269-C0327B70FB0F}"/>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ABCCFC7C-027A-41A3-859F-79BB46929EC9}"/>
              </a:ext>
            </a:extLst>
          </p:cNvPr>
          <p:cNvGraphicFramePr>
            <a:graphicFrameLocks noGrp="1"/>
          </p:cNvGraphicFramePr>
          <p:nvPr>
            <p:extLst>
              <p:ext uri="{D42A27DB-BD31-4B8C-83A1-F6EECF244321}">
                <p14:modId xmlns:p14="http://schemas.microsoft.com/office/powerpoint/2010/main" val="1652687308"/>
              </p:ext>
            </p:extLst>
          </p:nvPr>
        </p:nvGraphicFramePr>
        <p:xfrm>
          <a:off x="455752" y="865267"/>
          <a:ext cx="10672499" cy="3417065"/>
        </p:xfrm>
        <a:graphic>
          <a:graphicData uri="http://schemas.openxmlformats.org/drawingml/2006/table">
            <a:tbl>
              <a:tblPr firstRow="1" firstCol="1" bandRow="1"/>
              <a:tblGrid>
                <a:gridCol w="6450413">
                  <a:extLst>
                    <a:ext uri="{9D8B030D-6E8A-4147-A177-3AD203B41FA5}">
                      <a16:colId xmlns:a16="http://schemas.microsoft.com/office/drawing/2014/main" val="1133694230"/>
                    </a:ext>
                  </a:extLst>
                </a:gridCol>
                <a:gridCol w="703681">
                  <a:extLst>
                    <a:ext uri="{9D8B030D-6E8A-4147-A177-3AD203B41FA5}">
                      <a16:colId xmlns:a16="http://schemas.microsoft.com/office/drawing/2014/main" val="171195647"/>
                    </a:ext>
                  </a:extLst>
                </a:gridCol>
                <a:gridCol w="703681">
                  <a:extLst>
                    <a:ext uri="{9D8B030D-6E8A-4147-A177-3AD203B41FA5}">
                      <a16:colId xmlns:a16="http://schemas.microsoft.com/office/drawing/2014/main" val="2953776140"/>
                    </a:ext>
                  </a:extLst>
                </a:gridCol>
                <a:gridCol w="703681">
                  <a:extLst>
                    <a:ext uri="{9D8B030D-6E8A-4147-A177-3AD203B41FA5}">
                      <a16:colId xmlns:a16="http://schemas.microsoft.com/office/drawing/2014/main" val="3115223624"/>
                    </a:ext>
                  </a:extLst>
                </a:gridCol>
                <a:gridCol w="703681">
                  <a:extLst>
                    <a:ext uri="{9D8B030D-6E8A-4147-A177-3AD203B41FA5}">
                      <a16:colId xmlns:a16="http://schemas.microsoft.com/office/drawing/2014/main" val="1445882758"/>
                    </a:ext>
                  </a:extLst>
                </a:gridCol>
                <a:gridCol w="703681">
                  <a:extLst>
                    <a:ext uri="{9D8B030D-6E8A-4147-A177-3AD203B41FA5}">
                      <a16:colId xmlns:a16="http://schemas.microsoft.com/office/drawing/2014/main" val="1204363154"/>
                    </a:ext>
                  </a:extLst>
                </a:gridCol>
                <a:gridCol w="703681">
                  <a:extLst>
                    <a:ext uri="{9D8B030D-6E8A-4147-A177-3AD203B41FA5}">
                      <a16:colId xmlns:a16="http://schemas.microsoft.com/office/drawing/2014/main" val="2267594228"/>
                    </a:ext>
                  </a:extLst>
                </a:gridCol>
              </a:tblGrid>
              <a:tr h="338057">
                <a:tc>
                  <a:txBody>
                    <a:bodyPr/>
                    <a:lstStyle/>
                    <a:p>
                      <a:pPr algn="ctr">
                        <a:lnSpc>
                          <a:spcPts val="1300"/>
                        </a:lnSpc>
                        <a:spcAft>
                          <a:spcPts val="800"/>
                        </a:spcAft>
                        <a:buNone/>
                      </a:pPr>
                      <a:r>
                        <a:rPr lang="el-GR" sz="1600" b="1" dirty="0">
                          <a:solidFill>
                            <a:srgbClr val="000000"/>
                          </a:solidFill>
                          <a:effectLst/>
                          <a:latin typeface="Century Schoolbook" panose="02040604050505020304" pitchFamily="18" charset="0"/>
                          <a:ea typeface="Times New Roman" panose="02020603050405020304" pitchFamily="18" charset="0"/>
                          <a:cs typeface="Calibri" panose="020F0502020204030204" pitchFamily="34"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tc>
                  <a:txBody>
                    <a:bodyPr/>
                    <a:lstStyle/>
                    <a:p>
                      <a:pPr algn="ctr">
                        <a:lnSpc>
                          <a:spcPts val="1300"/>
                        </a:lnSpc>
                        <a:spcAft>
                          <a:spcPts val="800"/>
                        </a:spcAft>
                        <a:buNone/>
                      </a:pPr>
                      <a:r>
                        <a:rPr lang="el-GR" sz="1600" b="1" dirty="0">
                          <a:solidFill>
                            <a:schemeClr val="bg1">
                              <a:lumMod val="95000"/>
                            </a:schemeClr>
                          </a:solidFill>
                          <a:effectLst/>
                          <a:latin typeface="Century Schoolbook" panose="02040604050505020304" pitchFamily="18" charset="0"/>
                          <a:ea typeface="Times New Roman" panose="02020603050405020304" pitchFamily="18" charset="0"/>
                          <a:cs typeface="Calibri" panose="020F0502020204030204" pitchFamily="34" charset="0"/>
                        </a:rPr>
                        <a:t>2024</a:t>
                      </a:r>
                      <a:endParaRPr lang="en-US" sz="1600" dirty="0">
                        <a:solidFill>
                          <a:schemeClr val="bg1">
                            <a:lumMod val="95000"/>
                          </a:schemeClr>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tc>
                  <a:txBody>
                    <a:bodyPr/>
                    <a:lstStyle/>
                    <a:p>
                      <a:pPr algn="ctr">
                        <a:lnSpc>
                          <a:spcPts val="1300"/>
                        </a:lnSpc>
                        <a:spcAft>
                          <a:spcPts val="800"/>
                        </a:spcAft>
                        <a:buNone/>
                      </a:pPr>
                      <a:r>
                        <a:rPr lang="el-GR" sz="1600" b="1" dirty="0">
                          <a:solidFill>
                            <a:schemeClr val="bg1">
                              <a:lumMod val="95000"/>
                            </a:schemeClr>
                          </a:solidFill>
                          <a:effectLst/>
                          <a:latin typeface="Century Schoolbook" panose="02040604050505020304" pitchFamily="18" charset="0"/>
                          <a:ea typeface="Times New Roman" panose="02020603050405020304" pitchFamily="18" charset="0"/>
                          <a:cs typeface="Calibri" panose="020F0502020204030204" pitchFamily="34" charset="0"/>
                        </a:rPr>
                        <a:t>2025</a:t>
                      </a:r>
                      <a:endParaRPr lang="en-US" sz="1600" dirty="0">
                        <a:solidFill>
                          <a:schemeClr val="bg1">
                            <a:lumMod val="95000"/>
                          </a:schemeClr>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tc>
                  <a:txBody>
                    <a:bodyPr/>
                    <a:lstStyle/>
                    <a:p>
                      <a:pPr algn="ctr">
                        <a:lnSpc>
                          <a:spcPts val="1300"/>
                        </a:lnSpc>
                        <a:spcAft>
                          <a:spcPts val="800"/>
                        </a:spcAft>
                        <a:buNone/>
                      </a:pPr>
                      <a:r>
                        <a:rPr lang="el-GR" sz="1600" b="1" dirty="0">
                          <a:solidFill>
                            <a:schemeClr val="bg1">
                              <a:lumMod val="95000"/>
                            </a:schemeClr>
                          </a:solidFill>
                          <a:effectLst/>
                          <a:latin typeface="Century Schoolbook" panose="02040604050505020304" pitchFamily="18" charset="0"/>
                          <a:ea typeface="Times New Roman" panose="02020603050405020304" pitchFamily="18" charset="0"/>
                          <a:cs typeface="Calibri" panose="020F0502020204030204" pitchFamily="34" charset="0"/>
                        </a:rPr>
                        <a:t>2026</a:t>
                      </a:r>
                      <a:endParaRPr lang="en-US" sz="1600" dirty="0">
                        <a:solidFill>
                          <a:schemeClr val="bg1">
                            <a:lumMod val="95000"/>
                          </a:schemeClr>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tc>
                  <a:txBody>
                    <a:bodyPr/>
                    <a:lstStyle/>
                    <a:p>
                      <a:pPr algn="ctr">
                        <a:lnSpc>
                          <a:spcPts val="1300"/>
                        </a:lnSpc>
                        <a:spcAft>
                          <a:spcPts val="800"/>
                        </a:spcAft>
                        <a:buNone/>
                      </a:pPr>
                      <a:r>
                        <a:rPr lang="el-GR" sz="1600" b="1" dirty="0">
                          <a:solidFill>
                            <a:schemeClr val="bg1">
                              <a:lumMod val="95000"/>
                            </a:schemeClr>
                          </a:solidFill>
                          <a:effectLst/>
                          <a:latin typeface="Century Schoolbook" panose="02040604050505020304" pitchFamily="18" charset="0"/>
                          <a:ea typeface="Times New Roman" panose="02020603050405020304" pitchFamily="18" charset="0"/>
                          <a:cs typeface="Calibri" panose="020F0502020204030204" pitchFamily="34" charset="0"/>
                        </a:rPr>
                        <a:t>2027</a:t>
                      </a:r>
                      <a:endParaRPr lang="en-US" sz="1600" dirty="0">
                        <a:solidFill>
                          <a:schemeClr val="bg1">
                            <a:lumMod val="95000"/>
                          </a:schemeClr>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tc>
                  <a:txBody>
                    <a:bodyPr/>
                    <a:lstStyle/>
                    <a:p>
                      <a:pPr algn="ctr">
                        <a:lnSpc>
                          <a:spcPts val="1300"/>
                        </a:lnSpc>
                        <a:spcAft>
                          <a:spcPts val="800"/>
                        </a:spcAft>
                        <a:buNone/>
                      </a:pPr>
                      <a:r>
                        <a:rPr lang="el-GR" sz="1600" b="1" dirty="0">
                          <a:solidFill>
                            <a:schemeClr val="bg1">
                              <a:lumMod val="95000"/>
                            </a:schemeClr>
                          </a:solidFill>
                          <a:effectLst/>
                          <a:latin typeface="Century Schoolbook" panose="02040604050505020304" pitchFamily="18" charset="0"/>
                          <a:ea typeface="Times New Roman" panose="02020603050405020304" pitchFamily="18" charset="0"/>
                          <a:cs typeface="Calibri" panose="020F0502020204030204" pitchFamily="34" charset="0"/>
                        </a:rPr>
                        <a:t>2028</a:t>
                      </a:r>
                      <a:endParaRPr lang="en-US" sz="1600" dirty="0">
                        <a:solidFill>
                          <a:schemeClr val="bg1">
                            <a:lumMod val="95000"/>
                          </a:schemeClr>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tc>
                  <a:txBody>
                    <a:bodyPr/>
                    <a:lstStyle/>
                    <a:p>
                      <a:pPr marL="0" algn="ctr" defTabSz="914400" rtl="0" eaLnBrk="1" latinLnBrk="0" hangingPunct="1">
                        <a:lnSpc>
                          <a:spcPts val="1300"/>
                        </a:lnSpc>
                        <a:spcAft>
                          <a:spcPts val="800"/>
                        </a:spcAft>
                        <a:buNone/>
                      </a:pPr>
                      <a:r>
                        <a:rPr lang="el-GR" sz="1600" b="1" kern="1200" dirty="0">
                          <a:solidFill>
                            <a:schemeClr val="bg1">
                              <a:lumMod val="95000"/>
                            </a:schemeClr>
                          </a:solidFill>
                          <a:effectLst/>
                          <a:latin typeface="Century Schoolbook" panose="02040604050505020304" pitchFamily="18" charset="0"/>
                          <a:ea typeface="Times New Roman" panose="02020603050405020304" pitchFamily="18" charset="0"/>
                          <a:cs typeface="Calibri" panose="020F0502020204030204" pitchFamily="34" charset="0"/>
                        </a:rPr>
                        <a:t>2029</a:t>
                      </a:r>
                      <a:endParaRPr lang="en-US" sz="1600" b="1" kern="1200" dirty="0">
                        <a:solidFill>
                          <a:schemeClr val="bg1">
                            <a:lumMod val="95000"/>
                          </a:schemeClr>
                        </a:solidFill>
                        <a:effectLst/>
                        <a:latin typeface="Century Schoolbook" panose="02040604050505020304" pitchFamily="18"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extLst>
                  <a:ext uri="{0D108BD9-81ED-4DB2-BD59-A6C34878D82A}">
                    <a16:rowId xmlns:a16="http://schemas.microsoft.com/office/drawing/2014/main" val="2021532699"/>
                  </a:ext>
                </a:extLst>
              </a:tr>
              <a:tr h="416214">
                <a:tc>
                  <a:txBody>
                    <a:bodyPr/>
                    <a:lstStyle/>
                    <a:p>
                      <a:pPr>
                        <a:lnSpc>
                          <a:spcPts val="1300"/>
                        </a:lnSpc>
                        <a:spcBef>
                          <a:spcPts val="300"/>
                        </a:spcBef>
                        <a:spcAft>
                          <a:spcPts val="600"/>
                        </a:spcAft>
                        <a:buNone/>
                      </a:pPr>
                      <a:r>
                        <a:rPr lang="en-US" sz="1600" b="1"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Δημοσιονομική</a:t>
                      </a: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r>
                        <a:rPr lang="en-US" sz="1600" b="1"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δέσμευση</a:t>
                      </a:r>
                      <a:r>
                        <a:rPr lang="el-GR"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(ΜΔΣ)</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ts val="13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ts val="13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ts val="13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ts val="13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ts val="13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ts val="1300"/>
                        </a:lnSpc>
                        <a:spcBef>
                          <a:spcPts val="300"/>
                        </a:spcBef>
                        <a:spcAft>
                          <a:spcPts val="600"/>
                        </a:spcAft>
                        <a:buNone/>
                      </a:pP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915512310"/>
                  </a:ext>
                </a:extLst>
              </a:tr>
              <a:tr h="565878">
                <a:tc>
                  <a:txBody>
                    <a:bodyPr/>
                    <a:lstStyle/>
                    <a:p>
                      <a:pPr>
                        <a:lnSpc>
                          <a:spcPct val="100000"/>
                        </a:lnSpc>
                        <a:spcBef>
                          <a:spcPts val="300"/>
                        </a:spcBef>
                        <a:spcAft>
                          <a:spcPts val="600"/>
                        </a:spcAft>
                        <a:buNone/>
                      </a:pP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Καθαρές εθνικά χρηματοδοτούμενες πρωτογενείς δαπάνες </a:t>
                      </a:r>
                      <a:b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b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(ετήσιος ρυθμός αύξησης)</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2,6</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3,7</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3,6</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3,1</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3,0</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4174516226"/>
                  </a:ext>
                </a:extLst>
              </a:tr>
              <a:tr h="446363">
                <a:tc>
                  <a:txBody>
                    <a:bodyPr/>
                    <a:lstStyle/>
                    <a:p>
                      <a:pPr>
                        <a:lnSpc>
                          <a:spcPct val="1000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Απ</a:t>
                      </a:r>
                      <a:r>
                        <a:rPr lang="en-US" sz="1600" b="1"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ολογιστικά</a:t>
                      </a: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 π</a:t>
                      </a:r>
                      <a:r>
                        <a:rPr lang="en-US" sz="1600" b="1"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ρό</a:t>
                      </a: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βλεψη</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437411759"/>
                  </a:ext>
                </a:extLst>
              </a:tr>
              <a:tr h="557654">
                <a:tc>
                  <a:txBody>
                    <a:bodyPr/>
                    <a:lstStyle/>
                    <a:p>
                      <a:pPr>
                        <a:lnSpc>
                          <a:spcPct val="100000"/>
                        </a:lnSpc>
                        <a:spcBef>
                          <a:spcPts val="300"/>
                        </a:spcBef>
                        <a:spcAft>
                          <a:spcPts val="600"/>
                        </a:spcAft>
                        <a:buNone/>
                      </a:pP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Καθαρές εθνικά χρηματοδοτούμενες πρωτογενείς δαπάνες </a:t>
                      </a:r>
                      <a:b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b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(ετήσιος ρυθμός αύξησης)</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-0,2</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4,4</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5,7</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2,9</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2,7</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l-GR" sz="1600" dirty="0">
                          <a:effectLst/>
                          <a:latin typeface="Century Schoolbook" panose="02040604050505020304" pitchFamily="18" charset="0"/>
                          <a:ea typeface="Times New Roman" panose="02020603050405020304" pitchFamily="18" charset="0"/>
                          <a:cs typeface="Times New Roman" panose="02020603050405020304" pitchFamily="18" charset="0"/>
                        </a:rPr>
                        <a:t>2,4</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806066116"/>
                  </a:ext>
                </a:extLst>
              </a:tr>
              <a:tr h="214188">
                <a:tc>
                  <a:txBody>
                    <a:bodyPr/>
                    <a:lstStyle/>
                    <a:p>
                      <a:pPr>
                        <a:lnSpc>
                          <a:spcPct val="100000"/>
                        </a:lnSpc>
                        <a:spcBef>
                          <a:spcPts val="300"/>
                        </a:spcBef>
                        <a:spcAft>
                          <a:spcPts val="600"/>
                        </a:spcAft>
                        <a:buNone/>
                      </a:pPr>
                      <a:r>
                        <a:rPr lang="en-US" sz="1600" b="1"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Λογ</a:t>
                      </a: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αριασμός ελέγχου</a:t>
                      </a:r>
                      <a:r>
                        <a:rPr lang="el-GR"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control account)</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898644685"/>
                  </a:ext>
                </a:extLst>
              </a:tr>
              <a:tr h="331688">
                <a:tc>
                  <a:txBody>
                    <a:bodyPr/>
                    <a:lstStyle/>
                    <a:p>
                      <a:pPr>
                        <a:lnSpc>
                          <a:spcPct val="100000"/>
                        </a:lnSpc>
                        <a:spcBef>
                          <a:spcPts val="300"/>
                        </a:spcBef>
                        <a:spcAft>
                          <a:spcPts val="600"/>
                        </a:spcAft>
                        <a:buNone/>
                      </a:pP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Σωρευτικό υπόλοιπο λογαριασμού ελέγχου (% ΑΕΠ)</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-1,2</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-0,8</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0,0</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0,0</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-0,1</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75301459"/>
                  </a:ext>
                </a:extLst>
              </a:tr>
              <a:tr h="507084">
                <a:tc>
                  <a:txBody>
                    <a:bodyPr/>
                    <a:lstStyle/>
                    <a:p>
                      <a:pPr>
                        <a:lnSpc>
                          <a:spcPct val="100000"/>
                        </a:lnSpc>
                        <a:spcBef>
                          <a:spcPts val="300"/>
                        </a:spcBef>
                        <a:spcAft>
                          <a:spcPts val="600"/>
                        </a:spcAft>
                        <a:buNone/>
                      </a:pP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Σωρευτικό υπόλοιπο με χρήση ευελιξίας ρήτρας διαφυγής για αμυντικές δαπάνες  (% ΑΕΠ)</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pattFill prst="pct20">
                      <a:fgClr>
                        <a:srgbClr val="FFFFFF"/>
                      </a:fgClr>
                      <a:bgClr>
                        <a:srgbClr val="EAEAEA"/>
                      </a:bgClr>
                    </a:pattFill>
                  </a:tcPr>
                </a:tc>
                <a:tc>
                  <a:txBody>
                    <a:bodyPr/>
                    <a:lstStyle/>
                    <a:p>
                      <a:pPr algn="ctr">
                        <a:lnSpc>
                          <a:spcPts val="1300"/>
                        </a:lnSpc>
                        <a:spcBef>
                          <a:spcPts val="300"/>
                        </a:spcBef>
                        <a:spcAft>
                          <a:spcPts val="60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-1,0</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-0,3</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-0,4</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-0,5</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extLst>
                  <a:ext uri="{0D108BD9-81ED-4DB2-BD59-A6C34878D82A}">
                    <a16:rowId xmlns:a16="http://schemas.microsoft.com/office/drawing/2014/main" val="962101852"/>
                  </a:ext>
                </a:extLst>
              </a:tr>
            </a:tbl>
          </a:graphicData>
        </a:graphic>
      </p:graphicFrame>
      <p:sp>
        <p:nvSpPr>
          <p:cNvPr id="4" name="TextBox 3">
            <a:extLst>
              <a:ext uri="{FF2B5EF4-FFF2-40B4-BE49-F238E27FC236}">
                <a16:creationId xmlns:a16="http://schemas.microsoft.com/office/drawing/2014/main" id="{1A75AB76-D023-45E0-BC8A-EC0AF62C7949}"/>
              </a:ext>
            </a:extLst>
          </p:cNvPr>
          <p:cNvSpPr txBox="1"/>
          <p:nvPr/>
        </p:nvSpPr>
        <p:spPr>
          <a:xfrm>
            <a:off x="83820" y="4395787"/>
            <a:ext cx="12024360" cy="2462213"/>
          </a:xfrm>
          <a:prstGeom prst="rect">
            <a:avLst/>
          </a:prstGeom>
          <a:noFill/>
        </p:spPr>
        <p:txBody>
          <a:bodyPr wrap="square">
            <a:spAutoFit/>
          </a:bodyPr>
          <a:lstStyle/>
          <a:p>
            <a:pPr marL="285750" indent="-285750">
              <a:spcAft>
                <a:spcPts val="600"/>
              </a:spcAft>
              <a:buFont typeface="Wingdings" panose="05000000000000000000" pitchFamily="2" charset="2"/>
              <a:buChar char="Ø"/>
            </a:pPr>
            <a:r>
              <a:rPr lang="el-GR" sz="1600" dirty="0">
                <a:latin typeface="Century Schoolbook" panose="02040604050505020304" pitchFamily="18" charset="0"/>
              </a:rPr>
              <a:t>Το 2024 ο ετήσιος ρυθμός αύξησης των καθαρών δαπανών υπολογίζεται σε -0,2%, με όριο +2,6% και διαμορφώθηκε στο επίπεδο αυτό κυρίως λόγω της απόδοσης των μέτρων για την αντιμετώπιση της φοροδιαφυγής και της εισφοροδιαφυγής.</a:t>
            </a:r>
          </a:p>
          <a:p>
            <a:pPr marL="285750" indent="-285750">
              <a:spcAft>
                <a:spcPts val="600"/>
              </a:spcAft>
              <a:buFont typeface="Wingdings" panose="05000000000000000000" pitchFamily="2" charset="2"/>
              <a:buChar char="Ø"/>
            </a:pPr>
            <a:r>
              <a:rPr lang="el-GR" sz="1600" dirty="0">
                <a:latin typeface="Century Schoolbook" panose="02040604050505020304" pitchFamily="18" charset="0"/>
              </a:rPr>
              <a:t>Για το 2025 και το 2026, οι καθαρές δαπάνες αναμένεται να αυξηθούν ετησίως με ρυθμό 4,4% και 5,7%, αντίστοιχα, με τη σωρευτική αύξηση των ετών 2024 - 2026 να εκτιμάται σε περίπου 10 δισ. ευρώ που αντιστοιχεί στο όριο που τίθεται από το ΜΔΣ.  Για τα έτη 2027 και 2028, η αύξηση των καθαρών δαπανών εκτιμάται εντός του ετήσιου ορίου. </a:t>
            </a:r>
          </a:p>
          <a:p>
            <a:pPr marL="285750" indent="-285750">
              <a:spcAft>
                <a:spcPts val="600"/>
              </a:spcAft>
              <a:buFont typeface="Wingdings" panose="05000000000000000000" pitchFamily="2" charset="2"/>
              <a:buChar char="Ø"/>
            </a:pPr>
            <a:r>
              <a:rPr lang="el-GR" sz="1600" dirty="0">
                <a:latin typeface="Century Schoolbook" panose="02040604050505020304" pitchFamily="18" charset="0"/>
              </a:rPr>
              <a:t>Κατόπιν ενεργοποίησης της εθνικής ρήτρας διαφυγής για τις αμυντικές δαπάνες, η μεταβολή των αμυντικών δαπανών, ως ποσοστό του ΑΕΠ, κατά την περίοδο 2025 - 2028 σε σχέση με το έτος 2024 λαμβάνεται υπόψη από την Ευρωπαϊκή Επιτροπή σε περίπτωση υπέρβασης του ορίου δαπανών. Σε όρους λειτουργικής ταξινόμησης των δαπανών (</a:t>
            </a:r>
            <a:r>
              <a:rPr lang="el-GR" sz="1600" dirty="0" err="1">
                <a:latin typeface="Century Schoolbook" panose="02040604050505020304" pitchFamily="18" charset="0"/>
              </a:rPr>
              <a:t>CoFoG</a:t>
            </a:r>
            <a:r>
              <a:rPr lang="el-GR" sz="1600" dirty="0">
                <a:latin typeface="Century Schoolbook" panose="02040604050505020304" pitchFamily="18" charset="0"/>
              </a:rPr>
              <a:t>) οι αμυντικές δαπάνες για το έτος 2026 και τα επόμενα έτη εκτιμώνται περίπου 0,3% του ΑΕΠ υψηλότερες σε σχέση με το 2024. </a:t>
            </a:r>
          </a:p>
        </p:txBody>
      </p:sp>
    </p:spTree>
    <p:extLst>
      <p:ext uri="{BB962C8B-B14F-4D97-AF65-F5344CB8AC3E}">
        <p14:creationId xmlns:p14="http://schemas.microsoft.com/office/powerpoint/2010/main" val="3932189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6D35B1-077D-5960-0A63-191B4A062EBB}"/>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99D564AF-BFA7-7E9C-98B9-E5500D316966}"/>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Βασικά Στοιχεία Προϋπολογισμού 2026</a:t>
            </a:r>
          </a:p>
        </p:txBody>
      </p:sp>
      <p:sp>
        <p:nvSpPr>
          <p:cNvPr id="9" name="Rectangle 8">
            <a:extLst>
              <a:ext uri="{FF2B5EF4-FFF2-40B4-BE49-F238E27FC236}">
                <a16:creationId xmlns:a16="http://schemas.microsoft.com/office/drawing/2014/main" id="{65F89D04-CB1E-949E-EB5D-4EBF51D8DB87}"/>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FF3F1B3-4889-906D-5F34-EFB8E7D988E1}"/>
              </a:ext>
            </a:extLst>
          </p:cNvPr>
          <p:cNvSpPr txBox="1"/>
          <p:nvPr/>
        </p:nvSpPr>
        <p:spPr>
          <a:xfrm>
            <a:off x="455752" y="1249972"/>
            <a:ext cx="10813651" cy="4401205"/>
          </a:xfrm>
          <a:prstGeom prst="rect">
            <a:avLst/>
          </a:prstGeom>
          <a:noFill/>
        </p:spPr>
        <p:txBody>
          <a:bodyPr wrap="square">
            <a:spAutoFit/>
          </a:bodyPr>
          <a:lstStyle/>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Ρυθμός ανάπτυξης 2,2% το 2025 και 2,4% το 2026</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Πληθωρισμός 2,6% το 2025 και 2,2% το 2026</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Αύξηση επενδύσεων κατά 5,7% το 2024 και 10,2% το 2026</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Δημοσιονομικές παρεμβάσεις συνολικού ύψους 2,9 δισ. ευρώ για το 2026 (εκ των οποίων 1,76 δις ευρώ τα μέτρα που ανακοινώθηκαν στη ΔΕΘ και 1,14 δισ. μέτρα θεσμοθετημένα πριν τη ΔΕΘ) </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Πρωτογενές αποτέλεσμα 3,7% το 2025 και 2,8% το 2026</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Συνολικό αποτέλεσμα Γενικής Κυβέρνησης 0,6% το 2025 και -0,2% το 2026</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Μείωση Χρέους από 154,2% σε 145,9% το 2025, 138,2% το 2026 … και 119% το 2029 </a:t>
            </a:r>
          </a:p>
        </p:txBody>
      </p:sp>
    </p:spTree>
    <p:extLst>
      <p:ext uri="{BB962C8B-B14F-4D97-AF65-F5344CB8AC3E}">
        <p14:creationId xmlns:p14="http://schemas.microsoft.com/office/powerpoint/2010/main" val="23018551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0B5B0-1BA0-4C66-22C0-896CC0F8B7D7}"/>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26594470-F3C0-59C5-8F71-4BD5623AF71A}"/>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Μακροοικονομικές Προβλέψεις ΠΔΠ 2026-2029</a:t>
            </a:r>
          </a:p>
        </p:txBody>
      </p:sp>
      <p:sp>
        <p:nvSpPr>
          <p:cNvPr id="9" name="Rectangle 8">
            <a:extLst>
              <a:ext uri="{FF2B5EF4-FFF2-40B4-BE49-F238E27FC236}">
                <a16:creationId xmlns:a16="http://schemas.microsoft.com/office/drawing/2014/main" id="{7FF108A3-C85F-9265-A4F6-000A0E8DDEB0}"/>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0A493D72-757D-A1DE-9FFF-C8667456F31D}"/>
              </a:ext>
            </a:extLst>
          </p:cNvPr>
          <p:cNvGraphicFramePr>
            <a:graphicFrameLocks noGrp="1"/>
          </p:cNvGraphicFramePr>
          <p:nvPr>
            <p:extLst>
              <p:ext uri="{D42A27DB-BD31-4B8C-83A1-F6EECF244321}">
                <p14:modId xmlns:p14="http://schemas.microsoft.com/office/powerpoint/2010/main" val="2552740642"/>
              </p:ext>
            </p:extLst>
          </p:nvPr>
        </p:nvGraphicFramePr>
        <p:xfrm>
          <a:off x="965326" y="1101566"/>
          <a:ext cx="9696580" cy="4916673"/>
        </p:xfrm>
        <a:graphic>
          <a:graphicData uri="http://schemas.openxmlformats.org/drawingml/2006/table">
            <a:tbl>
              <a:tblPr firstRow="1" firstCol="1" bandRow="1"/>
              <a:tblGrid>
                <a:gridCol w="3050166">
                  <a:extLst>
                    <a:ext uri="{9D8B030D-6E8A-4147-A177-3AD203B41FA5}">
                      <a16:colId xmlns:a16="http://schemas.microsoft.com/office/drawing/2014/main" val="1214039214"/>
                    </a:ext>
                  </a:extLst>
                </a:gridCol>
                <a:gridCol w="964029">
                  <a:extLst>
                    <a:ext uri="{9D8B030D-6E8A-4147-A177-3AD203B41FA5}">
                      <a16:colId xmlns:a16="http://schemas.microsoft.com/office/drawing/2014/main" val="2310112219"/>
                    </a:ext>
                  </a:extLst>
                </a:gridCol>
                <a:gridCol w="1136477">
                  <a:extLst>
                    <a:ext uri="{9D8B030D-6E8A-4147-A177-3AD203B41FA5}">
                      <a16:colId xmlns:a16="http://schemas.microsoft.com/office/drawing/2014/main" val="669800295"/>
                    </a:ext>
                  </a:extLst>
                </a:gridCol>
                <a:gridCol w="1136477">
                  <a:extLst>
                    <a:ext uri="{9D8B030D-6E8A-4147-A177-3AD203B41FA5}">
                      <a16:colId xmlns:a16="http://schemas.microsoft.com/office/drawing/2014/main" val="2127149025"/>
                    </a:ext>
                  </a:extLst>
                </a:gridCol>
                <a:gridCol w="1136477">
                  <a:extLst>
                    <a:ext uri="{9D8B030D-6E8A-4147-A177-3AD203B41FA5}">
                      <a16:colId xmlns:a16="http://schemas.microsoft.com/office/drawing/2014/main" val="936447294"/>
                    </a:ext>
                  </a:extLst>
                </a:gridCol>
                <a:gridCol w="1136477">
                  <a:extLst>
                    <a:ext uri="{9D8B030D-6E8A-4147-A177-3AD203B41FA5}">
                      <a16:colId xmlns:a16="http://schemas.microsoft.com/office/drawing/2014/main" val="1610635681"/>
                    </a:ext>
                  </a:extLst>
                </a:gridCol>
                <a:gridCol w="1136477">
                  <a:extLst>
                    <a:ext uri="{9D8B030D-6E8A-4147-A177-3AD203B41FA5}">
                      <a16:colId xmlns:a16="http://schemas.microsoft.com/office/drawing/2014/main" val="825092145"/>
                    </a:ext>
                  </a:extLst>
                </a:gridCol>
              </a:tblGrid>
              <a:tr h="257071">
                <a:tc>
                  <a:txBody>
                    <a:bodyPr/>
                    <a:lstStyle/>
                    <a:p>
                      <a:pPr algn="l">
                        <a:lnSpc>
                          <a:spcPct val="100000"/>
                        </a:lnSpc>
                        <a:spcBef>
                          <a:spcPts val="240"/>
                        </a:spcBef>
                        <a:spcAft>
                          <a:spcPts val="240"/>
                        </a:spcAft>
                        <a:buNone/>
                      </a:pPr>
                      <a:r>
                        <a:rPr lang="el-GR" sz="1600" b="1" dirty="0">
                          <a:solidFill>
                            <a:schemeClr val="bg1"/>
                          </a:solidFill>
                          <a:effectLst/>
                          <a:latin typeface="Century Schoolbook" panose="02040604050505020304" pitchFamily="18" charset="0"/>
                          <a:ea typeface="Times New Roman" panose="02020603050405020304" pitchFamily="18" charset="0"/>
                          <a:cs typeface="Calibri" panose="020F0502020204030204" pitchFamily="34" charset="0"/>
                        </a:rPr>
                        <a:t> </a:t>
                      </a:r>
                      <a:endParaRPr lang="en-US" sz="1600" dirty="0">
                        <a:solidFill>
                          <a:schemeClr val="bg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chemeClr val="accent1">
                        <a:lumMod val="75000"/>
                      </a:schemeClr>
                    </a:solidFill>
                  </a:tcPr>
                </a:tc>
                <a:tc>
                  <a:txBody>
                    <a:bodyPr/>
                    <a:lstStyle/>
                    <a:p>
                      <a:pPr algn="ctr">
                        <a:lnSpc>
                          <a:spcPct val="100000"/>
                        </a:lnSpc>
                        <a:spcBef>
                          <a:spcPts val="240"/>
                        </a:spcBef>
                        <a:spcAft>
                          <a:spcPts val="240"/>
                        </a:spcAft>
                        <a:buNone/>
                      </a:pPr>
                      <a:r>
                        <a:rPr lang="el-GR" sz="1600" b="1" dirty="0">
                          <a:solidFill>
                            <a:schemeClr val="bg1"/>
                          </a:solidFill>
                          <a:effectLst/>
                          <a:latin typeface="Century Schoolbook" panose="02040604050505020304" pitchFamily="18" charset="0"/>
                          <a:ea typeface="Times New Roman" panose="02020603050405020304" pitchFamily="18" charset="0"/>
                          <a:cs typeface="Arial" panose="020B0604020202020204" pitchFamily="34" charset="0"/>
                        </a:rPr>
                        <a:t>2024</a:t>
                      </a:r>
                      <a:endParaRPr lang="en-US" sz="1600" dirty="0">
                        <a:solidFill>
                          <a:schemeClr val="bg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chemeClr val="accent1">
                        <a:lumMod val="75000"/>
                      </a:schemeClr>
                    </a:solidFill>
                  </a:tcPr>
                </a:tc>
                <a:tc>
                  <a:txBody>
                    <a:bodyPr/>
                    <a:lstStyle/>
                    <a:p>
                      <a:pPr algn="ctr">
                        <a:lnSpc>
                          <a:spcPct val="100000"/>
                        </a:lnSpc>
                        <a:spcBef>
                          <a:spcPts val="240"/>
                        </a:spcBef>
                        <a:spcAft>
                          <a:spcPts val="240"/>
                        </a:spcAft>
                        <a:buNone/>
                      </a:pPr>
                      <a:r>
                        <a:rPr lang="el-GR" sz="1600" b="1" dirty="0">
                          <a:solidFill>
                            <a:schemeClr val="bg1"/>
                          </a:solidFill>
                          <a:effectLst/>
                          <a:latin typeface="Century Schoolbook" panose="02040604050505020304" pitchFamily="18" charset="0"/>
                          <a:ea typeface="Times New Roman" panose="02020603050405020304" pitchFamily="18" charset="0"/>
                          <a:cs typeface="Arial" panose="020B0604020202020204" pitchFamily="34" charset="0"/>
                        </a:rPr>
                        <a:t>2025</a:t>
                      </a:r>
                      <a:endParaRPr lang="en-US" sz="1600" dirty="0">
                        <a:solidFill>
                          <a:schemeClr val="bg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chemeClr val="accent1">
                        <a:lumMod val="75000"/>
                      </a:schemeClr>
                    </a:solidFill>
                  </a:tcPr>
                </a:tc>
                <a:tc>
                  <a:txBody>
                    <a:bodyPr/>
                    <a:lstStyle/>
                    <a:p>
                      <a:pPr algn="ctr">
                        <a:lnSpc>
                          <a:spcPct val="100000"/>
                        </a:lnSpc>
                        <a:spcBef>
                          <a:spcPts val="240"/>
                        </a:spcBef>
                        <a:spcAft>
                          <a:spcPts val="240"/>
                        </a:spcAft>
                        <a:buNone/>
                      </a:pPr>
                      <a:r>
                        <a:rPr lang="el-GR" sz="1600" b="1" dirty="0">
                          <a:solidFill>
                            <a:schemeClr val="bg1"/>
                          </a:solidFill>
                          <a:effectLst/>
                          <a:latin typeface="Century Schoolbook" panose="02040604050505020304" pitchFamily="18" charset="0"/>
                          <a:ea typeface="Times New Roman" panose="02020603050405020304" pitchFamily="18" charset="0"/>
                          <a:cs typeface="Arial" panose="020B0604020202020204" pitchFamily="34" charset="0"/>
                        </a:rPr>
                        <a:t>2026</a:t>
                      </a:r>
                      <a:endParaRPr lang="en-US" sz="1600" dirty="0">
                        <a:solidFill>
                          <a:schemeClr val="bg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chemeClr val="accent1">
                        <a:lumMod val="75000"/>
                      </a:schemeClr>
                    </a:solidFill>
                  </a:tcPr>
                </a:tc>
                <a:tc>
                  <a:txBody>
                    <a:bodyPr/>
                    <a:lstStyle/>
                    <a:p>
                      <a:pPr algn="ctr">
                        <a:lnSpc>
                          <a:spcPct val="100000"/>
                        </a:lnSpc>
                        <a:spcBef>
                          <a:spcPts val="240"/>
                        </a:spcBef>
                        <a:spcAft>
                          <a:spcPts val="240"/>
                        </a:spcAft>
                        <a:buNone/>
                      </a:pPr>
                      <a:r>
                        <a:rPr lang="el-GR" sz="1600" b="1" dirty="0">
                          <a:solidFill>
                            <a:schemeClr val="bg1"/>
                          </a:solidFill>
                          <a:effectLst/>
                          <a:latin typeface="Century Schoolbook" panose="02040604050505020304" pitchFamily="18" charset="0"/>
                          <a:ea typeface="Times New Roman" panose="02020603050405020304" pitchFamily="18" charset="0"/>
                          <a:cs typeface="Arial" panose="020B0604020202020204" pitchFamily="34" charset="0"/>
                        </a:rPr>
                        <a:t>2027</a:t>
                      </a:r>
                      <a:endParaRPr lang="en-US" sz="1600" dirty="0">
                        <a:solidFill>
                          <a:schemeClr val="bg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chemeClr val="accent1">
                        <a:lumMod val="75000"/>
                      </a:schemeClr>
                    </a:solidFill>
                  </a:tcPr>
                </a:tc>
                <a:tc>
                  <a:txBody>
                    <a:bodyPr/>
                    <a:lstStyle/>
                    <a:p>
                      <a:pPr algn="ctr">
                        <a:lnSpc>
                          <a:spcPct val="100000"/>
                        </a:lnSpc>
                        <a:spcBef>
                          <a:spcPts val="240"/>
                        </a:spcBef>
                        <a:spcAft>
                          <a:spcPts val="240"/>
                        </a:spcAft>
                        <a:buNone/>
                      </a:pPr>
                      <a:r>
                        <a:rPr lang="el-GR" sz="1600" b="1" dirty="0">
                          <a:solidFill>
                            <a:schemeClr val="bg1"/>
                          </a:solidFill>
                          <a:effectLst/>
                          <a:latin typeface="Century Schoolbook" panose="02040604050505020304" pitchFamily="18" charset="0"/>
                          <a:ea typeface="Times New Roman" panose="02020603050405020304" pitchFamily="18" charset="0"/>
                          <a:cs typeface="Arial" panose="020B0604020202020204" pitchFamily="34" charset="0"/>
                        </a:rPr>
                        <a:t>2028</a:t>
                      </a:r>
                      <a:endParaRPr lang="en-US" sz="1600" dirty="0">
                        <a:solidFill>
                          <a:schemeClr val="bg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chemeClr val="accent1">
                        <a:lumMod val="75000"/>
                      </a:schemeClr>
                    </a:solidFill>
                  </a:tcPr>
                </a:tc>
                <a:tc>
                  <a:txBody>
                    <a:bodyPr/>
                    <a:lstStyle/>
                    <a:p>
                      <a:pPr algn="ctr">
                        <a:lnSpc>
                          <a:spcPct val="100000"/>
                        </a:lnSpc>
                        <a:spcBef>
                          <a:spcPts val="240"/>
                        </a:spcBef>
                        <a:spcAft>
                          <a:spcPts val="240"/>
                        </a:spcAft>
                        <a:buNone/>
                      </a:pPr>
                      <a:r>
                        <a:rPr lang="el-GR" sz="1600" b="1" dirty="0">
                          <a:solidFill>
                            <a:schemeClr val="bg1"/>
                          </a:solidFill>
                          <a:effectLst/>
                          <a:latin typeface="Century Schoolbook" panose="02040604050505020304" pitchFamily="18" charset="0"/>
                          <a:ea typeface="Times New Roman" panose="02020603050405020304" pitchFamily="18" charset="0"/>
                          <a:cs typeface="Arial" panose="020B0604020202020204" pitchFamily="34" charset="0"/>
                        </a:rPr>
                        <a:t>2029</a:t>
                      </a:r>
                      <a:endParaRPr lang="en-US" sz="1600" dirty="0">
                        <a:solidFill>
                          <a:schemeClr val="bg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chemeClr val="accent1">
                        <a:lumMod val="75000"/>
                      </a:schemeClr>
                    </a:solidFill>
                  </a:tcPr>
                </a:tc>
                <a:extLst>
                  <a:ext uri="{0D108BD9-81ED-4DB2-BD59-A6C34878D82A}">
                    <a16:rowId xmlns:a16="http://schemas.microsoft.com/office/drawing/2014/main" val="3720275023"/>
                  </a:ext>
                </a:extLst>
              </a:tr>
              <a:tr h="470163">
                <a:tc>
                  <a:txBody>
                    <a:bodyPr/>
                    <a:lstStyle/>
                    <a:p>
                      <a:pPr>
                        <a:lnSpc>
                          <a:spcPct val="100000"/>
                        </a:lnSpc>
                        <a:spcBef>
                          <a:spcPts val="240"/>
                        </a:spcBef>
                        <a:spcAft>
                          <a:spcPts val="24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ΑΕΠ</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2,1</a:t>
                      </a: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2,2</a:t>
                      </a: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2,4</a:t>
                      </a: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1,7</a:t>
                      </a: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1,6</a:t>
                      </a: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1,3</a:t>
                      </a: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74448749"/>
                  </a:ext>
                </a:extLst>
              </a:tr>
              <a:tr h="390419">
                <a:tc>
                  <a:txBody>
                    <a:bodyPr/>
                    <a:lstStyle/>
                    <a:p>
                      <a:pPr>
                        <a:lnSpc>
                          <a:spcPct val="100000"/>
                        </a:lnSpc>
                        <a:spcBef>
                          <a:spcPts val="240"/>
                        </a:spcBef>
                        <a:spcAft>
                          <a:spcPts val="240"/>
                        </a:spcAft>
                        <a:buNone/>
                      </a:pPr>
                      <a:r>
                        <a:rPr lang="en-US" sz="16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Ιδιωτική</a:t>
                      </a: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κατα</a:t>
                      </a:r>
                      <a:r>
                        <a:rPr lang="en-US" sz="16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νάλωση</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2,4</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1,9</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1,7</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1,6</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1,4</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1,2</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635292999"/>
                  </a:ext>
                </a:extLst>
              </a:tr>
              <a:tr h="392971">
                <a:tc>
                  <a:txBody>
                    <a:bodyPr/>
                    <a:lstStyle/>
                    <a:p>
                      <a:pPr>
                        <a:lnSpc>
                          <a:spcPct val="100000"/>
                        </a:lnSpc>
                        <a:spcBef>
                          <a:spcPts val="240"/>
                        </a:spcBef>
                        <a:spcAft>
                          <a:spcPts val="24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Δημόσια κατανάλωση</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-2,6</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1,4</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0,7</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-1,1</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0,0</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0,0</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619928147"/>
                  </a:ext>
                </a:extLst>
              </a:tr>
              <a:tr h="760439">
                <a:tc>
                  <a:txBody>
                    <a:bodyPr/>
                    <a:lstStyle/>
                    <a:p>
                      <a:pPr>
                        <a:lnSpc>
                          <a:spcPct val="100000"/>
                        </a:lnSpc>
                        <a:spcBef>
                          <a:spcPts val="240"/>
                        </a:spcBef>
                        <a:spcAft>
                          <a:spcPts val="240"/>
                        </a:spcAft>
                        <a:buNone/>
                      </a:pPr>
                      <a:r>
                        <a:rPr lang="en-US" sz="16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Ακ</a:t>
                      </a: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αθάριστος σχηματισμός παγίου κεφαλαίου</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4,5</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5,7</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10,2</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4,1</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0,9</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0,8</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75704907"/>
                  </a:ext>
                </a:extLst>
              </a:tr>
              <a:tr h="506960">
                <a:tc>
                  <a:txBody>
                    <a:bodyPr/>
                    <a:lstStyle/>
                    <a:p>
                      <a:pPr>
                        <a:lnSpc>
                          <a:spcPct val="100000"/>
                        </a:lnSpc>
                        <a:spcBef>
                          <a:spcPts val="240"/>
                        </a:spcBef>
                        <a:spcAft>
                          <a:spcPts val="240"/>
                        </a:spcAft>
                        <a:buNone/>
                      </a:pPr>
                      <a:r>
                        <a:rPr lang="en-US" sz="16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Εξ</a:t>
                      </a: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αγωγές αγαθών και υπηρεσιών</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1,0</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2,2</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4,5</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4,4</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4,4</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4,5</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6543065"/>
                  </a:ext>
                </a:extLst>
              </a:tr>
              <a:tr h="506960">
                <a:tc>
                  <a:txBody>
                    <a:bodyPr/>
                    <a:lstStyle/>
                    <a:p>
                      <a:pPr>
                        <a:lnSpc>
                          <a:spcPct val="100000"/>
                        </a:lnSpc>
                        <a:spcBef>
                          <a:spcPts val="240"/>
                        </a:spcBef>
                        <a:spcAft>
                          <a:spcPts val="240"/>
                        </a:spcAft>
                        <a:buNone/>
                      </a:pPr>
                      <a:r>
                        <a:rPr lang="en-US" sz="16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Εισ</a:t>
                      </a: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αγωγές αγαθών και υπηρεσιών</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4,8</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0,9</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4,6</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2,6</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2,2</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1,9</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977312475"/>
                  </a:ext>
                </a:extLst>
              </a:tr>
              <a:tr h="506960">
                <a:tc>
                  <a:txBody>
                    <a:bodyPr/>
                    <a:lstStyle/>
                    <a:p>
                      <a:pPr>
                        <a:lnSpc>
                          <a:spcPct val="100000"/>
                        </a:lnSpc>
                        <a:spcBef>
                          <a:spcPts val="240"/>
                        </a:spcBef>
                        <a:spcAft>
                          <a:spcPts val="240"/>
                        </a:spcAft>
                        <a:buNone/>
                      </a:pPr>
                      <a:r>
                        <a:rPr lang="en-US" sz="16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Δείκτης</a:t>
                      </a: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Τιμών</a:t>
                      </a: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Κατανα</a:t>
                      </a:r>
                      <a:r>
                        <a:rPr lang="en-US" sz="16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λωτή</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2,7</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2,6</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2,2</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2,2</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2,3</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2,3</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91689236"/>
                  </a:ext>
                </a:extLst>
              </a:tr>
              <a:tr h="364291">
                <a:tc>
                  <a:txBody>
                    <a:bodyPr/>
                    <a:lstStyle/>
                    <a:p>
                      <a:pPr>
                        <a:lnSpc>
                          <a:spcPct val="100000"/>
                        </a:lnSpc>
                        <a:spcBef>
                          <a:spcPts val="240"/>
                        </a:spcBef>
                        <a:spcAft>
                          <a:spcPts val="24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Απα</a:t>
                      </a:r>
                      <a:r>
                        <a:rPr lang="en-US" sz="16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σχόληση</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0,9</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0,7</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0,4</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0,4</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0,2</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0,1</a:t>
                      </a: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40482575"/>
                  </a:ext>
                </a:extLst>
              </a:tr>
              <a:tr h="760439">
                <a:tc>
                  <a:txBody>
                    <a:bodyPr/>
                    <a:lstStyle/>
                    <a:p>
                      <a:pPr>
                        <a:lnSpc>
                          <a:spcPct val="100000"/>
                        </a:lnSpc>
                        <a:spcBef>
                          <a:spcPts val="240"/>
                        </a:spcBef>
                        <a:spcAft>
                          <a:spcPts val="240"/>
                        </a:spcAft>
                        <a:buNone/>
                      </a:pP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Ποσοστό ανεργίας (Έρευνα Εργατικού Δυναμικού)</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10,1</a:t>
                      </a: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9,1</a:t>
                      </a: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8,6</a:t>
                      </a: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8,1</a:t>
                      </a: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8,0</a:t>
                      </a: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chemeClr val="bg1">
                        <a:lumMod val="95000"/>
                      </a:schemeClr>
                    </a:solidFill>
                  </a:tcPr>
                </a:tc>
                <a:tc>
                  <a:txBody>
                    <a:bodyPr/>
                    <a:lstStyle/>
                    <a:p>
                      <a:pPr algn="ctr">
                        <a:lnSpc>
                          <a:spcPct val="100000"/>
                        </a:lnSpc>
                        <a:spcBef>
                          <a:spcPts val="240"/>
                        </a:spcBef>
                        <a:spcAft>
                          <a:spcPts val="240"/>
                        </a:spcAft>
                        <a:buNone/>
                      </a:pPr>
                      <a:r>
                        <a:rPr lang="en-US" sz="1600" dirty="0">
                          <a:solidFill>
                            <a:schemeClr val="accent1">
                              <a:lumMod val="50000"/>
                            </a:schemeClr>
                          </a:solidFill>
                          <a:effectLst/>
                          <a:latin typeface="Century Schoolbook" panose="02040604050505020304" pitchFamily="18" charset="0"/>
                          <a:ea typeface="Times New Roman" panose="02020603050405020304" pitchFamily="18" charset="0"/>
                          <a:cs typeface="Times New Roman" panose="02020603050405020304" pitchFamily="18" charset="0"/>
                        </a:rPr>
                        <a:t>7,9</a:t>
                      </a: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60464676"/>
                  </a:ext>
                </a:extLst>
              </a:tr>
            </a:tbl>
          </a:graphicData>
        </a:graphic>
      </p:graphicFrame>
    </p:spTree>
    <p:extLst>
      <p:ext uri="{BB962C8B-B14F-4D97-AF65-F5344CB8AC3E}">
        <p14:creationId xmlns:p14="http://schemas.microsoft.com/office/powerpoint/2010/main" val="5460898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E2A95-B26C-A641-5A9A-AC8002B49071}"/>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DD795F57-D8AF-5358-997F-77F20CB6DED1}"/>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Προβλέψεις ΠΔΠ 2026-2029 έναντι προβλέψεων ΜΔΣ 2025-2028</a:t>
            </a:r>
          </a:p>
        </p:txBody>
      </p:sp>
      <p:sp>
        <p:nvSpPr>
          <p:cNvPr id="9" name="Rectangle 8">
            <a:extLst>
              <a:ext uri="{FF2B5EF4-FFF2-40B4-BE49-F238E27FC236}">
                <a16:creationId xmlns:a16="http://schemas.microsoft.com/office/drawing/2014/main" id="{0377F1F6-7EDA-78EF-5A14-83C9FEBE0D7A}"/>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8A3A894A-B7A6-3A56-C288-7EB1F0694639}"/>
              </a:ext>
            </a:extLst>
          </p:cNvPr>
          <p:cNvGraphicFramePr>
            <a:graphicFrameLocks noGrp="1"/>
          </p:cNvGraphicFramePr>
          <p:nvPr/>
        </p:nvGraphicFramePr>
        <p:xfrm>
          <a:off x="292608" y="896797"/>
          <a:ext cx="10497313" cy="5408035"/>
        </p:xfrm>
        <a:graphic>
          <a:graphicData uri="http://schemas.openxmlformats.org/drawingml/2006/table">
            <a:tbl>
              <a:tblPr/>
              <a:tblGrid>
                <a:gridCol w="5021618">
                  <a:extLst>
                    <a:ext uri="{9D8B030D-6E8A-4147-A177-3AD203B41FA5}">
                      <a16:colId xmlns:a16="http://schemas.microsoft.com/office/drawing/2014/main" val="1254502354"/>
                    </a:ext>
                  </a:extLst>
                </a:gridCol>
                <a:gridCol w="1095139">
                  <a:extLst>
                    <a:ext uri="{9D8B030D-6E8A-4147-A177-3AD203B41FA5}">
                      <a16:colId xmlns:a16="http://schemas.microsoft.com/office/drawing/2014/main" val="3340061920"/>
                    </a:ext>
                  </a:extLst>
                </a:gridCol>
                <a:gridCol w="1095139">
                  <a:extLst>
                    <a:ext uri="{9D8B030D-6E8A-4147-A177-3AD203B41FA5}">
                      <a16:colId xmlns:a16="http://schemas.microsoft.com/office/drawing/2014/main" val="3697717891"/>
                    </a:ext>
                  </a:extLst>
                </a:gridCol>
                <a:gridCol w="1095139">
                  <a:extLst>
                    <a:ext uri="{9D8B030D-6E8A-4147-A177-3AD203B41FA5}">
                      <a16:colId xmlns:a16="http://schemas.microsoft.com/office/drawing/2014/main" val="31642880"/>
                    </a:ext>
                  </a:extLst>
                </a:gridCol>
                <a:gridCol w="1095139">
                  <a:extLst>
                    <a:ext uri="{9D8B030D-6E8A-4147-A177-3AD203B41FA5}">
                      <a16:colId xmlns:a16="http://schemas.microsoft.com/office/drawing/2014/main" val="1428313972"/>
                    </a:ext>
                  </a:extLst>
                </a:gridCol>
                <a:gridCol w="1095139">
                  <a:extLst>
                    <a:ext uri="{9D8B030D-6E8A-4147-A177-3AD203B41FA5}">
                      <a16:colId xmlns:a16="http://schemas.microsoft.com/office/drawing/2014/main" val="2148185978"/>
                    </a:ext>
                  </a:extLst>
                </a:gridCol>
              </a:tblGrid>
              <a:tr h="177075">
                <a:tc>
                  <a:txBody>
                    <a:bodyPr/>
                    <a:lstStyle/>
                    <a:p>
                      <a:pPr algn="l" fontAlgn="b">
                        <a:buNone/>
                      </a:pPr>
                      <a:endParaRPr lang="en-US" sz="1600" b="0" i="0" u="none" strike="noStrike" dirty="0">
                        <a:solidFill>
                          <a:schemeClr val="bg1"/>
                        </a:solidFill>
                        <a:effectLst/>
                        <a:latin typeface="Century Schoolbook" panose="02040604050505020304" pitchFamily="18" charset="0"/>
                      </a:endParaRPr>
                    </a:p>
                  </a:txBody>
                  <a:tcPr marL="5418" marR="5418" marT="5418" marB="0" anchor="b">
                    <a:lnL>
                      <a:noFill/>
                    </a:lnL>
                    <a:lnR>
                      <a:noFill/>
                    </a:lnR>
                    <a:lnT>
                      <a:noFill/>
                    </a:lnT>
                    <a:lnB>
                      <a:noFill/>
                    </a:lnB>
                    <a:solidFill>
                      <a:schemeClr val="accent1">
                        <a:lumMod val="75000"/>
                      </a:schemeClr>
                    </a:solidFill>
                  </a:tcPr>
                </a:tc>
                <a:tc>
                  <a:txBody>
                    <a:bodyPr/>
                    <a:lstStyle/>
                    <a:p>
                      <a:pPr algn="r" fontAlgn="b">
                        <a:buNone/>
                      </a:pPr>
                      <a:r>
                        <a:rPr lang="en-US" sz="1600" b="1" i="0" u="none" strike="noStrike" dirty="0">
                          <a:solidFill>
                            <a:schemeClr val="bg1"/>
                          </a:solidFill>
                          <a:effectLst/>
                          <a:latin typeface="Century Schoolbook" panose="02040604050505020304" pitchFamily="18" charset="0"/>
                        </a:rPr>
                        <a:t>2025</a:t>
                      </a:r>
                    </a:p>
                  </a:txBody>
                  <a:tcPr marL="5418" marR="5418" marT="5418" marB="0" anchor="b">
                    <a:lnL>
                      <a:noFill/>
                    </a:lnL>
                    <a:lnR>
                      <a:noFill/>
                    </a:lnR>
                    <a:lnT>
                      <a:noFill/>
                    </a:lnT>
                    <a:lnB>
                      <a:noFill/>
                    </a:lnB>
                    <a:solidFill>
                      <a:schemeClr val="accent1">
                        <a:lumMod val="75000"/>
                      </a:schemeClr>
                    </a:solidFill>
                  </a:tcPr>
                </a:tc>
                <a:tc>
                  <a:txBody>
                    <a:bodyPr/>
                    <a:lstStyle/>
                    <a:p>
                      <a:pPr algn="r" fontAlgn="b">
                        <a:buNone/>
                      </a:pPr>
                      <a:r>
                        <a:rPr lang="en-US" sz="1600" b="1" i="0" u="none" strike="noStrike" dirty="0">
                          <a:solidFill>
                            <a:schemeClr val="bg1"/>
                          </a:solidFill>
                          <a:effectLst/>
                          <a:latin typeface="Century Schoolbook" panose="02040604050505020304" pitchFamily="18" charset="0"/>
                        </a:rPr>
                        <a:t>2026</a:t>
                      </a:r>
                    </a:p>
                  </a:txBody>
                  <a:tcPr marL="5418" marR="5418" marT="5418" marB="0" anchor="b">
                    <a:lnL>
                      <a:noFill/>
                    </a:lnL>
                    <a:lnR>
                      <a:noFill/>
                    </a:lnR>
                    <a:lnT>
                      <a:noFill/>
                    </a:lnT>
                    <a:lnB>
                      <a:noFill/>
                    </a:lnB>
                    <a:solidFill>
                      <a:schemeClr val="accent1">
                        <a:lumMod val="75000"/>
                      </a:schemeClr>
                    </a:solidFill>
                  </a:tcPr>
                </a:tc>
                <a:tc>
                  <a:txBody>
                    <a:bodyPr/>
                    <a:lstStyle/>
                    <a:p>
                      <a:pPr algn="r" fontAlgn="b">
                        <a:buNone/>
                      </a:pPr>
                      <a:r>
                        <a:rPr lang="en-US" sz="1600" b="1" i="0" u="none" strike="noStrike" dirty="0">
                          <a:solidFill>
                            <a:schemeClr val="bg1"/>
                          </a:solidFill>
                          <a:effectLst/>
                          <a:latin typeface="Century Schoolbook" panose="02040604050505020304" pitchFamily="18" charset="0"/>
                        </a:rPr>
                        <a:t>2027</a:t>
                      </a:r>
                    </a:p>
                  </a:txBody>
                  <a:tcPr marL="5418" marR="5418" marT="5418" marB="0" anchor="b">
                    <a:lnL>
                      <a:noFill/>
                    </a:lnL>
                    <a:lnR>
                      <a:noFill/>
                    </a:lnR>
                    <a:lnT>
                      <a:noFill/>
                    </a:lnT>
                    <a:lnB>
                      <a:noFill/>
                    </a:lnB>
                    <a:solidFill>
                      <a:schemeClr val="accent1">
                        <a:lumMod val="75000"/>
                      </a:schemeClr>
                    </a:solidFill>
                  </a:tcPr>
                </a:tc>
                <a:tc>
                  <a:txBody>
                    <a:bodyPr/>
                    <a:lstStyle/>
                    <a:p>
                      <a:pPr algn="r" fontAlgn="b">
                        <a:buNone/>
                      </a:pPr>
                      <a:r>
                        <a:rPr lang="en-US" sz="1600" b="1" i="0" u="none" strike="noStrike" dirty="0">
                          <a:solidFill>
                            <a:schemeClr val="bg1"/>
                          </a:solidFill>
                          <a:effectLst/>
                          <a:latin typeface="Century Schoolbook" panose="02040604050505020304" pitchFamily="18" charset="0"/>
                        </a:rPr>
                        <a:t>2028</a:t>
                      </a:r>
                    </a:p>
                  </a:txBody>
                  <a:tcPr marL="5418" marR="5418" marT="5418" marB="0" anchor="b">
                    <a:lnL>
                      <a:noFill/>
                    </a:lnL>
                    <a:lnR>
                      <a:noFill/>
                    </a:lnR>
                    <a:lnT>
                      <a:noFill/>
                    </a:lnT>
                    <a:lnB>
                      <a:noFill/>
                    </a:lnB>
                    <a:solidFill>
                      <a:schemeClr val="accent1">
                        <a:lumMod val="75000"/>
                      </a:schemeClr>
                    </a:solidFill>
                  </a:tcPr>
                </a:tc>
                <a:tc>
                  <a:txBody>
                    <a:bodyPr/>
                    <a:lstStyle/>
                    <a:p>
                      <a:pPr algn="r" fontAlgn="b">
                        <a:buNone/>
                      </a:pPr>
                      <a:r>
                        <a:rPr lang="en-US" sz="1600" b="1" i="0" u="none" strike="noStrike" dirty="0">
                          <a:solidFill>
                            <a:schemeClr val="bg1"/>
                          </a:solidFill>
                          <a:effectLst/>
                          <a:latin typeface="Century Schoolbook" panose="02040604050505020304" pitchFamily="18" charset="0"/>
                        </a:rPr>
                        <a:t>2029</a:t>
                      </a:r>
                    </a:p>
                  </a:txBody>
                  <a:tcPr marL="5418" marR="5418" marT="5418" marB="0" anchor="b">
                    <a:lnL>
                      <a:noFill/>
                    </a:lnL>
                    <a:lnR>
                      <a:noFill/>
                    </a:lnR>
                    <a:lnT>
                      <a:noFill/>
                    </a:lnT>
                    <a:lnB>
                      <a:noFill/>
                    </a:lnB>
                    <a:solidFill>
                      <a:schemeClr val="accent1">
                        <a:lumMod val="75000"/>
                      </a:schemeClr>
                    </a:solidFill>
                  </a:tcPr>
                </a:tc>
                <a:extLst>
                  <a:ext uri="{0D108BD9-81ED-4DB2-BD59-A6C34878D82A}">
                    <a16:rowId xmlns:a16="http://schemas.microsoft.com/office/drawing/2014/main" val="1712435116"/>
                  </a:ext>
                </a:extLst>
              </a:tr>
              <a:tr h="328504">
                <a:tc gridSpan="6">
                  <a:txBody>
                    <a:bodyPr/>
                    <a:lstStyle/>
                    <a:p>
                      <a:pPr algn="ctr" fontAlgn="b">
                        <a:buNone/>
                      </a:pPr>
                      <a:r>
                        <a:rPr lang="el-GR" sz="1600" b="1" i="0" u="none" strike="noStrike" dirty="0">
                          <a:solidFill>
                            <a:srgbClr val="000000"/>
                          </a:solidFill>
                          <a:effectLst/>
                          <a:latin typeface="Century Schoolbook" panose="02040604050505020304" pitchFamily="18" charset="0"/>
                        </a:rPr>
                        <a:t>Προβλέψεις Μεσοπρόθεσμου Δημοσιονομικού-Διαρθρωτικού Σχεδίου (Οκτώβριος 2024)</a:t>
                      </a:r>
                    </a:p>
                  </a:txBody>
                  <a:tcPr marL="5418" marR="5418" marT="5418" marB="0" anchor="b">
                    <a:lnL>
                      <a:noFill/>
                    </a:lnL>
                    <a:lnR>
                      <a:noFill/>
                    </a:lnR>
                    <a:lnT>
                      <a:noFill/>
                    </a:lnT>
                    <a:lnB>
                      <a:noFill/>
                    </a:lnB>
                    <a:solidFill>
                      <a:schemeClr val="accent1">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173485329"/>
                  </a:ext>
                </a:extLst>
              </a:tr>
              <a:tr h="177075">
                <a:tc>
                  <a:txBody>
                    <a:bodyPr/>
                    <a:lstStyle/>
                    <a:p>
                      <a:pPr algn="l" fontAlgn="b">
                        <a:lnSpc>
                          <a:spcPct val="150000"/>
                        </a:lnSpc>
                        <a:spcAft>
                          <a:spcPts val="600"/>
                        </a:spcAft>
                        <a:buNone/>
                      </a:pPr>
                      <a:r>
                        <a:rPr lang="el-GR" sz="1600" b="0" i="0" u="none" strike="noStrike" dirty="0">
                          <a:solidFill>
                            <a:srgbClr val="000000"/>
                          </a:solidFill>
                          <a:effectLst/>
                          <a:latin typeface="Century Schoolbook" panose="02040604050505020304" pitchFamily="18" charset="0"/>
                        </a:rPr>
                        <a:t>Πραγματικό ΑΕΠ (% ετήσιας αύξησης)</a:t>
                      </a:r>
                    </a:p>
                  </a:txBody>
                  <a:tcPr marL="5418" marR="5418" marT="5418" marB="0" anchor="b">
                    <a:lnL>
                      <a:noFill/>
                    </a:lnL>
                    <a:lnR>
                      <a:noFill/>
                    </a:lnR>
                    <a:lnT>
                      <a:noFill/>
                    </a:lnT>
                    <a:lnB>
                      <a:noFill/>
                    </a:lnB>
                    <a:solidFill>
                      <a:schemeClr val="accent1">
                        <a:lumMod val="20000"/>
                        <a:lumOff val="80000"/>
                      </a:schemeClr>
                    </a:solid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2,3%</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2,0%</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1,5%</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1,3%</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0,4%</a:t>
                      </a:r>
                    </a:p>
                  </a:txBody>
                  <a:tcPr marL="5418" marR="5418" marT="5418" marB="0" anchor="b">
                    <a:lnL>
                      <a:noFill/>
                    </a:lnL>
                    <a:lnR>
                      <a:noFill/>
                    </a:lnR>
                    <a:lnT>
                      <a:noFill/>
                    </a:lnT>
                    <a:lnB>
                      <a:noFill/>
                    </a:lnB>
                    <a:noFill/>
                  </a:tcPr>
                </a:tc>
                <a:extLst>
                  <a:ext uri="{0D108BD9-81ED-4DB2-BD59-A6C34878D82A}">
                    <a16:rowId xmlns:a16="http://schemas.microsoft.com/office/drawing/2014/main" val="394988740"/>
                  </a:ext>
                </a:extLst>
              </a:tr>
              <a:tr h="177075">
                <a:tc>
                  <a:txBody>
                    <a:bodyPr/>
                    <a:lstStyle/>
                    <a:p>
                      <a:pPr algn="l" fontAlgn="b">
                        <a:lnSpc>
                          <a:spcPct val="150000"/>
                        </a:lnSpc>
                        <a:spcAft>
                          <a:spcPts val="600"/>
                        </a:spcAft>
                        <a:buNone/>
                      </a:pPr>
                      <a:r>
                        <a:rPr lang="el-GR" sz="1600" b="0" i="0" u="none" strike="noStrike" dirty="0">
                          <a:solidFill>
                            <a:srgbClr val="000000"/>
                          </a:solidFill>
                          <a:effectLst/>
                          <a:latin typeface="Century Schoolbook" panose="02040604050505020304" pitchFamily="18" charset="0"/>
                        </a:rPr>
                        <a:t>Ονομαστικό ΑΕΠ (% ετήσιας αύξησης)</a:t>
                      </a:r>
                    </a:p>
                  </a:txBody>
                  <a:tcPr marL="5418" marR="5418" marT="5418" marB="0" anchor="b">
                    <a:lnL>
                      <a:noFill/>
                    </a:lnL>
                    <a:lnR>
                      <a:noFill/>
                    </a:lnR>
                    <a:lnT>
                      <a:noFill/>
                    </a:lnT>
                    <a:lnB>
                      <a:noFill/>
                    </a:lnB>
                    <a:solidFill>
                      <a:schemeClr val="accent1">
                        <a:lumMod val="20000"/>
                        <a:lumOff val="80000"/>
                      </a:schemeClr>
                    </a:solid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4,5%</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4,3%</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3,8%</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3,7%</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2,8%</a:t>
                      </a:r>
                    </a:p>
                  </a:txBody>
                  <a:tcPr marL="5418" marR="5418" marT="5418" marB="0" anchor="b">
                    <a:lnL>
                      <a:noFill/>
                    </a:lnL>
                    <a:lnR>
                      <a:noFill/>
                    </a:lnR>
                    <a:lnT>
                      <a:noFill/>
                    </a:lnT>
                    <a:lnB>
                      <a:noFill/>
                    </a:lnB>
                    <a:noFill/>
                  </a:tcPr>
                </a:tc>
                <a:extLst>
                  <a:ext uri="{0D108BD9-81ED-4DB2-BD59-A6C34878D82A}">
                    <a16:rowId xmlns:a16="http://schemas.microsoft.com/office/drawing/2014/main" val="1520740043"/>
                  </a:ext>
                </a:extLst>
              </a:tr>
              <a:tr h="131659">
                <a:tc>
                  <a:txBody>
                    <a:bodyPr/>
                    <a:lstStyle/>
                    <a:p>
                      <a:pPr algn="l" fontAlgn="b">
                        <a:lnSpc>
                          <a:spcPct val="150000"/>
                        </a:lnSpc>
                        <a:spcAft>
                          <a:spcPts val="600"/>
                        </a:spcAft>
                        <a:buNone/>
                      </a:pPr>
                      <a:r>
                        <a:rPr lang="el-GR" sz="1600" b="0" i="0" u="none" strike="noStrike" dirty="0" err="1">
                          <a:solidFill>
                            <a:srgbClr val="000000"/>
                          </a:solidFill>
                          <a:effectLst/>
                          <a:latin typeface="Century Schoolbook" panose="02040604050505020304" pitchFamily="18" charset="0"/>
                        </a:rPr>
                        <a:t>Αποπληθωριστής</a:t>
                      </a:r>
                      <a:r>
                        <a:rPr lang="el-GR" sz="1600" b="0" i="0" u="none" strike="noStrike" dirty="0">
                          <a:solidFill>
                            <a:srgbClr val="000000"/>
                          </a:solidFill>
                          <a:effectLst/>
                          <a:latin typeface="Century Schoolbook" panose="02040604050505020304" pitchFamily="18" charset="0"/>
                        </a:rPr>
                        <a:t> ΑΕΠ (% ετήσιας αύξησης)</a:t>
                      </a:r>
                    </a:p>
                  </a:txBody>
                  <a:tcPr marL="5418" marR="5418" marT="5418" marB="0" anchor="b">
                    <a:lnL>
                      <a:noFill/>
                    </a:lnL>
                    <a:lnR>
                      <a:noFill/>
                    </a:lnR>
                    <a:lnT>
                      <a:noFill/>
                    </a:lnT>
                    <a:lnB>
                      <a:noFill/>
                    </a:lnB>
                    <a:solidFill>
                      <a:schemeClr val="accent1">
                        <a:lumMod val="20000"/>
                        <a:lumOff val="80000"/>
                      </a:schemeClr>
                    </a:solidFill>
                  </a:tcPr>
                </a:tc>
                <a:tc>
                  <a:txBody>
                    <a:bodyPr/>
                    <a:lstStyle/>
                    <a:p>
                      <a:pPr algn="r" fontAlgn="b">
                        <a:lnSpc>
                          <a:spcPct val="150000"/>
                        </a:lnSpc>
                        <a:spcAft>
                          <a:spcPts val="600"/>
                        </a:spcAft>
                        <a:buNone/>
                      </a:pPr>
                      <a:r>
                        <a:rPr lang="en-US" sz="1600" b="0" i="0" u="none" strike="noStrike" dirty="0">
                          <a:solidFill>
                            <a:srgbClr val="000000"/>
                          </a:solidFill>
                          <a:effectLst/>
                          <a:latin typeface="Century Schoolbook" panose="02040604050505020304" pitchFamily="18" charset="0"/>
                        </a:rPr>
                        <a:t>2,2%</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2,3%</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2,3%</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dirty="0">
                          <a:solidFill>
                            <a:srgbClr val="000000"/>
                          </a:solidFill>
                          <a:effectLst/>
                          <a:latin typeface="Century Schoolbook" panose="02040604050505020304" pitchFamily="18" charset="0"/>
                        </a:rPr>
                        <a:t>2,4%</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2,4%</a:t>
                      </a:r>
                    </a:p>
                  </a:txBody>
                  <a:tcPr marL="5418" marR="5418" marT="5418" marB="0" anchor="b">
                    <a:lnL>
                      <a:noFill/>
                    </a:lnL>
                    <a:lnR>
                      <a:noFill/>
                    </a:lnR>
                    <a:lnT>
                      <a:noFill/>
                    </a:lnT>
                    <a:lnB>
                      <a:noFill/>
                    </a:lnB>
                    <a:noFill/>
                  </a:tcPr>
                </a:tc>
                <a:extLst>
                  <a:ext uri="{0D108BD9-81ED-4DB2-BD59-A6C34878D82A}">
                    <a16:rowId xmlns:a16="http://schemas.microsoft.com/office/drawing/2014/main" val="2909931891"/>
                  </a:ext>
                </a:extLst>
              </a:tr>
              <a:tr h="50043">
                <a:tc>
                  <a:txBody>
                    <a:bodyPr/>
                    <a:lstStyle/>
                    <a:p>
                      <a:pPr algn="l" fontAlgn="b">
                        <a:lnSpc>
                          <a:spcPct val="150000"/>
                        </a:lnSpc>
                        <a:spcAft>
                          <a:spcPts val="600"/>
                        </a:spcAft>
                        <a:buNone/>
                      </a:pPr>
                      <a:r>
                        <a:rPr lang="el-GR" sz="1600" b="0" i="0" u="none" strike="noStrike" dirty="0">
                          <a:solidFill>
                            <a:srgbClr val="000000"/>
                          </a:solidFill>
                          <a:effectLst/>
                          <a:latin typeface="Century Schoolbook" panose="02040604050505020304" pitchFamily="18" charset="0"/>
                        </a:rPr>
                        <a:t>Πρωτογενές αποτέλεσμα (% του ΑΕΠ)</a:t>
                      </a:r>
                    </a:p>
                  </a:txBody>
                  <a:tcPr marL="5418" marR="5418" marT="5418" marB="0" anchor="b">
                    <a:lnL>
                      <a:noFill/>
                    </a:lnL>
                    <a:lnR>
                      <a:noFill/>
                    </a:lnR>
                    <a:lnT>
                      <a:noFill/>
                    </a:lnT>
                    <a:lnB>
                      <a:noFill/>
                    </a:lnB>
                    <a:solidFill>
                      <a:schemeClr val="accent1">
                        <a:lumMod val="20000"/>
                        <a:lumOff val="80000"/>
                      </a:schemeClr>
                    </a:solidFill>
                  </a:tcPr>
                </a:tc>
                <a:tc>
                  <a:txBody>
                    <a:bodyPr/>
                    <a:lstStyle/>
                    <a:p>
                      <a:pPr algn="r" fontAlgn="b">
                        <a:lnSpc>
                          <a:spcPct val="150000"/>
                        </a:lnSpc>
                        <a:spcAft>
                          <a:spcPts val="600"/>
                        </a:spcAft>
                        <a:buNone/>
                      </a:pPr>
                      <a:r>
                        <a:rPr lang="en-US" sz="1600" b="0" i="0" u="none" strike="noStrike" dirty="0">
                          <a:solidFill>
                            <a:srgbClr val="000000"/>
                          </a:solidFill>
                          <a:effectLst/>
                          <a:latin typeface="Century Schoolbook" panose="02040604050505020304" pitchFamily="18" charset="0"/>
                        </a:rPr>
                        <a:t>2,5%</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dirty="0">
                          <a:solidFill>
                            <a:srgbClr val="000000"/>
                          </a:solidFill>
                          <a:effectLst/>
                          <a:latin typeface="Century Schoolbook" panose="02040604050505020304" pitchFamily="18" charset="0"/>
                        </a:rPr>
                        <a:t>2,4%</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2,4%</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2,4%</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2,4%</a:t>
                      </a:r>
                    </a:p>
                  </a:txBody>
                  <a:tcPr marL="5418" marR="5418" marT="5418" marB="0" anchor="b">
                    <a:lnL>
                      <a:noFill/>
                    </a:lnL>
                    <a:lnR>
                      <a:noFill/>
                    </a:lnR>
                    <a:lnT>
                      <a:noFill/>
                    </a:lnT>
                    <a:lnB>
                      <a:noFill/>
                    </a:lnB>
                    <a:noFill/>
                  </a:tcPr>
                </a:tc>
                <a:extLst>
                  <a:ext uri="{0D108BD9-81ED-4DB2-BD59-A6C34878D82A}">
                    <a16:rowId xmlns:a16="http://schemas.microsoft.com/office/drawing/2014/main" val="3350783495"/>
                  </a:ext>
                </a:extLst>
              </a:tr>
              <a:tr h="177075">
                <a:tc>
                  <a:txBody>
                    <a:bodyPr/>
                    <a:lstStyle/>
                    <a:p>
                      <a:pPr algn="l" fontAlgn="b">
                        <a:lnSpc>
                          <a:spcPct val="150000"/>
                        </a:lnSpc>
                        <a:spcAft>
                          <a:spcPts val="600"/>
                        </a:spcAft>
                        <a:buNone/>
                      </a:pPr>
                      <a:r>
                        <a:rPr lang="el-GR" sz="1600" b="0" i="0" u="none" strike="noStrike" dirty="0">
                          <a:solidFill>
                            <a:srgbClr val="000000"/>
                          </a:solidFill>
                          <a:effectLst/>
                          <a:latin typeface="Century Schoolbook" panose="02040604050505020304" pitchFamily="18" charset="0"/>
                        </a:rPr>
                        <a:t>Δαπάνες τόκων (% του ΑΕΠ)</a:t>
                      </a:r>
                    </a:p>
                  </a:txBody>
                  <a:tcPr marL="5418" marR="5418" marT="5418" marB="0" anchor="b">
                    <a:lnL>
                      <a:noFill/>
                    </a:lnL>
                    <a:lnR>
                      <a:noFill/>
                    </a:lnR>
                    <a:lnT>
                      <a:noFill/>
                    </a:lnT>
                    <a:lnB>
                      <a:noFill/>
                    </a:lnB>
                    <a:solidFill>
                      <a:schemeClr val="accent1">
                        <a:lumMod val="20000"/>
                        <a:lumOff val="80000"/>
                      </a:schemeClr>
                    </a:solid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3,2%</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3,3%</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3,5%</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3,6%</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3,8%</a:t>
                      </a:r>
                    </a:p>
                  </a:txBody>
                  <a:tcPr marL="5418" marR="5418" marT="5418" marB="0" anchor="b">
                    <a:lnL>
                      <a:noFill/>
                    </a:lnL>
                    <a:lnR>
                      <a:noFill/>
                    </a:lnR>
                    <a:lnT>
                      <a:noFill/>
                    </a:lnT>
                    <a:lnB>
                      <a:noFill/>
                    </a:lnB>
                    <a:noFill/>
                  </a:tcPr>
                </a:tc>
                <a:extLst>
                  <a:ext uri="{0D108BD9-81ED-4DB2-BD59-A6C34878D82A}">
                    <a16:rowId xmlns:a16="http://schemas.microsoft.com/office/drawing/2014/main" val="759946233"/>
                  </a:ext>
                </a:extLst>
              </a:tr>
              <a:tr h="0">
                <a:tc>
                  <a:txBody>
                    <a:bodyPr/>
                    <a:lstStyle/>
                    <a:p>
                      <a:pPr algn="l" fontAlgn="b">
                        <a:lnSpc>
                          <a:spcPct val="150000"/>
                        </a:lnSpc>
                        <a:spcAft>
                          <a:spcPts val="600"/>
                        </a:spcAft>
                        <a:buNone/>
                      </a:pPr>
                      <a:r>
                        <a:rPr lang="el-GR" sz="1600" b="0" i="0" u="none" strike="noStrike" dirty="0">
                          <a:solidFill>
                            <a:srgbClr val="000000"/>
                          </a:solidFill>
                          <a:effectLst/>
                          <a:latin typeface="Century Schoolbook" panose="02040604050505020304" pitchFamily="18" charset="0"/>
                        </a:rPr>
                        <a:t>Συνολικό αποτέλεσμα (% του ΑΕΠ)</a:t>
                      </a:r>
                    </a:p>
                  </a:txBody>
                  <a:tcPr marL="5418" marR="5418" marT="5418" marB="0" anchor="b">
                    <a:lnL>
                      <a:noFill/>
                    </a:lnL>
                    <a:lnR>
                      <a:noFill/>
                    </a:lnR>
                    <a:lnT>
                      <a:noFill/>
                    </a:lnT>
                    <a:lnB>
                      <a:noFill/>
                    </a:lnB>
                    <a:solidFill>
                      <a:schemeClr val="accent1">
                        <a:lumMod val="20000"/>
                        <a:lumOff val="80000"/>
                      </a:schemeClr>
                    </a:solidFill>
                  </a:tcPr>
                </a:tc>
                <a:tc>
                  <a:txBody>
                    <a:bodyPr/>
                    <a:lstStyle/>
                    <a:p>
                      <a:pPr algn="r" fontAlgn="b">
                        <a:lnSpc>
                          <a:spcPct val="150000"/>
                        </a:lnSpc>
                        <a:spcAft>
                          <a:spcPts val="600"/>
                        </a:spcAft>
                        <a:buNone/>
                      </a:pPr>
                      <a:r>
                        <a:rPr lang="en-US" sz="1600" b="0" i="0" u="none" strike="noStrike" dirty="0">
                          <a:solidFill>
                            <a:srgbClr val="000000"/>
                          </a:solidFill>
                          <a:effectLst/>
                          <a:latin typeface="Century Schoolbook" panose="02040604050505020304" pitchFamily="18" charset="0"/>
                        </a:rPr>
                        <a:t>-0,6%</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-0,8%</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-1,1%</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-1,2%</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-1,4%</a:t>
                      </a:r>
                    </a:p>
                  </a:txBody>
                  <a:tcPr marL="5418" marR="5418" marT="5418" marB="0" anchor="b">
                    <a:lnL>
                      <a:noFill/>
                    </a:lnL>
                    <a:lnR>
                      <a:noFill/>
                    </a:lnR>
                    <a:lnT>
                      <a:noFill/>
                    </a:lnT>
                    <a:lnB>
                      <a:noFill/>
                    </a:lnB>
                    <a:noFill/>
                  </a:tcPr>
                </a:tc>
                <a:extLst>
                  <a:ext uri="{0D108BD9-81ED-4DB2-BD59-A6C34878D82A}">
                    <a16:rowId xmlns:a16="http://schemas.microsoft.com/office/drawing/2014/main" val="1785120771"/>
                  </a:ext>
                </a:extLst>
              </a:tr>
              <a:tr h="177075">
                <a:tc>
                  <a:txBody>
                    <a:bodyPr/>
                    <a:lstStyle/>
                    <a:p>
                      <a:pPr algn="l" fontAlgn="b">
                        <a:lnSpc>
                          <a:spcPct val="150000"/>
                        </a:lnSpc>
                        <a:spcAft>
                          <a:spcPts val="600"/>
                        </a:spcAft>
                        <a:buNone/>
                      </a:pPr>
                      <a:r>
                        <a:rPr lang="el-GR" sz="1600" b="0" i="0" u="none" strike="noStrike" dirty="0">
                          <a:solidFill>
                            <a:srgbClr val="000000"/>
                          </a:solidFill>
                          <a:effectLst/>
                          <a:latin typeface="Century Schoolbook" panose="02040604050505020304" pitchFamily="18" charset="0"/>
                        </a:rPr>
                        <a:t>Χρέος (% του ΑΕΠ)</a:t>
                      </a:r>
                    </a:p>
                  </a:txBody>
                  <a:tcPr marL="5418" marR="5418" marT="5418" marB="0" anchor="b">
                    <a:lnL>
                      <a:noFill/>
                    </a:lnL>
                    <a:lnR>
                      <a:noFill/>
                    </a:lnR>
                    <a:lnT>
                      <a:noFill/>
                    </a:lnT>
                    <a:lnB>
                      <a:noFill/>
                    </a:lnB>
                    <a:solidFill>
                      <a:schemeClr val="accent1">
                        <a:lumMod val="20000"/>
                        <a:lumOff val="80000"/>
                      </a:schemeClr>
                    </a:solid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149,1%</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143,1%</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138,0%</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133,4%</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130,1%</a:t>
                      </a:r>
                    </a:p>
                  </a:txBody>
                  <a:tcPr marL="5418" marR="5418" marT="5418" marB="0" anchor="b">
                    <a:lnL>
                      <a:noFill/>
                    </a:lnL>
                    <a:lnR>
                      <a:noFill/>
                    </a:lnR>
                    <a:lnT>
                      <a:noFill/>
                    </a:lnT>
                    <a:lnB>
                      <a:noFill/>
                    </a:lnB>
                    <a:noFill/>
                  </a:tcPr>
                </a:tc>
                <a:extLst>
                  <a:ext uri="{0D108BD9-81ED-4DB2-BD59-A6C34878D82A}">
                    <a16:rowId xmlns:a16="http://schemas.microsoft.com/office/drawing/2014/main" val="1854690929"/>
                  </a:ext>
                </a:extLst>
              </a:tr>
              <a:tr h="177075">
                <a:tc>
                  <a:txBody>
                    <a:bodyPr/>
                    <a:lstStyle/>
                    <a:p>
                      <a:pPr algn="l" fontAlgn="b">
                        <a:lnSpc>
                          <a:spcPct val="150000"/>
                        </a:lnSpc>
                        <a:spcAft>
                          <a:spcPts val="600"/>
                        </a:spcAft>
                        <a:buNone/>
                      </a:pPr>
                      <a:endParaRPr lang="en-US" sz="1600" b="0" i="0" u="none" strike="noStrike" dirty="0">
                        <a:solidFill>
                          <a:srgbClr val="000000"/>
                        </a:solidFill>
                        <a:effectLst/>
                        <a:latin typeface="Century Schoolbook" panose="02040604050505020304" pitchFamily="18" charset="0"/>
                      </a:endParaRPr>
                    </a:p>
                  </a:txBody>
                  <a:tcPr marL="5418" marR="5418" marT="5418" marB="0" anchor="b">
                    <a:lnL>
                      <a:noFill/>
                    </a:lnL>
                    <a:lnR>
                      <a:noFill/>
                    </a:lnR>
                    <a:lnT>
                      <a:noFill/>
                    </a:lnT>
                    <a:lnB>
                      <a:noFill/>
                    </a:lnB>
                    <a:solidFill>
                      <a:schemeClr val="accent1">
                        <a:lumMod val="20000"/>
                        <a:lumOff val="80000"/>
                      </a:schemeClr>
                    </a:solidFill>
                  </a:tcPr>
                </a:tc>
                <a:tc>
                  <a:txBody>
                    <a:bodyPr/>
                    <a:lstStyle/>
                    <a:p>
                      <a:pPr algn="l" fontAlgn="b">
                        <a:lnSpc>
                          <a:spcPct val="150000"/>
                        </a:lnSpc>
                        <a:spcAft>
                          <a:spcPts val="600"/>
                        </a:spcAft>
                        <a:buNone/>
                      </a:pPr>
                      <a:endParaRPr lang="en-US" sz="1600" b="0" i="0" u="none" strike="noStrike">
                        <a:solidFill>
                          <a:srgbClr val="000000"/>
                        </a:solidFill>
                        <a:effectLst/>
                        <a:latin typeface="Century Schoolbook" panose="02040604050505020304" pitchFamily="18" charset="0"/>
                      </a:endParaRPr>
                    </a:p>
                  </a:txBody>
                  <a:tcPr marL="5418" marR="5418" marT="5418" marB="0" anchor="b">
                    <a:lnL>
                      <a:noFill/>
                    </a:lnL>
                    <a:lnR>
                      <a:noFill/>
                    </a:lnR>
                    <a:lnT>
                      <a:noFill/>
                    </a:lnT>
                    <a:lnB>
                      <a:noFill/>
                    </a:lnB>
                    <a:noFill/>
                  </a:tcPr>
                </a:tc>
                <a:tc>
                  <a:txBody>
                    <a:bodyPr/>
                    <a:lstStyle/>
                    <a:p>
                      <a:pPr algn="l" fontAlgn="b">
                        <a:lnSpc>
                          <a:spcPct val="150000"/>
                        </a:lnSpc>
                        <a:spcAft>
                          <a:spcPts val="600"/>
                        </a:spcAft>
                        <a:buNone/>
                      </a:pPr>
                      <a:endParaRPr lang="en-US" sz="1600" b="0" i="0" u="none" strike="noStrike">
                        <a:solidFill>
                          <a:srgbClr val="000000"/>
                        </a:solidFill>
                        <a:effectLst/>
                        <a:latin typeface="Century Schoolbook" panose="02040604050505020304" pitchFamily="18" charset="0"/>
                      </a:endParaRPr>
                    </a:p>
                  </a:txBody>
                  <a:tcPr marL="5418" marR="5418" marT="5418" marB="0" anchor="b">
                    <a:lnL>
                      <a:noFill/>
                    </a:lnL>
                    <a:lnR>
                      <a:noFill/>
                    </a:lnR>
                    <a:lnT>
                      <a:noFill/>
                    </a:lnT>
                    <a:lnB>
                      <a:noFill/>
                    </a:lnB>
                    <a:noFill/>
                  </a:tcPr>
                </a:tc>
                <a:tc>
                  <a:txBody>
                    <a:bodyPr/>
                    <a:lstStyle/>
                    <a:p>
                      <a:pPr algn="l" fontAlgn="b">
                        <a:lnSpc>
                          <a:spcPct val="150000"/>
                        </a:lnSpc>
                        <a:spcAft>
                          <a:spcPts val="600"/>
                        </a:spcAft>
                        <a:buNone/>
                      </a:pPr>
                      <a:endParaRPr lang="en-US" sz="1600" b="0" i="0" u="none" strike="noStrike">
                        <a:solidFill>
                          <a:srgbClr val="000000"/>
                        </a:solidFill>
                        <a:effectLst/>
                        <a:latin typeface="Century Schoolbook" panose="02040604050505020304" pitchFamily="18" charset="0"/>
                      </a:endParaRPr>
                    </a:p>
                  </a:txBody>
                  <a:tcPr marL="5418" marR="5418" marT="5418" marB="0" anchor="b">
                    <a:lnL>
                      <a:noFill/>
                    </a:lnL>
                    <a:lnR>
                      <a:noFill/>
                    </a:lnR>
                    <a:lnT>
                      <a:noFill/>
                    </a:lnT>
                    <a:lnB>
                      <a:noFill/>
                    </a:lnB>
                    <a:noFill/>
                  </a:tcPr>
                </a:tc>
                <a:tc>
                  <a:txBody>
                    <a:bodyPr/>
                    <a:lstStyle/>
                    <a:p>
                      <a:pPr algn="l" fontAlgn="b">
                        <a:lnSpc>
                          <a:spcPct val="150000"/>
                        </a:lnSpc>
                        <a:spcAft>
                          <a:spcPts val="600"/>
                        </a:spcAft>
                        <a:buNone/>
                      </a:pPr>
                      <a:endParaRPr lang="en-US" sz="1600" b="0" i="0" u="none" strike="noStrike">
                        <a:solidFill>
                          <a:srgbClr val="000000"/>
                        </a:solidFill>
                        <a:effectLst/>
                        <a:latin typeface="Century Schoolbook" panose="02040604050505020304" pitchFamily="18" charset="0"/>
                      </a:endParaRPr>
                    </a:p>
                  </a:txBody>
                  <a:tcPr marL="5418" marR="5418" marT="5418" marB="0" anchor="b">
                    <a:lnL>
                      <a:noFill/>
                    </a:lnL>
                    <a:lnR>
                      <a:noFill/>
                    </a:lnR>
                    <a:lnT>
                      <a:noFill/>
                    </a:lnT>
                    <a:lnB>
                      <a:noFill/>
                    </a:lnB>
                    <a:noFill/>
                  </a:tcPr>
                </a:tc>
                <a:tc>
                  <a:txBody>
                    <a:bodyPr/>
                    <a:lstStyle/>
                    <a:p>
                      <a:pPr algn="l" fontAlgn="b">
                        <a:lnSpc>
                          <a:spcPct val="150000"/>
                        </a:lnSpc>
                        <a:spcAft>
                          <a:spcPts val="600"/>
                        </a:spcAft>
                        <a:buNone/>
                      </a:pPr>
                      <a:endParaRPr lang="en-US" sz="1600" b="0" i="0" u="none" strike="noStrike">
                        <a:solidFill>
                          <a:srgbClr val="000000"/>
                        </a:solidFill>
                        <a:effectLst/>
                        <a:latin typeface="Century Schoolbook" panose="02040604050505020304" pitchFamily="18" charset="0"/>
                      </a:endParaRPr>
                    </a:p>
                  </a:txBody>
                  <a:tcPr marL="5418" marR="5418" marT="5418" marB="0" anchor="b">
                    <a:lnL>
                      <a:noFill/>
                    </a:lnL>
                    <a:lnR>
                      <a:noFill/>
                    </a:lnR>
                    <a:lnT>
                      <a:noFill/>
                    </a:lnT>
                    <a:lnB>
                      <a:noFill/>
                    </a:lnB>
                    <a:noFill/>
                  </a:tcPr>
                </a:tc>
                <a:extLst>
                  <a:ext uri="{0D108BD9-81ED-4DB2-BD59-A6C34878D82A}">
                    <a16:rowId xmlns:a16="http://schemas.microsoft.com/office/drawing/2014/main" val="1621324005"/>
                  </a:ext>
                </a:extLst>
              </a:tr>
              <a:tr h="177075">
                <a:tc gridSpan="6">
                  <a:txBody>
                    <a:bodyPr/>
                    <a:lstStyle/>
                    <a:p>
                      <a:pPr algn="ctr" fontAlgn="b">
                        <a:lnSpc>
                          <a:spcPct val="150000"/>
                        </a:lnSpc>
                        <a:spcAft>
                          <a:spcPts val="600"/>
                        </a:spcAft>
                        <a:buNone/>
                      </a:pPr>
                      <a:r>
                        <a:rPr lang="el-GR" sz="1600" b="1" i="0" u="none" strike="noStrike" dirty="0">
                          <a:solidFill>
                            <a:srgbClr val="000000"/>
                          </a:solidFill>
                          <a:effectLst/>
                          <a:latin typeface="Century Schoolbook" panose="02040604050505020304" pitchFamily="18" charset="0"/>
                        </a:rPr>
                        <a:t>Προβλέψεις Πολυετούς Δημοσιονομικού Προγραμματισμού (Νοέμβριος 2025)</a:t>
                      </a:r>
                    </a:p>
                  </a:txBody>
                  <a:tcPr marL="5418" marR="5418" marT="5418" marB="0" anchor="b">
                    <a:lnL>
                      <a:noFill/>
                    </a:lnL>
                    <a:lnR>
                      <a:noFill/>
                    </a:lnR>
                    <a:lnT>
                      <a:noFill/>
                    </a:lnT>
                    <a:lnB>
                      <a:noFill/>
                    </a:lnB>
                    <a:solidFill>
                      <a:schemeClr val="accent1">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79226137"/>
                  </a:ext>
                </a:extLst>
              </a:tr>
              <a:tr h="177075">
                <a:tc>
                  <a:txBody>
                    <a:bodyPr/>
                    <a:lstStyle/>
                    <a:p>
                      <a:pPr algn="l" fontAlgn="b">
                        <a:lnSpc>
                          <a:spcPct val="150000"/>
                        </a:lnSpc>
                        <a:spcAft>
                          <a:spcPts val="600"/>
                        </a:spcAft>
                        <a:buNone/>
                      </a:pPr>
                      <a:r>
                        <a:rPr lang="el-GR" sz="1600" b="0" i="0" u="none" strike="noStrike" dirty="0">
                          <a:solidFill>
                            <a:srgbClr val="000000"/>
                          </a:solidFill>
                          <a:effectLst/>
                          <a:latin typeface="Century Schoolbook" panose="02040604050505020304" pitchFamily="18" charset="0"/>
                        </a:rPr>
                        <a:t>Πραγματικό ΑΕΠ (% ετήσιας αύξησης)</a:t>
                      </a:r>
                    </a:p>
                  </a:txBody>
                  <a:tcPr marL="5418" marR="5418" marT="5418" marB="0" anchor="b">
                    <a:lnL>
                      <a:noFill/>
                    </a:lnL>
                    <a:lnR>
                      <a:noFill/>
                    </a:lnR>
                    <a:lnT>
                      <a:noFill/>
                    </a:lnT>
                    <a:lnB>
                      <a:noFill/>
                    </a:lnB>
                    <a:solidFill>
                      <a:schemeClr val="accent1">
                        <a:lumMod val="20000"/>
                        <a:lumOff val="80000"/>
                      </a:schemeClr>
                    </a:solid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2,2%</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2,4%</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1,7%</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1,6%</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1,3%</a:t>
                      </a:r>
                    </a:p>
                  </a:txBody>
                  <a:tcPr marL="5418" marR="5418" marT="5418" marB="0" anchor="b">
                    <a:lnL>
                      <a:noFill/>
                    </a:lnL>
                    <a:lnR>
                      <a:noFill/>
                    </a:lnR>
                    <a:lnT>
                      <a:noFill/>
                    </a:lnT>
                    <a:lnB>
                      <a:noFill/>
                    </a:lnB>
                    <a:noFill/>
                  </a:tcPr>
                </a:tc>
                <a:extLst>
                  <a:ext uri="{0D108BD9-81ED-4DB2-BD59-A6C34878D82A}">
                    <a16:rowId xmlns:a16="http://schemas.microsoft.com/office/drawing/2014/main" val="2272592596"/>
                  </a:ext>
                </a:extLst>
              </a:tr>
              <a:tr h="177075">
                <a:tc>
                  <a:txBody>
                    <a:bodyPr/>
                    <a:lstStyle/>
                    <a:p>
                      <a:pPr algn="l" fontAlgn="b">
                        <a:lnSpc>
                          <a:spcPct val="150000"/>
                        </a:lnSpc>
                        <a:spcAft>
                          <a:spcPts val="600"/>
                        </a:spcAft>
                        <a:buNone/>
                      </a:pPr>
                      <a:r>
                        <a:rPr lang="el-GR" sz="1600" b="0" i="0" u="none" strike="noStrike" dirty="0">
                          <a:solidFill>
                            <a:srgbClr val="000000"/>
                          </a:solidFill>
                          <a:effectLst/>
                          <a:latin typeface="Century Schoolbook" panose="02040604050505020304" pitchFamily="18" charset="0"/>
                        </a:rPr>
                        <a:t>Ονομαστικό ΑΕΠ (% ετήσιας αύξησης)</a:t>
                      </a:r>
                    </a:p>
                  </a:txBody>
                  <a:tcPr marL="5418" marR="5418" marT="5418" marB="0" anchor="b">
                    <a:lnL>
                      <a:noFill/>
                    </a:lnL>
                    <a:lnR>
                      <a:noFill/>
                    </a:lnR>
                    <a:lnT>
                      <a:noFill/>
                    </a:lnT>
                    <a:lnB>
                      <a:noFill/>
                    </a:lnB>
                    <a:solidFill>
                      <a:schemeClr val="accent1">
                        <a:lumMod val="20000"/>
                        <a:lumOff val="80000"/>
                      </a:schemeClr>
                    </a:solid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5,1%</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4,6%</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3,9%</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3,9%</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3,6%</a:t>
                      </a:r>
                    </a:p>
                  </a:txBody>
                  <a:tcPr marL="5418" marR="5418" marT="5418" marB="0" anchor="b">
                    <a:lnL>
                      <a:noFill/>
                    </a:lnL>
                    <a:lnR>
                      <a:noFill/>
                    </a:lnR>
                    <a:lnT>
                      <a:noFill/>
                    </a:lnT>
                    <a:lnB>
                      <a:noFill/>
                    </a:lnB>
                    <a:noFill/>
                  </a:tcPr>
                </a:tc>
                <a:extLst>
                  <a:ext uri="{0D108BD9-81ED-4DB2-BD59-A6C34878D82A}">
                    <a16:rowId xmlns:a16="http://schemas.microsoft.com/office/drawing/2014/main" val="260910093"/>
                  </a:ext>
                </a:extLst>
              </a:tr>
              <a:tr h="0">
                <a:tc>
                  <a:txBody>
                    <a:bodyPr/>
                    <a:lstStyle/>
                    <a:p>
                      <a:pPr algn="l" fontAlgn="b">
                        <a:lnSpc>
                          <a:spcPct val="150000"/>
                        </a:lnSpc>
                        <a:spcAft>
                          <a:spcPts val="600"/>
                        </a:spcAft>
                        <a:buNone/>
                      </a:pPr>
                      <a:r>
                        <a:rPr lang="el-GR" sz="1600" b="0" i="0" u="none" strike="noStrike" dirty="0" err="1">
                          <a:solidFill>
                            <a:srgbClr val="000000"/>
                          </a:solidFill>
                          <a:effectLst/>
                          <a:latin typeface="Century Schoolbook" panose="02040604050505020304" pitchFamily="18" charset="0"/>
                        </a:rPr>
                        <a:t>Αποπληθωριστής</a:t>
                      </a:r>
                      <a:r>
                        <a:rPr lang="el-GR" sz="1600" b="0" i="0" u="none" strike="noStrike" dirty="0">
                          <a:solidFill>
                            <a:srgbClr val="000000"/>
                          </a:solidFill>
                          <a:effectLst/>
                          <a:latin typeface="Century Schoolbook" panose="02040604050505020304" pitchFamily="18" charset="0"/>
                        </a:rPr>
                        <a:t> ΑΕΠ (% ετήσιας αύξησης)</a:t>
                      </a:r>
                    </a:p>
                  </a:txBody>
                  <a:tcPr marL="5418" marR="5418" marT="5418" marB="0" anchor="b">
                    <a:lnL>
                      <a:noFill/>
                    </a:lnL>
                    <a:lnR>
                      <a:noFill/>
                    </a:lnR>
                    <a:lnT>
                      <a:noFill/>
                    </a:lnT>
                    <a:lnB>
                      <a:noFill/>
                    </a:lnB>
                    <a:solidFill>
                      <a:schemeClr val="accent1">
                        <a:lumMod val="20000"/>
                        <a:lumOff val="80000"/>
                      </a:schemeClr>
                    </a:solidFill>
                  </a:tcPr>
                </a:tc>
                <a:tc>
                  <a:txBody>
                    <a:bodyPr/>
                    <a:lstStyle/>
                    <a:p>
                      <a:pPr algn="r" fontAlgn="b">
                        <a:lnSpc>
                          <a:spcPct val="150000"/>
                        </a:lnSpc>
                        <a:spcAft>
                          <a:spcPts val="600"/>
                        </a:spcAft>
                        <a:buNone/>
                      </a:pPr>
                      <a:r>
                        <a:rPr lang="en-US" sz="1600" b="0" i="0" u="none" strike="noStrike" dirty="0">
                          <a:solidFill>
                            <a:srgbClr val="000000"/>
                          </a:solidFill>
                          <a:effectLst/>
                          <a:latin typeface="Century Schoolbook" panose="02040604050505020304" pitchFamily="18" charset="0"/>
                        </a:rPr>
                        <a:t>2,8%</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2,1%</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2,2%</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2,3%</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2,3%</a:t>
                      </a:r>
                    </a:p>
                  </a:txBody>
                  <a:tcPr marL="5418" marR="5418" marT="5418" marB="0" anchor="b">
                    <a:lnL>
                      <a:noFill/>
                    </a:lnL>
                    <a:lnR>
                      <a:noFill/>
                    </a:lnR>
                    <a:lnT>
                      <a:noFill/>
                    </a:lnT>
                    <a:lnB>
                      <a:noFill/>
                    </a:lnB>
                    <a:noFill/>
                  </a:tcPr>
                </a:tc>
                <a:extLst>
                  <a:ext uri="{0D108BD9-81ED-4DB2-BD59-A6C34878D82A}">
                    <a16:rowId xmlns:a16="http://schemas.microsoft.com/office/drawing/2014/main" val="2356413574"/>
                  </a:ext>
                </a:extLst>
              </a:tr>
              <a:tr h="75109">
                <a:tc>
                  <a:txBody>
                    <a:bodyPr/>
                    <a:lstStyle/>
                    <a:p>
                      <a:pPr algn="l" fontAlgn="b">
                        <a:lnSpc>
                          <a:spcPct val="150000"/>
                        </a:lnSpc>
                        <a:spcAft>
                          <a:spcPts val="600"/>
                        </a:spcAft>
                        <a:buNone/>
                      </a:pPr>
                      <a:r>
                        <a:rPr lang="el-GR" sz="1600" b="0" i="0" u="none" strike="noStrike" dirty="0">
                          <a:solidFill>
                            <a:srgbClr val="000000"/>
                          </a:solidFill>
                          <a:effectLst/>
                          <a:latin typeface="Century Schoolbook" panose="02040604050505020304" pitchFamily="18" charset="0"/>
                        </a:rPr>
                        <a:t>Πρωτογενές αποτέλεσμα (% του ΑΕΠ)</a:t>
                      </a:r>
                    </a:p>
                  </a:txBody>
                  <a:tcPr marL="5418" marR="5418" marT="5418" marB="0" anchor="b">
                    <a:lnL>
                      <a:noFill/>
                    </a:lnL>
                    <a:lnR>
                      <a:noFill/>
                    </a:lnR>
                    <a:lnT>
                      <a:noFill/>
                    </a:lnT>
                    <a:lnB>
                      <a:noFill/>
                    </a:lnB>
                    <a:solidFill>
                      <a:schemeClr val="accent1">
                        <a:lumMod val="20000"/>
                        <a:lumOff val="80000"/>
                      </a:schemeClr>
                    </a:solid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3,7%</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2,8%</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2,7%</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2,7%</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2,7%</a:t>
                      </a:r>
                    </a:p>
                  </a:txBody>
                  <a:tcPr marL="5418" marR="5418" marT="5418" marB="0" anchor="b">
                    <a:lnL>
                      <a:noFill/>
                    </a:lnL>
                    <a:lnR>
                      <a:noFill/>
                    </a:lnR>
                    <a:lnT>
                      <a:noFill/>
                    </a:lnT>
                    <a:lnB>
                      <a:noFill/>
                    </a:lnB>
                    <a:noFill/>
                  </a:tcPr>
                </a:tc>
                <a:extLst>
                  <a:ext uri="{0D108BD9-81ED-4DB2-BD59-A6C34878D82A}">
                    <a16:rowId xmlns:a16="http://schemas.microsoft.com/office/drawing/2014/main" val="412216285"/>
                  </a:ext>
                </a:extLst>
              </a:tr>
              <a:tr h="177075">
                <a:tc>
                  <a:txBody>
                    <a:bodyPr/>
                    <a:lstStyle/>
                    <a:p>
                      <a:pPr algn="l" fontAlgn="b">
                        <a:lnSpc>
                          <a:spcPct val="150000"/>
                        </a:lnSpc>
                        <a:spcAft>
                          <a:spcPts val="600"/>
                        </a:spcAft>
                        <a:buNone/>
                      </a:pPr>
                      <a:r>
                        <a:rPr lang="el-GR" sz="1600" b="0" i="0" u="none" strike="noStrike" dirty="0">
                          <a:solidFill>
                            <a:srgbClr val="000000"/>
                          </a:solidFill>
                          <a:effectLst/>
                          <a:latin typeface="Century Schoolbook" panose="02040604050505020304" pitchFamily="18" charset="0"/>
                        </a:rPr>
                        <a:t>Δαπάνες τόκων (% του ΑΕΠ)</a:t>
                      </a:r>
                    </a:p>
                  </a:txBody>
                  <a:tcPr marL="5418" marR="5418" marT="5418" marB="0" anchor="b">
                    <a:lnL>
                      <a:noFill/>
                    </a:lnL>
                    <a:lnR>
                      <a:noFill/>
                    </a:lnR>
                    <a:lnT>
                      <a:noFill/>
                    </a:lnT>
                    <a:lnB>
                      <a:noFill/>
                    </a:lnB>
                    <a:solidFill>
                      <a:schemeClr val="accent1">
                        <a:lumMod val="20000"/>
                        <a:lumOff val="80000"/>
                      </a:schemeClr>
                    </a:solid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3,1%</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dirty="0">
                          <a:solidFill>
                            <a:srgbClr val="000000"/>
                          </a:solidFill>
                          <a:effectLst/>
                          <a:latin typeface="Century Schoolbook" panose="02040604050505020304" pitchFamily="18" charset="0"/>
                        </a:rPr>
                        <a:t>3,0%</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2,9%</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2,7%</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2,6%</a:t>
                      </a:r>
                    </a:p>
                  </a:txBody>
                  <a:tcPr marL="5418" marR="5418" marT="5418" marB="0" anchor="b">
                    <a:lnL>
                      <a:noFill/>
                    </a:lnL>
                    <a:lnR>
                      <a:noFill/>
                    </a:lnR>
                    <a:lnT>
                      <a:noFill/>
                    </a:lnT>
                    <a:lnB>
                      <a:noFill/>
                    </a:lnB>
                    <a:noFill/>
                  </a:tcPr>
                </a:tc>
                <a:extLst>
                  <a:ext uri="{0D108BD9-81ED-4DB2-BD59-A6C34878D82A}">
                    <a16:rowId xmlns:a16="http://schemas.microsoft.com/office/drawing/2014/main" val="1486997432"/>
                  </a:ext>
                </a:extLst>
              </a:tr>
              <a:tr h="0">
                <a:tc>
                  <a:txBody>
                    <a:bodyPr/>
                    <a:lstStyle/>
                    <a:p>
                      <a:pPr algn="l" fontAlgn="b">
                        <a:lnSpc>
                          <a:spcPct val="150000"/>
                        </a:lnSpc>
                        <a:spcAft>
                          <a:spcPts val="600"/>
                        </a:spcAft>
                        <a:buNone/>
                      </a:pPr>
                      <a:r>
                        <a:rPr lang="el-GR" sz="1600" b="0" i="0" u="none" strike="noStrike" dirty="0">
                          <a:solidFill>
                            <a:srgbClr val="000000"/>
                          </a:solidFill>
                          <a:effectLst/>
                          <a:latin typeface="Century Schoolbook" panose="02040604050505020304" pitchFamily="18" charset="0"/>
                        </a:rPr>
                        <a:t>Συνολικό αποτέλεσμα (% του ΑΕΠ)</a:t>
                      </a:r>
                    </a:p>
                  </a:txBody>
                  <a:tcPr marL="5418" marR="5418" marT="5418" marB="0" anchor="b">
                    <a:lnL>
                      <a:noFill/>
                    </a:lnL>
                    <a:lnR>
                      <a:noFill/>
                    </a:lnR>
                    <a:lnT>
                      <a:noFill/>
                    </a:lnT>
                    <a:lnB>
                      <a:noFill/>
                    </a:lnB>
                    <a:solidFill>
                      <a:schemeClr val="accent1">
                        <a:lumMod val="20000"/>
                        <a:lumOff val="80000"/>
                      </a:schemeClr>
                    </a:solid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0,6%</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-0,2%</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-0,2%</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0,0%</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0" i="0" u="none" strike="noStrike">
                          <a:solidFill>
                            <a:srgbClr val="000000"/>
                          </a:solidFill>
                          <a:effectLst/>
                          <a:latin typeface="Century Schoolbook" panose="02040604050505020304" pitchFamily="18" charset="0"/>
                        </a:rPr>
                        <a:t>0,1%</a:t>
                      </a:r>
                    </a:p>
                  </a:txBody>
                  <a:tcPr marL="5418" marR="5418" marT="5418" marB="0" anchor="b">
                    <a:lnL>
                      <a:noFill/>
                    </a:lnL>
                    <a:lnR>
                      <a:noFill/>
                    </a:lnR>
                    <a:lnT>
                      <a:noFill/>
                    </a:lnT>
                    <a:lnB>
                      <a:noFill/>
                    </a:lnB>
                    <a:noFill/>
                  </a:tcPr>
                </a:tc>
                <a:extLst>
                  <a:ext uri="{0D108BD9-81ED-4DB2-BD59-A6C34878D82A}">
                    <a16:rowId xmlns:a16="http://schemas.microsoft.com/office/drawing/2014/main" val="3238524574"/>
                  </a:ext>
                </a:extLst>
              </a:tr>
              <a:tr h="177075">
                <a:tc>
                  <a:txBody>
                    <a:bodyPr/>
                    <a:lstStyle/>
                    <a:p>
                      <a:pPr algn="l" fontAlgn="b">
                        <a:lnSpc>
                          <a:spcPct val="150000"/>
                        </a:lnSpc>
                        <a:spcAft>
                          <a:spcPts val="600"/>
                        </a:spcAft>
                        <a:buNone/>
                      </a:pPr>
                      <a:r>
                        <a:rPr lang="el-GR" sz="1600" b="0" i="0" u="none" strike="noStrike" dirty="0">
                          <a:solidFill>
                            <a:srgbClr val="000000"/>
                          </a:solidFill>
                          <a:effectLst/>
                          <a:latin typeface="Century Schoolbook" panose="02040604050505020304" pitchFamily="18" charset="0"/>
                        </a:rPr>
                        <a:t>Χρέος (% του ΑΕΠ)</a:t>
                      </a:r>
                    </a:p>
                  </a:txBody>
                  <a:tcPr marL="5418" marR="5418" marT="5418" marB="0" anchor="b">
                    <a:lnL>
                      <a:noFill/>
                    </a:lnL>
                    <a:lnR>
                      <a:noFill/>
                    </a:lnR>
                    <a:lnT>
                      <a:noFill/>
                    </a:lnT>
                    <a:lnB>
                      <a:noFill/>
                    </a:lnB>
                    <a:solidFill>
                      <a:schemeClr val="accent1">
                        <a:lumMod val="20000"/>
                        <a:lumOff val="80000"/>
                      </a:schemeClr>
                    </a:solid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145,9%</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138,2%</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131,7%</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124,6%</a:t>
                      </a:r>
                    </a:p>
                  </a:txBody>
                  <a:tcPr marL="5418" marR="5418" marT="5418" marB="0" anchor="b">
                    <a:lnL>
                      <a:noFill/>
                    </a:lnL>
                    <a:lnR>
                      <a:noFill/>
                    </a:lnR>
                    <a:lnT>
                      <a:noFill/>
                    </a:lnT>
                    <a:lnB>
                      <a:noFill/>
                    </a:lnB>
                    <a:noFill/>
                  </a:tcPr>
                </a:tc>
                <a:tc>
                  <a:txBody>
                    <a:bodyPr/>
                    <a:lstStyle/>
                    <a:p>
                      <a:pPr algn="r" fontAlgn="b">
                        <a:lnSpc>
                          <a:spcPct val="150000"/>
                        </a:lnSpc>
                        <a:spcAft>
                          <a:spcPts val="600"/>
                        </a:spcAft>
                        <a:buNone/>
                      </a:pPr>
                      <a:r>
                        <a:rPr lang="en-US" sz="1600" b="1" i="0" u="none" strike="noStrike" dirty="0">
                          <a:solidFill>
                            <a:srgbClr val="000000"/>
                          </a:solidFill>
                          <a:effectLst/>
                          <a:latin typeface="Century Schoolbook" panose="02040604050505020304" pitchFamily="18" charset="0"/>
                        </a:rPr>
                        <a:t>119,0%</a:t>
                      </a:r>
                    </a:p>
                  </a:txBody>
                  <a:tcPr marL="5418" marR="5418" marT="5418" marB="0" anchor="b">
                    <a:lnL>
                      <a:noFill/>
                    </a:lnL>
                    <a:lnR>
                      <a:noFill/>
                    </a:lnR>
                    <a:lnT>
                      <a:noFill/>
                    </a:lnT>
                    <a:lnB>
                      <a:noFill/>
                    </a:lnB>
                    <a:noFill/>
                  </a:tcPr>
                </a:tc>
                <a:extLst>
                  <a:ext uri="{0D108BD9-81ED-4DB2-BD59-A6C34878D82A}">
                    <a16:rowId xmlns:a16="http://schemas.microsoft.com/office/drawing/2014/main" val="2109790117"/>
                  </a:ext>
                </a:extLst>
              </a:tr>
            </a:tbl>
          </a:graphicData>
        </a:graphic>
      </p:graphicFrame>
    </p:spTree>
    <p:extLst>
      <p:ext uri="{BB962C8B-B14F-4D97-AF65-F5344CB8AC3E}">
        <p14:creationId xmlns:p14="http://schemas.microsoft.com/office/powerpoint/2010/main" val="38356792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15DE1-4516-5CDB-71AA-6F07DE8CE3FB}"/>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47FEB4B2-6DC1-194B-A5B9-B9F255F82D32}"/>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Δημοσιονομικές Προβλέψεις ΠΔΠ 2026-2029</a:t>
            </a:r>
          </a:p>
        </p:txBody>
      </p:sp>
      <p:sp>
        <p:nvSpPr>
          <p:cNvPr id="9" name="Rectangle 8">
            <a:extLst>
              <a:ext uri="{FF2B5EF4-FFF2-40B4-BE49-F238E27FC236}">
                <a16:creationId xmlns:a16="http://schemas.microsoft.com/office/drawing/2014/main" id="{EA88DD8B-35E7-7809-A4B3-941A98DF4698}"/>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Table 5">
            <a:extLst>
              <a:ext uri="{FF2B5EF4-FFF2-40B4-BE49-F238E27FC236}">
                <a16:creationId xmlns:a16="http://schemas.microsoft.com/office/drawing/2014/main" id="{D5596556-6018-D66E-4CB9-FEDA167CACB8}"/>
              </a:ext>
            </a:extLst>
          </p:cNvPr>
          <p:cNvGraphicFramePr>
            <a:graphicFrameLocks noGrp="1"/>
          </p:cNvGraphicFramePr>
          <p:nvPr>
            <p:extLst>
              <p:ext uri="{D42A27DB-BD31-4B8C-83A1-F6EECF244321}">
                <p14:modId xmlns:p14="http://schemas.microsoft.com/office/powerpoint/2010/main" val="3917449879"/>
              </p:ext>
            </p:extLst>
          </p:nvPr>
        </p:nvGraphicFramePr>
        <p:xfrm>
          <a:off x="658368" y="1008560"/>
          <a:ext cx="10625328" cy="5540461"/>
        </p:xfrm>
        <a:graphic>
          <a:graphicData uri="http://schemas.openxmlformats.org/drawingml/2006/table">
            <a:tbl>
              <a:tblPr firstRow="1" firstCol="1" bandRow="1"/>
              <a:tblGrid>
                <a:gridCol w="2697135">
                  <a:extLst>
                    <a:ext uri="{9D8B030D-6E8A-4147-A177-3AD203B41FA5}">
                      <a16:colId xmlns:a16="http://schemas.microsoft.com/office/drawing/2014/main" val="3794777555"/>
                    </a:ext>
                  </a:extLst>
                </a:gridCol>
                <a:gridCol w="1566908">
                  <a:extLst>
                    <a:ext uri="{9D8B030D-6E8A-4147-A177-3AD203B41FA5}">
                      <a16:colId xmlns:a16="http://schemas.microsoft.com/office/drawing/2014/main" val="622486579"/>
                    </a:ext>
                  </a:extLst>
                </a:gridCol>
                <a:gridCol w="1561199">
                  <a:extLst>
                    <a:ext uri="{9D8B030D-6E8A-4147-A177-3AD203B41FA5}">
                      <a16:colId xmlns:a16="http://schemas.microsoft.com/office/drawing/2014/main" val="3268150188"/>
                    </a:ext>
                  </a:extLst>
                </a:gridCol>
                <a:gridCol w="1402792">
                  <a:extLst>
                    <a:ext uri="{9D8B030D-6E8A-4147-A177-3AD203B41FA5}">
                      <a16:colId xmlns:a16="http://schemas.microsoft.com/office/drawing/2014/main" val="953277642"/>
                    </a:ext>
                  </a:extLst>
                </a:gridCol>
                <a:gridCol w="1441326">
                  <a:extLst>
                    <a:ext uri="{9D8B030D-6E8A-4147-A177-3AD203B41FA5}">
                      <a16:colId xmlns:a16="http://schemas.microsoft.com/office/drawing/2014/main" val="1200582708"/>
                    </a:ext>
                  </a:extLst>
                </a:gridCol>
                <a:gridCol w="1123351">
                  <a:extLst>
                    <a:ext uri="{9D8B030D-6E8A-4147-A177-3AD203B41FA5}">
                      <a16:colId xmlns:a16="http://schemas.microsoft.com/office/drawing/2014/main" val="2672663333"/>
                    </a:ext>
                  </a:extLst>
                </a:gridCol>
                <a:gridCol w="832617">
                  <a:extLst>
                    <a:ext uri="{9D8B030D-6E8A-4147-A177-3AD203B41FA5}">
                      <a16:colId xmlns:a16="http://schemas.microsoft.com/office/drawing/2014/main" val="615804647"/>
                    </a:ext>
                  </a:extLst>
                </a:gridCol>
              </a:tblGrid>
              <a:tr h="262854">
                <a:tc>
                  <a:txBody>
                    <a:bodyPr/>
                    <a:lstStyle/>
                    <a:p>
                      <a:pPr algn="ctr">
                        <a:lnSpc>
                          <a:spcPct val="100000"/>
                        </a:lnSpc>
                        <a:spcBef>
                          <a:spcPts val="100"/>
                        </a:spcBef>
                        <a:spcAft>
                          <a:spcPts val="240"/>
                        </a:spcAft>
                        <a:buNone/>
                      </a:pPr>
                      <a:r>
                        <a:rPr lang="el-GR" sz="1400" b="1" dirty="0">
                          <a:solidFill>
                            <a:schemeClr val="bg1"/>
                          </a:solidFill>
                          <a:effectLst/>
                          <a:latin typeface="Century Schoolbook" panose="02040604050505020304" pitchFamily="18" charset="0"/>
                          <a:ea typeface="Times New Roman" panose="02020603050405020304" pitchFamily="18" charset="0"/>
                          <a:cs typeface="Calibri" panose="020F0502020204030204" pitchFamily="34" charset="0"/>
                        </a:rPr>
                        <a:t> </a:t>
                      </a:r>
                      <a:endParaRPr lang="en-US" sz="1400" dirty="0">
                        <a:solidFill>
                          <a:schemeClr val="bg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a:noFill/>
                    </a:lnT>
                    <a:lnB>
                      <a:noFill/>
                    </a:lnB>
                    <a:solidFill>
                      <a:schemeClr val="accent1">
                        <a:lumMod val="75000"/>
                      </a:schemeClr>
                    </a:solidFill>
                  </a:tcPr>
                </a:tc>
                <a:tc>
                  <a:txBody>
                    <a:bodyPr/>
                    <a:lstStyle/>
                    <a:p>
                      <a:pPr algn="ctr">
                        <a:lnSpc>
                          <a:spcPct val="100000"/>
                        </a:lnSpc>
                        <a:spcBef>
                          <a:spcPts val="100"/>
                        </a:spcBef>
                        <a:spcAft>
                          <a:spcPts val="240"/>
                        </a:spcAft>
                        <a:buNone/>
                      </a:pPr>
                      <a:r>
                        <a:rPr lang="el-GR" sz="1400" b="1">
                          <a:solidFill>
                            <a:schemeClr val="bg1"/>
                          </a:solidFill>
                          <a:effectLst/>
                          <a:latin typeface="Century Schoolbook" panose="02040604050505020304" pitchFamily="18" charset="0"/>
                          <a:ea typeface="Times New Roman" panose="02020603050405020304" pitchFamily="18" charset="0"/>
                          <a:cs typeface="Calibri" panose="020F0502020204030204" pitchFamily="34" charset="0"/>
                        </a:rPr>
                        <a:t>2024</a:t>
                      </a:r>
                      <a:endParaRPr lang="en-US" sz="1400">
                        <a:solidFill>
                          <a:schemeClr val="bg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chemeClr val="accent1">
                        <a:lumMod val="75000"/>
                      </a:schemeClr>
                    </a:solidFill>
                  </a:tcPr>
                </a:tc>
                <a:tc>
                  <a:txBody>
                    <a:bodyPr/>
                    <a:lstStyle/>
                    <a:p>
                      <a:pPr algn="ctr">
                        <a:lnSpc>
                          <a:spcPct val="100000"/>
                        </a:lnSpc>
                        <a:spcBef>
                          <a:spcPts val="100"/>
                        </a:spcBef>
                        <a:spcAft>
                          <a:spcPts val="240"/>
                        </a:spcAft>
                        <a:buNone/>
                      </a:pPr>
                      <a:r>
                        <a:rPr lang="el-GR" sz="1400" b="1">
                          <a:solidFill>
                            <a:schemeClr val="bg1"/>
                          </a:solidFill>
                          <a:effectLst/>
                          <a:latin typeface="Century Schoolbook" panose="02040604050505020304" pitchFamily="18" charset="0"/>
                          <a:ea typeface="Times New Roman" panose="02020603050405020304" pitchFamily="18" charset="0"/>
                          <a:cs typeface="Calibri" panose="020F0502020204030204" pitchFamily="34" charset="0"/>
                        </a:rPr>
                        <a:t>2025</a:t>
                      </a:r>
                      <a:endParaRPr lang="en-US" sz="1400">
                        <a:solidFill>
                          <a:schemeClr val="bg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solidFill>
                      <a:schemeClr val="accent1">
                        <a:lumMod val="75000"/>
                      </a:schemeClr>
                    </a:solidFill>
                  </a:tcPr>
                </a:tc>
                <a:tc>
                  <a:txBody>
                    <a:bodyPr/>
                    <a:lstStyle/>
                    <a:p>
                      <a:pPr algn="ctr">
                        <a:lnSpc>
                          <a:spcPct val="100000"/>
                        </a:lnSpc>
                        <a:spcBef>
                          <a:spcPts val="100"/>
                        </a:spcBef>
                        <a:spcAft>
                          <a:spcPts val="240"/>
                        </a:spcAft>
                        <a:buNone/>
                      </a:pPr>
                      <a:r>
                        <a:rPr lang="el-GR" sz="1400" b="1">
                          <a:solidFill>
                            <a:schemeClr val="bg1"/>
                          </a:solidFill>
                          <a:effectLst/>
                          <a:latin typeface="Century Schoolbook" panose="02040604050505020304" pitchFamily="18" charset="0"/>
                          <a:ea typeface="Times New Roman" panose="02020603050405020304" pitchFamily="18" charset="0"/>
                          <a:cs typeface="Calibri" panose="020F0502020204030204" pitchFamily="34" charset="0"/>
                        </a:rPr>
                        <a:t>2026</a:t>
                      </a:r>
                      <a:endParaRPr lang="en-US" sz="1400">
                        <a:solidFill>
                          <a:schemeClr val="bg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a:noFill/>
                    </a:lnR>
                    <a:lnT>
                      <a:noFill/>
                    </a:lnT>
                    <a:lnB>
                      <a:noFill/>
                    </a:lnB>
                    <a:solidFill>
                      <a:schemeClr val="accent1">
                        <a:lumMod val="75000"/>
                      </a:schemeClr>
                    </a:solidFill>
                  </a:tcPr>
                </a:tc>
                <a:tc>
                  <a:txBody>
                    <a:bodyPr/>
                    <a:lstStyle/>
                    <a:p>
                      <a:pPr algn="ctr">
                        <a:lnSpc>
                          <a:spcPct val="100000"/>
                        </a:lnSpc>
                        <a:spcBef>
                          <a:spcPts val="100"/>
                        </a:spcBef>
                        <a:spcAft>
                          <a:spcPts val="240"/>
                        </a:spcAft>
                        <a:buNone/>
                      </a:pPr>
                      <a:r>
                        <a:rPr lang="el-GR" sz="1400" b="1">
                          <a:solidFill>
                            <a:schemeClr val="bg1"/>
                          </a:solidFill>
                          <a:effectLst/>
                          <a:latin typeface="Century Schoolbook" panose="02040604050505020304" pitchFamily="18" charset="0"/>
                          <a:ea typeface="Times New Roman" panose="02020603050405020304" pitchFamily="18" charset="0"/>
                          <a:cs typeface="Calibri" panose="020F0502020204030204" pitchFamily="34" charset="0"/>
                        </a:rPr>
                        <a:t>2027</a:t>
                      </a:r>
                      <a:endParaRPr lang="en-US" sz="1400">
                        <a:solidFill>
                          <a:schemeClr val="bg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a:noFill/>
                    </a:lnT>
                    <a:lnB>
                      <a:noFill/>
                    </a:lnB>
                    <a:solidFill>
                      <a:schemeClr val="accent1">
                        <a:lumMod val="75000"/>
                      </a:schemeClr>
                    </a:solidFill>
                  </a:tcPr>
                </a:tc>
                <a:tc>
                  <a:txBody>
                    <a:bodyPr/>
                    <a:lstStyle/>
                    <a:p>
                      <a:pPr algn="ctr">
                        <a:lnSpc>
                          <a:spcPct val="100000"/>
                        </a:lnSpc>
                        <a:spcBef>
                          <a:spcPts val="100"/>
                        </a:spcBef>
                        <a:spcAft>
                          <a:spcPts val="240"/>
                        </a:spcAft>
                        <a:buNone/>
                      </a:pPr>
                      <a:r>
                        <a:rPr lang="el-GR" sz="1400" b="1">
                          <a:solidFill>
                            <a:schemeClr val="bg1"/>
                          </a:solidFill>
                          <a:effectLst/>
                          <a:latin typeface="Century Schoolbook" panose="02040604050505020304" pitchFamily="18" charset="0"/>
                          <a:ea typeface="Times New Roman" panose="02020603050405020304" pitchFamily="18" charset="0"/>
                          <a:cs typeface="Calibri" panose="020F0502020204030204" pitchFamily="34" charset="0"/>
                        </a:rPr>
                        <a:t>2028</a:t>
                      </a:r>
                      <a:endParaRPr lang="en-US" sz="1400">
                        <a:solidFill>
                          <a:schemeClr val="bg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a:noFill/>
                    </a:lnT>
                    <a:lnB>
                      <a:noFill/>
                    </a:lnB>
                    <a:solidFill>
                      <a:schemeClr val="accent1">
                        <a:lumMod val="75000"/>
                      </a:schemeClr>
                    </a:solidFill>
                  </a:tcPr>
                </a:tc>
                <a:tc>
                  <a:txBody>
                    <a:bodyPr/>
                    <a:lstStyle/>
                    <a:p>
                      <a:pPr algn="ctr">
                        <a:lnSpc>
                          <a:spcPct val="100000"/>
                        </a:lnSpc>
                        <a:spcBef>
                          <a:spcPts val="100"/>
                        </a:spcBef>
                        <a:spcAft>
                          <a:spcPts val="240"/>
                        </a:spcAft>
                        <a:buNone/>
                      </a:pPr>
                      <a:r>
                        <a:rPr lang="el-GR" sz="1400" b="1" dirty="0">
                          <a:solidFill>
                            <a:schemeClr val="bg1"/>
                          </a:solidFill>
                          <a:effectLst/>
                          <a:latin typeface="Century Schoolbook" panose="02040604050505020304" pitchFamily="18" charset="0"/>
                          <a:ea typeface="Times New Roman" panose="02020603050405020304" pitchFamily="18" charset="0"/>
                          <a:cs typeface="Calibri" panose="020F0502020204030204" pitchFamily="34" charset="0"/>
                        </a:rPr>
                        <a:t>2029</a:t>
                      </a:r>
                      <a:endParaRPr lang="en-US" sz="1400" dirty="0">
                        <a:solidFill>
                          <a:schemeClr val="bg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a:noFill/>
                    </a:lnT>
                    <a:lnB>
                      <a:noFill/>
                    </a:lnB>
                    <a:solidFill>
                      <a:schemeClr val="accent1">
                        <a:lumMod val="75000"/>
                      </a:schemeClr>
                    </a:solidFill>
                  </a:tcPr>
                </a:tc>
                <a:extLst>
                  <a:ext uri="{0D108BD9-81ED-4DB2-BD59-A6C34878D82A}">
                    <a16:rowId xmlns:a16="http://schemas.microsoft.com/office/drawing/2014/main" val="3752925983"/>
                  </a:ext>
                </a:extLst>
              </a:tr>
              <a:tr h="173744">
                <a:tc>
                  <a:txBody>
                    <a:bodyPr/>
                    <a:lstStyle/>
                    <a:p>
                      <a:pPr algn="ctr">
                        <a:lnSpc>
                          <a:spcPct val="100000"/>
                        </a:lnSpc>
                        <a:spcBef>
                          <a:spcPts val="100"/>
                        </a:spcBef>
                        <a:spcAft>
                          <a:spcPts val="240"/>
                        </a:spcAft>
                        <a:buNone/>
                      </a:pPr>
                      <a:r>
                        <a:rPr lang="el-GR" sz="1400" b="1" dirty="0">
                          <a:solidFill>
                            <a:schemeClr val="bg1"/>
                          </a:solidFill>
                          <a:effectLst/>
                          <a:latin typeface="Century Schoolbook" panose="02040604050505020304" pitchFamily="18" charset="0"/>
                          <a:ea typeface="Times New Roman" panose="02020603050405020304" pitchFamily="18" charset="0"/>
                          <a:cs typeface="Calibri" panose="020F0502020204030204" pitchFamily="34" charset="0"/>
                        </a:rPr>
                        <a:t> </a:t>
                      </a:r>
                      <a:endParaRPr lang="en-US" sz="1400" dirty="0">
                        <a:solidFill>
                          <a:schemeClr val="bg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chemeClr val="accent1">
                        <a:lumMod val="75000"/>
                      </a:schemeClr>
                    </a:solidFill>
                  </a:tcPr>
                </a:tc>
                <a:tc>
                  <a:txBody>
                    <a:bodyPr/>
                    <a:lstStyle/>
                    <a:p>
                      <a:pPr algn="ctr">
                        <a:lnSpc>
                          <a:spcPct val="100000"/>
                        </a:lnSpc>
                        <a:spcBef>
                          <a:spcPts val="100"/>
                        </a:spcBef>
                        <a:spcAft>
                          <a:spcPts val="240"/>
                        </a:spcAft>
                        <a:buNone/>
                      </a:pPr>
                      <a:r>
                        <a:rPr lang="el-GR" sz="1400" dirty="0">
                          <a:solidFill>
                            <a:schemeClr val="bg1"/>
                          </a:solidFill>
                          <a:effectLst/>
                          <a:latin typeface="Century Schoolbook" panose="02040604050505020304" pitchFamily="18" charset="0"/>
                          <a:ea typeface="Times New Roman" panose="02020603050405020304" pitchFamily="18" charset="0"/>
                          <a:cs typeface="Calibri" panose="020F0502020204030204" pitchFamily="34" charset="0"/>
                        </a:rPr>
                        <a:t>Αποτέλεσμα</a:t>
                      </a:r>
                      <a:endParaRPr lang="en-US" sz="1400" dirty="0">
                        <a:solidFill>
                          <a:schemeClr val="bg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chemeClr val="accent1">
                        <a:lumMod val="75000"/>
                      </a:schemeClr>
                    </a:solidFill>
                  </a:tcPr>
                </a:tc>
                <a:tc>
                  <a:txBody>
                    <a:bodyPr/>
                    <a:lstStyle/>
                    <a:p>
                      <a:pPr algn="ctr">
                        <a:lnSpc>
                          <a:spcPct val="100000"/>
                        </a:lnSpc>
                        <a:spcBef>
                          <a:spcPts val="100"/>
                        </a:spcBef>
                        <a:spcAft>
                          <a:spcPts val="240"/>
                        </a:spcAft>
                        <a:buNone/>
                      </a:pPr>
                      <a:r>
                        <a:rPr lang="el-GR" sz="1400" dirty="0">
                          <a:solidFill>
                            <a:schemeClr val="bg1"/>
                          </a:solidFill>
                          <a:effectLst/>
                          <a:latin typeface="Century Schoolbook" panose="02040604050505020304" pitchFamily="18" charset="0"/>
                          <a:ea typeface="Times New Roman" panose="02020603050405020304" pitchFamily="18" charset="0"/>
                          <a:cs typeface="Calibri" panose="020F0502020204030204" pitchFamily="34" charset="0"/>
                        </a:rPr>
                        <a:t>Εκτίμηση </a:t>
                      </a:r>
                      <a:endParaRPr lang="en-US" sz="1400" dirty="0">
                        <a:solidFill>
                          <a:schemeClr val="bg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chemeClr val="accent1">
                        <a:lumMod val="75000"/>
                      </a:schemeClr>
                    </a:solidFill>
                  </a:tcPr>
                </a:tc>
                <a:tc gridSpan="4">
                  <a:txBody>
                    <a:bodyPr/>
                    <a:lstStyle/>
                    <a:p>
                      <a:pPr algn="ctr">
                        <a:lnSpc>
                          <a:spcPct val="100000"/>
                        </a:lnSpc>
                        <a:spcBef>
                          <a:spcPts val="100"/>
                        </a:spcBef>
                        <a:spcAft>
                          <a:spcPts val="240"/>
                        </a:spcAft>
                        <a:buNone/>
                      </a:pPr>
                      <a:r>
                        <a:rPr lang="el-GR" sz="1400" dirty="0">
                          <a:solidFill>
                            <a:schemeClr val="bg1"/>
                          </a:solidFill>
                          <a:effectLst/>
                          <a:latin typeface="Century Schoolbook" panose="02040604050505020304" pitchFamily="18" charset="0"/>
                          <a:ea typeface="Times New Roman" panose="02020603050405020304" pitchFamily="18" charset="0"/>
                          <a:cs typeface="Calibri" panose="020F0502020204030204" pitchFamily="34" charset="0"/>
                        </a:rPr>
                        <a:t>Πρόβλεψη</a:t>
                      </a:r>
                    </a:p>
                  </a:txBody>
                  <a:tcPr marL="18075" marR="18075" marT="0" marB="0" anchor="ctr">
                    <a:lnL w="12700" cap="flat" cmpd="sng" algn="ctr">
                      <a:solidFill>
                        <a:srgbClr val="FFFFFF"/>
                      </a:solidFill>
                      <a:prstDash val="solid"/>
                      <a:round/>
                      <a:headEnd type="none" w="med" len="med"/>
                      <a:tailEnd type="none" w="med" len="med"/>
                    </a:lnL>
                    <a:lnR>
                      <a:noFill/>
                    </a:lnR>
                    <a:lnT>
                      <a:noFill/>
                    </a:lnT>
                    <a:lnB w="12700" cap="flat" cmpd="sng" algn="ctr">
                      <a:solidFill>
                        <a:srgbClr val="FFFFFF"/>
                      </a:solidFill>
                      <a:prstDash val="solid"/>
                      <a:round/>
                      <a:headEnd type="none" w="med" len="med"/>
                      <a:tailEnd type="none" w="med" len="med"/>
                    </a:lnB>
                    <a:solidFill>
                      <a:schemeClr val="accent1">
                        <a:lumMod val="75000"/>
                      </a:schemeClr>
                    </a:solidFill>
                  </a:tcPr>
                </a:tc>
                <a:tc hMerge="1">
                  <a:txBody>
                    <a:bodyPr/>
                    <a:lstStyle/>
                    <a:p>
                      <a:endParaRPr lang="en-US"/>
                    </a:p>
                  </a:txBody>
                  <a:tcPr/>
                </a:tc>
                <a:tc hMerge="1">
                  <a:txBody>
                    <a:bodyPr/>
                    <a:lstStyle/>
                    <a:p>
                      <a:endParaRPr lang="en-US"/>
                    </a:p>
                  </a:txBody>
                  <a:tcPr/>
                </a:tc>
                <a:tc hMerge="1">
                  <a:txBody>
                    <a:bodyPr/>
                    <a:lstStyle/>
                    <a:p>
                      <a:endParaRPr dirty="0"/>
                    </a:p>
                  </a:txBody>
                  <a:tcPr marL="0" marR="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547051265"/>
                  </a:ext>
                </a:extLst>
              </a:tr>
              <a:tr h="320540">
                <a:tc>
                  <a:txBody>
                    <a:bodyPr/>
                    <a:lstStyle/>
                    <a:p>
                      <a:pPr>
                        <a:lnSpc>
                          <a:spcPct val="100000"/>
                        </a:lnSpc>
                        <a:spcBef>
                          <a:spcPts val="100"/>
                        </a:spcBef>
                        <a:spcAft>
                          <a:spcPts val="240"/>
                        </a:spcAft>
                        <a:buNone/>
                      </a:pPr>
                      <a:r>
                        <a:rPr lang="en-US" sz="1400" b="1" dirty="0" err="1">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Έσοδ</a:t>
                      </a: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α Γενικής Κυβέρνησης</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117.124</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122.97</a:t>
                      </a:r>
                      <a:r>
                        <a:rPr lang="el-GR"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2</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129.59</a:t>
                      </a:r>
                      <a:r>
                        <a:rPr lang="el-GR"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1</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124.00</a:t>
                      </a:r>
                      <a:r>
                        <a:rPr lang="el-GR"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6</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128.71</a:t>
                      </a:r>
                      <a:r>
                        <a:rPr lang="el-GR"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5</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133.0</a:t>
                      </a:r>
                      <a:r>
                        <a:rPr lang="el-GR"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88</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2500125417"/>
                  </a:ext>
                </a:extLst>
              </a:tr>
              <a:tr h="347487">
                <a:tc>
                  <a:txBody>
                    <a:bodyPr/>
                    <a:lstStyle/>
                    <a:p>
                      <a:pPr>
                        <a:lnSpc>
                          <a:spcPct val="100000"/>
                        </a:lnSpc>
                        <a:spcBef>
                          <a:spcPts val="100"/>
                        </a:spcBef>
                        <a:spcAft>
                          <a:spcPts val="240"/>
                        </a:spcAft>
                        <a:buNone/>
                      </a:pPr>
                      <a:r>
                        <a:rPr lang="el-GR"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Φόροι επί αγαθών και υπηρεσιών</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40.195</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42.501</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44.112</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44.127</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45.365</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46.484</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04790426"/>
                  </a:ext>
                </a:extLst>
              </a:tr>
              <a:tr h="274748">
                <a:tc>
                  <a:txBody>
                    <a:bodyPr/>
                    <a:lstStyle/>
                    <a:p>
                      <a:pPr>
                        <a:lnSpc>
                          <a:spcPct val="100000"/>
                        </a:lnSpc>
                        <a:spcBef>
                          <a:spcPts val="100"/>
                        </a:spcBef>
                        <a:spcAft>
                          <a:spcPts val="240"/>
                        </a:spcAft>
                        <a:buNone/>
                      </a:pPr>
                      <a:r>
                        <a:rPr lang="en-US" sz="14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Φόροι</a:t>
                      </a: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r>
                        <a:rPr lang="en-US" sz="14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εισοδήμ</a:t>
                      </a: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ατος</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26.396</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26.874</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27.809</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29.394</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31.358</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33.029</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57413588"/>
                  </a:ext>
                </a:extLst>
              </a:tr>
              <a:tr h="274748">
                <a:tc>
                  <a:txBody>
                    <a:bodyPr/>
                    <a:lstStyle/>
                    <a:p>
                      <a:pP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Κοινωνικές εισφορές</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31.519</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32.339</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33.477</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34.059</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34.940</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35.694</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21977244"/>
                  </a:ext>
                </a:extLst>
              </a:tr>
              <a:tr h="274748">
                <a:tc>
                  <a:txBody>
                    <a:bodyPr/>
                    <a:lstStyle/>
                    <a:p>
                      <a:pP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Λοιπά έσοδα</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19.014</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21.25</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8</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24.19</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16.42</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6</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17.05</a:t>
                      </a:r>
                      <a:r>
                        <a:rPr lang="el-GR"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17.88</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59790293"/>
                  </a:ext>
                </a:extLst>
              </a:tr>
              <a:tr h="347487">
                <a:tc>
                  <a:txBody>
                    <a:bodyPr/>
                    <a:lstStyle/>
                    <a:p>
                      <a:pP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Δαπ</a:t>
                      </a:r>
                      <a:r>
                        <a:rPr lang="en-US" sz="1400" b="1" dirty="0" err="1">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άνες</a:t>
                      </a: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 Γενικής </a:t>
                      </a:r>
                      <a:r>
                        <a:rPr lang="en-US" sz="1400" b="1" dirty="0" err="1">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Κυ</a:t>
                      </a: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βέρνησης</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114.213</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121.499</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130.092</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124.628</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128.620</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132.662</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3505334658"/>
                  </a:ext>
                </a:extLst>
              </a:tr>
              <a:tr h="274748">
                <a:tc>
                  <a:txBody>
                    <a:bodyPr/>
                    <a:lstStyle/>
                    <a:p>
                      <a:pP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Πα</a:t>
                      </a:r>
                      <a:r>
                        <a:rPr lang="en-US" sz="14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ροχές</a:t>
                      </a: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r>
                        <a:rPr lang="en-US" sz="14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σε</a:t>
                      </a: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r>
                        <a:rPr lang="en-US" sz="14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εργ</a:t>
                      </a: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αζόμενους</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24.530</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25.470</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26.353</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26.681</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27.187</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27.591</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722805296"/>
                  </a:ext>
                </a:extLst>
              </a:tr>
              <a:tr h="274748">
                <a:tc>
                  <a:txBody>
                    <a:bodyPr/>
                    <a:lstStyle/>
                    <a:p>
                      <a:pPr>
                        <a:lnSpc>
                          <a:spcPct val="100000"/>
                        </a:lnSpc>
                        <a:spcBef>
                          <a:spcPts val="100"/>
                        </a:spcBef>
                        <a:spcAft>
                          <a:spcPts val="240"/>
                        </a:spcAft>
                        <a:buNone/>
                      </a:pPr>
                      <a:r>
                        <a:rPr lang="en-US" sz="14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Αγορά</a:t>
                      </a: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αγα</a:t>
                      </a:r>
                      <a:r>
                        <a:rPr lang="en-US" sz="14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θών</a:t>
                      </a: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και υπ</a:t>
                      </a:r>
                      <a:r>
                        <a:rPr lang="en-US" sz="14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ηρεσιών</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12.481</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14.307</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15.095</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14.</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7</a:t>
                      </a: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02</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14.</a:t>
                      </a:r>
                      <a:r>
                        <a:rPr lang="el-GR"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9</a:t>
                      </a: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29</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5</a:t>
                      </a: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a:t>
                      </a: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38</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37941852"/>
                  </a:ext>
                </a:extLst>
              </a:tr>
              <a:tr h="274748">
                <a:tc>
                  <a:txBody>
                    <a:bodyPr/>
                    <a:lstStyle/>
                    <a:p>
                      <a:pP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Κοινωνικές παροχές</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46.241</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48.198</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49.885</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50.999</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52.740</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54.429</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308781544"/>
                  </a:ext>
                </a:extLst>
              </a:tr>
              <a:tr h="347487">
                <a:tc>
                  <a:txBody>
                    <a:bodyPr/>
                    <a:lstStyle/>
                    <a:p>
                      <a:pPr>
                        <a:lnSpc>
                          <a:spcPct val="100000"/>
                        </a:lnSpc>
                        <a:spcBef>
                          <a:spcPts val="100"/>
                        </a:spcBef>
                        <a:spcAft>
                          <a:spcPts val="240"/>
                        </a:spcAft>
                        <a:buNone/>
                      </a:pPr>
                      <a:r>
                        <a:rPr lang="en-US" sz="14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Αγορές</a:t>
                      </a: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πα</a:t>
                      </a:r>
                      <a:r>
                        <a:rPr lang="en-US" sz="14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γίων</a:t>
                      </a: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π</a:t>
                      </a:r>
                      <a:r>
                        <a:rPr lang="en-US" sz="14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εριουσι</a:t>
                      </a: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ακών στοιχείων</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8.612</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13.985</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17.586</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12.</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a:t>
                      </a: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82</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13.</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a:t>
                      </a: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34</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a:t>
                      </a: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9</a:t>
                      </a: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67</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922125161"/>
                  </a:ext>
                </a:extLst>
              </a:tr>
              <a:tr h="228957">
                <a:tc>
                  <a:txBody>
                    <a:bodyPr/>
                    <a:lstStyle/>
                    <a:p>
                      <a:pPr>
                        <a:lnSpc>
                          <a:spcPct val="100000"/>
                        </a:lnSpc>
                        <a:spcBef>
                          <a:spcPts val="100"/>
                        </a:spcBef>
                        <a:spcAft>
                          <a:spcPts val="240"/>
                        </a:spcAft>
                        <a:buNone/>
                      </a:pPr>
                      <a:r>
                        <a:rPr lang="en-US" sz="1400"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Κεφ</a:t>
                      </a: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αλαιακές μεταβιβάσεις </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6.696</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4.644</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4.891</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4</a:t>
                      </a: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80</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5</a:t>
                      </a: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05</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5</a:t>
                      </a: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14</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05762571"/>
                  </a:ext>
                </a:extLst>
              </a:tr>
              <a:tr h="274748">
                <a:tc>
                  <a:txBody>
                    <a:bodyPr/>
                    <a:lstStyle/>
                    <a:p>
                      <a:pP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Λοιπές δαπάνες</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7.420</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7.21</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8</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8.570</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9.</a:t>
                      </a:r>
                      <a:r>
                        <a:rPr lang="el-GR"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6</a:t>
                      </a: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93</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a:t>
                      </a: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4</a:t>
                      </a: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07</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a:t>
                      </a: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36</a:t>
                      </a: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56990534"/>
                  </a:ext>
                </a:extLst>
              </a:tr>
              <a:tr h="228957">
                <a:tc>
                  <a:txBody>
                    <a:bodyPr/>
                    <a:lstStyle/>
                    <a:p>
                      <a:pP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Τόκοι </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8.233</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7.67</a:t>
                      </a:r>
                      <a:r>
                        <a:rPr lang="el-GR"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7</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7.713</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7.790</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7.619</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7.561</a:t>
                      </a:r>
                      <a:endParaRPr lang="en-US" sz="14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45032229"/>
                  </a:ext>
                </a:extLst>
              </a:tr>
              <a:tr h="347487">
                <a:tc>
                  <a:txBody>
                    <a:bodyPr/>
                    <a:lstStyle/>
                    <a:p>
                      <a:pPr>
                        <a:lnSpc>
                          <a:spcPct val="100000"/>
                        </a:lnSpc>
                        <a:spcBef>
                          <a:spcPts val="100"/>
                        </a:spcBef>
                        <a:spcAft>
                          <a:spcPts val="240"/>
                        </a:spcAft>
                        <a:buNone/>
                      </a:pPr>
                      <a:r>
                        <a:rPr lang="en-US" sz="1400" b="1" dirty="0" err="1">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Ισοζύγιο</a:t>
                      </a: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 Γενικής </a:t>
                      </a:r>
                      <a:r>
                        <a:rPr lang="en-US" sz="1400" b="1" dirty="0" err="1">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Κυ</a:t>
                      </a: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βέρνησης</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2.911</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1.47</a:t>
                      </a:r>
                      <a:r>
                        <a:rPr lang="el-GR"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3</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a:t>
                      </a:r>
                      <a:r>
                        <a:rPr lang="el-GR"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501</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-62</a:t>
                      </a:r>
                      <a:r>
                        <a:rPr lang="el-GR"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2</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9</a:t>
                      </a:r>
                      <a:r>
                        <a:rPr lang="el-GR"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6</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42</a:t>
                      </a:r>
                      <a:r>
                        <a:rPr lang="el-GR"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6</a:t>
                      </a:r>
                      <a:endParaRPr lang="en-US" sz="1400"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4104009248"/>
                  </a:ext>
                </a:extLst>
              </a:tr>
              <a:tr h="183166">
                <a:tc>
                  <a:txBody>
                    <a:bodyPr/>
                    <a:lstStyle/>
                    <a:p>
                      <a:pP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ΑΕΠ</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ct val="100000"/>
                        </a:lnSpc>
                        <a:spcBef>
                          <a:spcPts val="100"/>
                        </a:spcBef>
                        <a:spcAft>
                          <a:spcPts val="240"/>
                        </a:spcAft>
                        <a:buNone/>
                      </a:pPr>
                      <a:r>
                        <a:rPr lang="en-US" sz="1400" b="1" dirty="0">
                          <a:solidFill>
                            <a:srgbClr val="C00000"/>
                          </a:solidFill>
                          <a:effectLst/>
                          <a:latin typeface="Century Schoolbook" panose="02040604050505020304" pitchFamily="18" charset="0"/>
                          <a:ea typeface="Times New Roman" panose="02020603050405020304" pitchFamily="18" charset="0"/>
                          <a:cs typeface="Times New Roman" panose="02020603050405020304" pitchFamily="18" charset="0"/>
                        </a:rPr>
                        <a:t>1,2%</a:t>
                      </a: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ct val="100000"/>
                        </a:lnSpc>
                        <a:spcBef>
                          <a:spcPts val="100"/>
                        </a:spcBef>
                        <a:spcAft>
                          <a:spcPts val="240"/>
                        </a:spcAft>
                        <a:buNone/>
                      </a:pPr>
                      <a:r>
                        <a:rPr lang="en-US" sz="1400" b="1" dirty="0">
                          <a:solidFill>
                            <a:srgbClr val="C00000"/>
                          </a:solidFill>
                          <a:effectLst/>
                          <a:latin typeface="Century Schoolbook" panose="02040604050505020304" pitchFamily="18" charset="0"/>
                          <a:ea typeface="Times New Roman" panose="02020603050405020304" pitchFamily="18" charset="0"/>
                          <a:cs typeface="Times New Roman" panose="02020603050405020304" pitchFamily="18" charset="0"/>
                        </a:rPr>
                        <a:t>0,6%</a:t>
                      </a: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ct val="100000"/>
                        </a:lnSpc>
                        <a:spcBef>
                          <a:spcPts val="100"/>
                        </a:spcBef>
                        <a:spcAft>
                          <a:spcPts val="240"/>
                        </a:spcAft>
                        <a:buNone/>
                      </a:pPr>
                      <a:r>
                        <a:rPr lang="en-US" sz="1400" b="1" dirty="0">
                          <a:solidFill>
                            <a:srgbClr val="C00000"/>
                          </a:solidFill>
                          <a:effectLst/>
                          <a:latin typeface="Century Schoolbook" panose="02040604050505020304" pitchFamily="18" charset="0"/>
                          <a:ea typeface="Times New Roman" panose="02020603050405020304" pitchFamily="18" charset="0"/>
                          <a:cs typeface="Times New Roman" panose="02020603050405020304" pitchFamily="18" charset="0"/>
                        </a:rPr>
                        <a:t>-0,2%</a:t>
                      </a:r>
                    </a:p>
                  </a:txBody>
                  <a:tcPr marL="18075" marR="18075"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ct val="100000"/>
                        </a:lnSpc>
                        <a:spcBef>
                          <a:spcPts val="100"/>
                        </a:spcBef>
                        <a:spcAft>
                          <a:spcPts val="240"/>
                        </a:spcAft>
                        <a:buNone/>
                      </a:pPr>
                      <a:r>
                        <a:rPr lang="en-US" sz="1400" b="1" dirty="0">
                          <a:solidFill>
                            <a:srgbClr val="C00000"/>
                          </a:solidFill>
                          <a:effectLst/>
                          <a:latin typeface="Century Schoolbook" panose="02040604050505020304" pitchFamily="18" charset="0"/>
                          <a:ea typeface="Times New Roman" panose="02020603050405020304" pitchFamily="18" charset="0"/>
                          <a:cs typeface="Times New Roman" panose="02020603050405020304" pitchFamily="18" charset="0"/>
                        </a:rPr>
                        <a:t>-0,2%</a:t>
                      </a: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ct val="100000"/>
                        </a:lnSpc>
                        <a:spcBef>
                          <a:spcPts val="100"/>
                        </a:spcBef>
                        <a:spcAft>
                          <a:spcPts val="240"/>
                        </a:spcAft>
                        <a:buNone/>
                      </a:pPr>
                      <a:r>
                        <a:rPr lang="en-US" sz="1400" b="1" dirty="0">
                          <a:solidFill>
                            <a:srgbClr val="C00000"/>
                          </a:solidFill>
                          <a:effectLst/>
                          <a:latin typeface="Century Schoolbook" panose="02040604050505020304" pitchFamily="18" charset="0"/>
                          <a:ea typeface="Times New Roman" panose="02020603050405020304" pitchFamily="18" charset="0"/>
                          <a:cs typeface="Times New Roman" panose="02020603050405020304" pitchFamily="18" charset="0"/>
                        </a:rPr>
                        <a:t>0,0%</a:t>
                      </a: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ct val="100000"/>
                        </a:lnSpc>
                        <a:spcBef>
                          <a:spcPts val="100"/>
                        </a:spcBef>
                        <a:spcAft>
                          <a:spcPts val="240"/>
                        </a:spcAft>
                        <a:buNone/>
                      </a:pPr>
                      <a:r>
                        <a:rPr lang="en-US" sz="1400" b="1" dirty="0">
                          <a:solidFill>
                            <a:srgbClr val="C00000"/>
                          </a:solidFill>
                          <a:effectLst/>
                          <a:latin typeface="Century Schoolbook" panose="02040604050505020304" pitchFamily="18" charset="0"/>
                          <a:ea typeface="Times New Roman" panose="02020603050405020304" pitchFamily="18" charset="0"/>
                          <a:cs typeface="Times New Roman" panose="02020603050405020304" pitchFamily="18" charset="0"/>
                        </a:rPr>
                        <a:t>0,1%</a:t>
                      </a: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241815970"/>
                  </a:ext>
                </a:extLst>
              </a:tr>
              <a:tr h="228957">
                <a:tc>
                  <a:txBody>
                    <a:bodyPr/>
                    <a:lstStyle/>
                    <a:p>
                      <a:pPr>
                        <a:lnSpc>
                          <a:spcPct val="100000"/>
                        </a:lnSpc>
                        <a:spcBef>
                          <a:spcPts val="100"/>
                        </a:spcBef>
                        <a:spcAft>
                          <a:spcPts val="240"/>
                        </a:spcAft>
                        <a:buNone/>
                      </a:pPr>
                      <a:r>
                        <a:rPr lang="en-US" sz="1400" b="1" dirty="0" err="1">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Πρωτογενές</a:t>
                      </a: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 απ</a:t>
                      </a:r>
                      <a:r>
                        <a:rPr lang="en-US" sz="1400" b="1" dirty="0" err="1">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οτέλεσμ</a:t>
                      </a: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α</a:t>
                      </a:r>
                    </a:p>
                  </a:txBody>
                  <a:tcPr marL="18075" marR="18075"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11.144</a:t>
                      </a: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9.15</a:t>
                      </a:r>
                      <a:r>
                        <a:rPr lang="el-GR" sz="1400" b="1">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0</a:t>
                      </a:r>
                      <a:endParaRPr lang="en-US" sz="1400" b="1">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7.21</a:t>
                      </a:r>
                      <a:r>
                        <a:rPr lang="el-GR" sz="1400" b="1">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1</a:t>
                      </a:r>
                      <a:endParaRPr lang="en-US" sz="1400" b="1">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7.1</a:t>
                      </a:r>
                      <a:r>
                        <a:rPr lang="el-GR" sz="1400" b="1">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6</a:t>
                      </a:r>
                      <a:r>
                        <a:rPr lang="en-US" sz="1400" b="1">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7</a:t>
                      </a: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7.71</a:t>
                      </a:r>
                      <a:r>
                        <a:rPr lang="el-GR"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5</a:t>
                      </a:r>
                      <a:endPar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a:lnSpc>
                          <a:spcPct val="100000"/>
                        </a:lnSpc>
                        <a:spcBef>
                          <a:spcPts val="100"/>
                        </a:spcBef>
                        <a:spcAft>
                          <a:spcPts val="240"/>
                        </a:spcAft>
                        <a:buNone/>
                      </a:pPr>
                      <a:r>
                        <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7.9</a:t>
                      </a:r>
                      <a:r>
                        <a:rPr lang="el-GR"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rPr>
                        <a:t>87</a:t>
                      </a:r>
                      <a:endParaRPr lang="en-US" sz="1400" b="1" dirty="0">
                        <a:solidFill>
                          <a:schemeClr val="tx1"/>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3801248480"/>
                  </a:ext>
                </a:extLst>
              </a:tr>
              <a:tr h="183166">
                <a:tc>
                  <a:txBody>
                    <a:bodyPr/>
                    <a:lstStyle/>
                    <a:p>
                      <a:pPr>
                        <a:lnSpc>
                          <a:spcPct val="100000"/>
                        </a:lnSpc>
                        <a:spcBef>
                          <a:spcPts val="100"/>
                        </a:spcBef>
                        <a:spcAft>
                          <a:spcPts val="240"/>
                        </a:spcAft>
                        <a:buNone/>
                      </a:pPr>
                      <a:r>
                        <a:rPr lang="en-US" sz="14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ΑΕΠ</a:t>
                      </a:r>
                      <a:endParaRPr lang="en-US" sz="14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18075" marR="18075"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gn="ctr">
                        <a:lnSpc>
                          <a:spcPct val="100000"/>
                        </a:lnSpc>
                        <a:spcBef>
                          <a:spcPts val="100"/>
                        </a:spcBef>
                        <a:spcAft>
                          <a:spcPts val="240"/>
                        </a:spcAft>
                        <a:buNone/>
                      </a:pPr>
                      <a:r>
                        <a:rPr lang="en-US" sz="1400" b="1" dirty="0">
                          <a:solidFill>
                            <a:srgbClr val="C00000"/>
                          </a:solidFill>
                          <a:effectLst/>
                          <a:latin typeface="Century Schoolbook" panose="02040604050505020304" pitchFamily="18" charset="0"/>
                          <a:ea typeface="Times New Roman" panose="02020603050405020304" pitchFamily="18" charset="0"/>
                          <a:cs typeface="Times New Roman" panose="02020603050405020304" pitchFamily="18" charset="0"/>
                        </a:rPr>
                        <a:t>4,7%</a:t>
                      </a: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gn="ctr">
                        <a:lnSpc>
                          <a:spcPct val="100000"/>
                        </a:lnSpc>
                        <a:spcBef>
                          <a:spcPts val="100"/>
                        </a:spcBef>
                        <a:spcAft>
                          <a:spcPts val="240"/>
                        </a:spcAft>
                        <a:buNone/>
                      </a:pPr>
                      <a:r>
                        <a:rPr lang="en-US" sz="1400" b="1" dirty="0">
                          <a:solidFill>
                            <a:srgbClr val="C00000"/>
                          </a:solidFill>
                          <a:effectLst/>
                          <a:latin typeface="Century Schoolbook" panose="02040604050505020304" pitchFamily="18" charset="0"/>
                          <a:ea typeface="Times New Roman" panose="02020603050405020304" pitchFamily="18" charset="0"/>
                          <a:cs typeface="Times New Roman" panose="02020603050405020304" pitchFamily="18" charset="0"/>
                        </a:rPr>
                        <a:t>3,7%</a:t>
                      </a:r>
                    </a:p>
                  </a:txBody>
                  <a:tcPr marL="18075" marR="1807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gn="ctr">
                        <a:lnSpc>
                          <a:spcPct val="100000"/>
                        </a:lnSpc>
                        <a:spcBef>
                          <a:spcPts val="100"/>
                        </a:spcBef>
                        <a:spcAft>
                          <a:spcPts val="240"/>
                        </a:spcAft>
                        <a:buNone/>
                      </a:pPr>
                      <a:r>
                        <a:rPr lang="en-US" sz="1400" b="1" dirty="0">
                          <a:solidFill>
                            <a:srgbClr val="C00000"/>
                          </a:solidFill>
                          <a:effectLst/>
                          <a:latin typeface="Century Schoolbook" panose="02040604050505020304" pitchFamily="18" charset="0"/>
                          <a:ea typeface="Times New Roman" panose="02020603050405020304" pitchFamily="18" charset="0"/>
                          <a:cs typeface="Times New Roman" panose="02020603050405020304" pitchFamily="18" charset="0"/>
                        </a:rPr>
                        <a:t>2,8%</a:t>
                      </a:r>
                    </a:p>
                  </a:txBody>
                  <a:tcPr marL="18075" marR="18075"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gn="ctr">
                        <a:lnSpc>
                          <a:spcPct val="100000"/>
                        </a:lnSpc>
                        <a:spcBef>
                          <a:spcPts val="100"/>
                        </a:spcBef>
                        <a:spcAft>
                          <a:spcPts val="240"/>
                        </a:spcAft>
                        <a:buNone/>
                      </a:pPr>
                      <a:r>
                        <a:rPr lang="en-US" sz="1400" b="1" dirty="0">
                          <a:solidFill>
                            <a:srgbClr val="C00000"/>
                          </a:solidFill>
                          <a:effectLst/>
                          <a:latin typeface="Century Schoolbook" panose="02040604050505020304" pitchFamily="18" charset="0"/>
                          <a:ea typeface="Times New Roman" panose="02020603050405020304" pitchFamily="18" charset="0"/>
                          <a:cs typeface="Times New Roman" panose="02020603050405020304" pitchFamily="18" charset="0"/>
                        </a:rPr>
                        <a:t>2,7%</a:t>
                      </a:r>
                    </a:p>
                  </a:txBody>
                  <a:tcPr marL="18075" marR="18075"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gn="ctr">
                        <a:lnSpc>
                          <a:spcPct val="100000"/>
                        </a:lnSpc>
                        <a:spcBef>
                          <a:spcPts val="100"/>
                        </a:spcBef>
                        <a:spcAft>
                          <a:spcPts val="240"/>
                        </a:spcAft>
                        <a:buNone/>
                      </a:pPr>
                      <a:r>
                        <a:rPr lang="en-US" sz="1400" b="1" dirty="0">
                          <a:solidFill>
                            <a:srgbClr val="C00000"/>
                          </a:solidFill>
                          <a:effectLst/>
                          <a:latin typeface="Century Schoolbook" panose="02040604050505020304" pitchFamily="18" charset="0"/>
                          <a:ea typeface="Times New Roman" panose="02020603050405020304" pitchFamily="18" charset="0"/>
                          <a:cs typeface="Times New Roman" panose="02020603050405020304" pitchFamily="18" charset="0"/>
                        </a:rPr>
                        <a:t>2,7%</a:t>
                      </a:r>
                    </a:p>
                  </a:txBody>
                  <a:tcPr marL="18075" marR="18075"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gn="ctr">
                        <a:lnSpc>
                          <a:spcPct val="100000"/>
                        </a:lnSpc>
                        <a:spcBef>
                          <a:spcPts val="100"/>
                        </a:spcBef>
                        <a:spcAft>
                          <a:spcPts val="240"/>
                        </a:spcAft>
                        <a:buNone/>
                      </a:pPr>
                      <a:r>
                        <a:rPr lang="en-US" sz="1400" b="1" dirty="0">
                          <a:solidFill>
                            <a:srgbClr val="C00000"/>
                          </a:solidFill>
                          <a:effectLst/>
                          <a:latin typeface="Century Schoolbook" panose="02040604050505020304" pitchFamily="18" charset="0"/>
                          <a:ea typeface="Times New Roman" panose="02020603050405020304" pitchFamily="18" charset="0"/>
                          <a:cs typeface="Times New Roman" panose="02020603050405020304" pitchFamily="18" charset="0"/>
                        </a:rPr>
                        <a:t>2,7%</a:t>
                      </a:r>
                    </a:p>
                  </a:txBody>
                  <a:tcPr marL="18075" marR="18075"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extLst>
                  <a:ext uri="{0D108BD9-81ED-4DB2-BD59-A6C34878D82A}">
                    <a16:rowId xmlns:a16="http://schemas.microsoft.com/office/drawing/2014/main" val="3772421974"/>
                  </a:ext>
                </a:extLst>
              </a:tr>
            </a:tbl>
          </a:graphicData>
        </a:graphic>
      </p:graphicFrame>
    </p:spTree>
    <p:extLst>
      <p:ext uri="{BB962C8B-B14F-4D97-AF65-F5344CB8AC3E}">
        <p14:creationId xmlns:p14="http://schemas.microsoft.com/office/powerpoint/2010/main" val="12447623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FE47E-D885-BE4A-FA14-6912728B108E}"/>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A79F5C7-E6C6-624E-0616-B4881FF407EE}"/>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Δημοσίου Χρέους  έως το 2029</a:t>
            </a:r>
          </a:p>
        </p:txBody>
      </p:sp>
      <p:sp>
        <p:nvSpPr>
          <p:cNvPr id="9" name="Rectangle 8">
            <a:extLst>
              <a:ext uri="{FF2B5EF4-FFF2-40B4-BE49-F238E27FC236}">
                <a16:creationId xmlns:a16="http://schemas.microsoft.com/office/drawing/2014/main" id="{A66171E9-8559-F4AB-4C9C-239E63739342}"/>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3222C22C-B184-8803-928D-F09B9BA29662}"/>
              </a:ext>
            </a:extLst>
          </p:cNvPr>
          <p:cNvPicPr>
            <a:picLocks noChangeAspect="1"/>
          </p:cNvPicPr>
          <p:nvPr/>
        </p:nvPicPr>
        <p:blipFill>
          <a:blip r:embed="rId3"/>
          <a:stretch>
            <a:fillRect/>
          </a:stretch>
        </p:blipFill>
        <p:spPr>
          <a:xfrm>
            <a:off x="1254472" y="996052"/>
            <a:ext cx="8727727" cy="5488098"/>
          </a:xfrm>
          <a:prstGeom prst="rect">
            <a:avLst/>
          </a:prstGeom>
        </p:spPr>
      </p:pic>
    </p:spTree>
    <p:extLst>
      <p:ext uri="{BB962C8B-B14F-4D97-AF65-F5344CB8AC3E}">
        <p14:creationId xmlns:p14="http://schemas.microsoft.com/office/powerpoint/2010/main" val="3992805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Βασικά μεγέθη της ευρωπαϊκής και της παγκόσμιας οικονομίας</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D9C4F623-652A-71B5-7B46-F238986CEF23}"/>
              </a:ext>
            </a:extLst>
          </p:cNvPr>
          <p:cNvGraphicFramePr>
            <a:graphicFrameLocks noGrp="1"/>
          </p:cNvGraphicFramePr>
          <p:nvPr>
            <p:extLst>
              <p:ext uri="{D42A27DB-BD31-4B8C-83A1-F6EECF244321}">
                <p14:modId xmlns:p14="http://schemas.microsoft.com/office/powerpoint/2010/main" val="4087206987"/>
              </p:ext>
            </p:extLst>
          </p:nvPr>
        </p:nvGraphicFramePr>
        <p:xfrm>
          <a:off x="1352309" y="1362534"/>
          <a:ext cx="9454236" cy="2752090"/>
        </p:xfrm>
        <a:graphic>
          <a:graphicData uri="http://schemas.openxmlformats.org/drawingml/2006/table">
            <a:tbl>
              <a:tblPr bandRow="1"/>
              <a:tblGrid>
                <a:gridCol w="6228512">
                  <a:extLst>
                    <a:ext uri="{9D8B030D-6E8A-4147-A177-3AD203B41FA5}">
                      <a16:colId xmlns:a16="http://schemas.microsoft.com/office/drawing/2014/main" val="4245413212"/>
                    </a:ext>
                  </a:extLst>
                </a:gridCol>
                <a:gridCol w="1069392">
                  <a:extLst>
                    <a:ext uri="{9D8B030D-6E8A-4147-A177-3AD203B41FA5}">
                      <a16:colId xmlns:a16="http://schemas.microsoft.com/office/drawing/2014/main" val="2053387521"/>
                    </a:ext>
                  </a:extLst>
                </a:gridCol>
                <a:gridCol w="1110155">
                  <a:extLst>
                    <a:ext uri="{9D8B030D-6E8A-4147-A177-3AD203B41FA5}">
                      <a16:colId xmlns:a16="http://schemas.microsoft.com/office/drawing/2014/main" val="2720072706"/>
                    </a:ext>
                  </a:extLst>
                </a:gridCol>
                <a:gridCol w="1046177">
                  <a:extLst>
                    <a:ext uri="{9D8B030D-6E8A-4147-A177-3AD203B41FA5}">
                      <a16:colId xmlns:a16="http://schemas.microsoft.com/office/drawing/2014/main" val="1340981908"/>
                    </a:ext>
                  </a:extLst>
                </a:gridCol>
              </a:tblGrid>
              <a:tr h="0">
                <a:tc>
                  <a:txBody>
                    <a:bodyPr/>
                    <a:lstStyle/>
                    <a:p>
                      <a:pPr algn="l" fontAlgn="t"/>
                      <a:r>
                        <a:rPr lang="en-US" sz="1600" b="0" i="0" u="none" strike="noStrike" dirty="0">
                          <a:solidFill>
                            <a:srgbClr val="000000"/>
                          </a:solidFill>
                          <a:effectLst/>
                          <a:latin typeface="Century Schoolbook" panose="02040604050505020304" pitchFamily="18" charset="0"/>
                        </a:rPr>
                        <a:t>  </a:t>
                      </a:r>
                      <a:r>
                        <a:rPr lang="el-GR" sz="1600" b="0" i="0" u="none" strike="noStrike" dirty="0">
                          <a:solidFill>
                            <a:srgbClr val="000000"/>
                          </a:solidFill>
                          <a:effectLst/>
                          <a:latin typeface="Century Schoolbook" panose="02040604050505020304" pitchFamily="18" charset="0"/>
                        </a:rPr>
                        <a:t>% ετήσιες μεταβολές, σταθερές τιμές</a:t>
                      </a:r>
                    </a:p>
                  </a:txBody>
                  <a:tcPr marL="6350" marR="6350" marT="635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b="0" i="0" u="none" strike="noStrike" dirty="0">
                          <a:solidFill>
                            <a:srgbClr val="FFFFFF"/>
                          </a:solidFill>
                          <a:effectLst/>
                          <a:latin typeface="Century Schoolbook" panose="02040604050505020304" pitchFamily="18" charset="0"/>
                        </a:rPr>
                        <a:t>2024</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a:solidFill>
                            <a:srgbClr val="FFFFFF"/>
                          </a:solidFill>
                          <a:effectLst/>
                          <a:latin typeface="Century Schoolbook" panose="02040604050505020304" pitchFamily="18" charset="0"/>
                        </a:rPr>
                        <a:t>2025</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dirty="0">
                          <a:solidFill>
                            <a:srgbClr val="FFFFFF"/>
                          </a:solidFill>
                          <a:effectLst/>
                          <a:latin typeface="Century Schoolbook" panose="02040604050505020304" pitchFamily="18" charset="0"/>
                        </a:rPr>
                        <a:t>2026</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extLst>
                  <a:ext uri="{0D108BD9-81ED-4DB2-BD59-A6C34878D82A}">
                    <a16:rowId xmlns:a16="http://schemas.microsoft.com/office/drawing/2014/main" val="2060688569"/>
                  </a:ext>
                </a:extLst>
              </a:tr>
              <a:tr h="217673">
                <a:tc>
                  <a:txBody>
                    <a:bodyPr/>
                    <a:lstStyle/>
                    <a:p>
                      <a:pPr marL="0" algn="l" defTabSz="914400" rtl="0" eaLnBrk="1" fontAlgn="ctr" latinLnBrk="0" hangingPunct="1"/>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Παγκόσμιο ΑΕΠ</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l-GR" sz="1600" b="0" i="0" u="none" strike="noStrike" kern="1200" dirty="0">
                          <a:solidFill>
                            <a:schemeClr val="tx1"/>
                          </a:solidFill>
                          <a:effectLst/>
                          <a:latin typeface="Century Schoolbook" panose="02040604050505020304" pitchFamily="18" charset="0"/>
                          <a:ea typeface="+mn-ea"/>
                          <a:cs typeface="+mn-cs"/>
                        </a:rPr>
                        <a:t>3,3</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l-GR" sz="1600" b="0" i="0" u="none" strike="noStrike" kern="1200" dirty="0">
                          <a:solidFill>
                            <a:schemeClr val="tx1"/>
                          </a:solidFill>
                          <a:effectLst/>
                          <a:latin typeface="Century Schoolbook" panose="02040604050505020304" pitchFamily="18" charset="0"/>
                          <a:ea typeface="+mn-ea"/>
                          <a:cs typeface="+mn-cs"/>
                        </a:rPr>
                        <a:t>3,2</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l-GR" sz="1600" b="0" i="0" u="none" strike="noStrike" kern="1200" dirty="0">
                          <a:solidFill>
                            <a:schemeClr val="tx1"/>
                          </a:solidFill>
                          <a:effectLst/>
                          <a:latin typeface="Century Schoolbook" panose="02040604050505020304" pitchFamily="18" charset="0"/>
                          <a:ea typeface="+mn-ea"/>
                          <a:cs typeface="+mn-cs"/>
                        </a:rPr>
                        <a:t>3</a:t>
                      </a:r>
                      <a:r>
                        <a:rPr lang="en-US" sz="1600" b="0" i="0" u="none" strike="noStrike" kern="1200" dirty="0">
                          <a:solidFill>
                            <a:schemeClr val="tx1"/>
                          </a:solidFill>
                          <a:effectLst/>
                          <a:latin typeface="Century Schoolbook" panose="02040604050505020304" pitchFamily="18" charset="0"/>
                          <a:ea typeface="+mn-ea"/>
                          <a:cs typeface="+mn-cs"/>
                        </a:rPr>
                        <a:t>,1</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1295271"/>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ΑΕΠ Ε.Ε.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1,1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1</a:t>
                      </a:r>
                      <a:r>
                        <a:rPr lang="en-US" sz="1600" b="0" i="0" u="none" strike="noStrike" kern="1200" dirty="0">
                          <a:solidFill>
                            <a:schemeClr val="tx1"/>
                          </a:solidFill>
                          <a:effectLst/>
                          <a:latin typeface="Century Schoolbook" panose="02040604050505020304" pitchFamily="18" charset="0"/>
                          <a:ea typeface="+mn-ea"/>
                          <a:cs typeface="+mn-cs"/>
                        </a:rPr>
                        <a:t>,</a:t>
                      </a:r>
                      <a:r>
                        <a:rPr lang="el-GR" sz="1600" b="0" i="0" u="none" strike="noStrike" kern="1200" dirty="0">
                          <a:solidFill>
                            <a:schemeClr val="tx1"/>
                          </a:solidFill>
                          <a:effectLst/>
                          <a:latin typeface="Century Schoolbook" panose="02040604050505020304" pitchFamily="18" charset="0"/>
                          <a:ea typeface="+mn-ea"/>
                          <a:cs typeface="+mn-cs"/>
                        </a:rPr>
                        <a:t>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n-US" sz="1600" b="0" i="0" u="none" strike="noStrike" kern="1200" dirty="0">
                          <a:solidFill>
                            <a:schemeClr val="tx1"/>
                          </a:solidFill>
                          <a:effectLst/>
                          <a:latin typeface="Century Schoolbook" panose="02040604050505020304" pitchFamily="18" charset="0"/>
                          <a:ea typeface="+mn-ea"/>
                          <a:cs typeface="+mn-cs"/>
                        </a:rPr>
                        <a:t>1,</a:t>
                      </a:r>
                      <a:r>
                        <a:rPr lang="el-GR" sz="1600" b="0" i="0" u="none" strike="noStrike" kern="1200" dirty="0">
                          <a:solidFill>
                            <a:schemeClr val="tx1"/>
                          </a:solidFill>
                          <a:effectLst/>
                          <a:latin typeface="Century Schoolbook" panose="02040604050505020304" pitchFamily="18" charset="0"/>
                          <a:ea typeface="+mn-ea"/>
                          <a:cs typeface="+mn-cs"/>
                        </a:rPr>
                        <a:t>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0932980"/>
                  </a:ext>
                </a:extLst>
              </a:tr>
              <a:tr h="217673">
                <a:tc>
                  <a:txBody>
                    <a:bodyPr/>
                    <a:lstStyle/>
                    <a:p>
                      <a:pPr algn="l" rtl="0" fontAlgn="ctr"/>
                      <a:r>
                        <a:rPr lang="en-US" sz="1600" b="0" i="1" u="none" strike="noStrike" dirty="0">
                          <a:solidFill>
                            <a:srgbClr val="1F4E79"/>
                          </a:solidFill>
                          <a:effectLst/>
                          <a:latin typeface="Century Schoolbook" panose="02040604050505020304" pitchFamily="18" charset="0"/>
                        </a:rPr>
                        <a:t>  </a:t>
                      </a:r>
                      <a:r>
                        <a:rPr lang="el-GR" sz="1600" b="0" i="1" u="none" strike="noStrike" dirty="0">
                          <a:solidFill>
                            <a:srgbClr val="1F4E79"/>
                          </a:solidFill>
                          <a:effectLst/>
                          <a:latin typeface="Century Schoolbook" panose="02040604050505020304" pitchFamily="18" charset="0"/>
                        </a:rPr>
                        <a:t>ΑΕΠ Ευρωζώνης (21)</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n-US" sz="1600" b="0" i="1" u="none" strike="noStrike" kern="1200" dirty="0">
                          <a:solidFill>
                            <a:schemeClr val="tx1"/>
                          </a:solidFill>
                          <a:effectLst/>
                          <a:latin typeface="Century Schoolbook" panose="02040604050505020304" pitchFamily="18" charset="0"/>
                          <a:ea typeface="+mn-ea"/>
                          <a:cs typeface="+mn-cs"/>
                        </a:rPr>
                        <a:t>0,</a:t>
                      </a:r>
                      <a:r>
                        <a:rPr lang="el-GR" sz="1600" b="0" i="1" u="none" strike="noStrike" kern="1200" dirty="0">
                          <a:solidFill>
                            <a:schemeClr val="tx1"/>
                          </a:solidFill>
                          <a:effectLst/>
                          <a:latin typeface="Century Schoolbook" panose="02040604050505020304" pitchFamily="18" charset="0"/>
                          <a:ea typeface="+mn-ea"/>
                          <a:cs typeface="+mn-cs"/>
                        </a:rPr>
                        <a:t>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b" latinLnBrk="0" hangingPunct="1">
                        <a:lnSpc>
                          <a:spcPct val="115000"/>
                        </a:lnSpc>
                        <a:spcBef>
                          <a:spcPts val="100"/>
                        </a:spcBef>
                        <a:spcAft>
                          <a:spcPts val="100"/>
                        </a:spcAft>
                      </a:pPr>
                      <a:r>
                        <a:rPr lang="el-GR" sz="1600" b="0" i="1" u="none" strike="noStrike" kern="1200" dirty="0">
                          <a:solidFill>
                            <a:schemeClr val="tx1"/>
                          </a:solidFill>
                          <a:effectLst/>
                          <a:latin typeface="Century Schoolbook" panose="02040604050505020304" pitchFamily="18" charset="0"/>
                          <a:ea typeface="+mn-ea"/>
                          <a:cs typeface="+mn-cs"/>
                        </a:rPr>
                        <a:t>1,3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b" latinLnBrk="0" hangingPunct="1">
                        <a:lnSpc>
                          <a:spcPct val="115000"/>
                        </a:lnSpc>
                        <a:spcBef>
                          <a:spcPts val="100"/>
                        </a:spcBef>
                        <a:spcAft>
                          <a:spcPts val="100"/>
                        </a:spcAft>
                      </a:pPr>
                      <a:r>
                        <a:rPr lang="en-US" sz="1600" b="0" i="1" u="none" strike="noStrike" kern="1200" dirty="0">
                          <a:solidFill>
                            <a:schemeClr val="tx1"/>
                          </a:solidFill>
                          <a:effectLst/>
                          <a:latin typeface="Century Schoolbook" panose="02040604050505020304" pitchFamily="18" charset="0"/>
                          <a:ea typeface="+mn-ea"/>
                          <a:cs typeface="+mn-cs"/>
                        </a:rPr>
                        <a:t>1,</a:t>
                      </a:r>
                      <a:r>
                        <a:rPr lang="el-GR" sz="1600" b="0" i="1" u="none" strike="noStrike" kern="1200" dirty="0">
                          <a:solidFill>
                            <a:schemeClr val="tx1"/>
                          </a:solidFill>
                          <a:effectLst/>
                          <a:latin typeface="Century Schoolbook" panose="02040604050505020304" pitchFamily="18" charset="0"/>
                          <a:ea typeface="+mn-ea"/>
                          <a:cs typeface="+mn-cs"/>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734735898"/>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ΑΕΠ ΗΠΑ</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2,8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2</a:t>
                      </a:r>
                      <a:r>
                        <a:rPr lang="en-US" sz="1600" b="0" i="0" u="none" strike="noStrike" kern="1200">
                          <a:solidFill>
                            <a:schemeClr val="tx1"/>
                          </a:solidFill>
                          <a:effectLst/>
                          <a:latin typeface="Century Schoolbook" panose="02040604050505020304" pitchFamily="18" charset="0"/>
                          <a:ea typeface="+mn-ea"/>
                          <a:cs typeface="+mn-cs"/>
                        </a:rPr>
                        <a:t>,</a:t>
                      </a:r>
                      <a:r>
                        <a:rPr lang="el-GR" sz="1600" b="0" i="0" u="none" strike="noStrike" kern="1200">
                          <a:solidFill>
                            <a:schemeClr val="tx1"/>
                          </a:solidFill>
                          <a:effectLst/>
                          <a:latin typeface="Century Schoolbook" panose="02040604050505020304" pitchFamily="18" charset="0"/>
                          <a:ea typeface="+mn-ea"/>
                          <a:cs typeface="+mn-cs"/>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3521472"/>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Όγκος Παγκόσμιου Εμπορίου</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3,5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3,6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2,3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61981381"/>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Πληθωρισμός</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5,8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4,2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3,7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88247723"/>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α. Προηγμένες οικονομίες</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2,5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2,2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1493040"/>
                  </a:ext>
                </a:extLst>
              </a:tr>
              <a:tr h="214847">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β. Αναδυόμενες και αναπτυσσόμενες οικονομίες</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7,9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5,3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tabLst>
                          <a:tab pos="241300" algn="l"/>
                          <a:tab pos="367030" algn="r"/>
                        </a:tabLst>
                      </a:pPr>
                      <a:r>
                        <a:rPr lang="el-GR" sz="1600" b="0" i="0" u="none" strike="noStrike" kern="1200" dirty="0">
                          <a:solidFill>
                            <a:schemeClr val="tx1"/>
                          </a:solidFill>
                          <a:effectLst/>
                          <a:latin typeface="Century Schoolbook" panose="02040604050505020304" pitchFamily="18" charset="0"/>
                          <a:ea typeface="+mn-ea"/>
                          <a:cs typeface="+mn-cs"/>
                        </a:rPr>
                        <a:t>4,7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4208913"/>
                  </a:ext>
                </a:extLst>
              </a:tr>
              <a:tr h="217673">
                <a:tc>
                  <a:txBody>
                    <a:bodyPr/>
                    <a:lstStyle/>
                    <a:p>
                      <a:pPr algn="l" rtl="0" fontAlgn="ctr"/>
                      <a:r>
                        <a:rPr lang="en-US" sz="1600" b="0" i="1" u="none" strike="noStrike" dirty="0">
                          <a:solidFill>
                            <a:srgbClr val="1F4E79"/>
                          </a:solidFill>
                          <a:effectLst/>
                          <a:latin typeface="Century Schoolbook" panose="02040604050505020304" pitchFamily="18" charset="0"/>
                        </a:rPr>
                        <a:t>    </a:t>
                      </a:r>
                      <a:r>
                        <a:rPr lang="el-GR" sz="1600" b="0" i="1" u="none" strike="noStrike" dirty="0">
                          <a:solidFill>
                            <a:srgbClr val="1F4E79"/>
                          </a:solidFill>
                          <a:effectLst/>
                          <a:latin typeface="Century Schoolbook" panose="02040604050505020304" pitchFamily="18" charset="0"/>
                        </a:rPr>
                        <a:t>γ. Ευρωζώνη (21)</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1" u="none" strike="noStrike" kern="1200" dirty="0">
                          <a:solidFill>
                            <a:schemeClr val="tx1"/>
                          </a:solidFill>
                          <a:effectLst/>
                          <a:latin typeface="Century Schoolbook" panose="02040604050505020304" pitchFamily="18" charset="0"/>
                          <a:ea typeface="+mn-ea"/>
                          <a:cs typeface="+mn-cs"/>
                        </a:rPr>
                        <a:t>2,4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b" latinLnBrk="0" hangingPunct="1">
                        <a:lnSpc>
                          <a:spcPct val="115000"/>
                        </a:lnSpc>
                        <a:spcBef>
                          <a:spcPts val="100"/>
                        </a:spcBef>
                        <a:spcAft>
                          <a:spcPts val="100"/>
                        </a:spcAft>
                      </a:pPr>
                      <a:r>
                        <a:rPr lang="el-GR" sz="1600" b="0" i="1" u="none" strike="noStrike" kern="1200" dirty="0">
                          <a:solidFill>
                            <a:schemeClr val="tx1"/>
                          </a:solidFill>
                          <a:effectLst/>
                          <a:latin typeface="Century Schoolbook" panose="02040604050505020304" pitchFamily="18" charset="0"/>
                          <a:ea typeface="+mn-ea"/>
                          <a:cs typeface="+mn-cs"/>
                        </a:rPr>
                        <a:t>2,1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b" latinLnBrk="0" hangingPunct="1">
                        <a:lnSpc>
                          <a:spcPct val="115000"/>
                        </a:lnSpc>
                        <a:spcBef>
                          <a:spcPts val="100"/>
                        </a:spcBef>
                        <a:spcAft>
                          <a:spcPts val="100"/>
                        </a:spcAft>
                      </a:pPr>
                      <a:r>
                        <a:rPr lang="el-GR" sz="1600" b="0" i="1" u="none" strike="noStrike" kern="1200" dirty="0">
                          <a:solidFill>
                            <a:schemeClr val="tx1"/>
                          </a:solidFill>
                          <a:effectLst/>
                          <a:latin typeface="Century Schoolbook" panose="02040604050505020304" pitchFamily="18" charset="0"/>
                          <a:ea typeface="+mn-ea"/>
                          <a:cs typeface="+mn-cs"/>
                        </a:rPr>
                        <a:t>1,9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345901"/>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Τιμή </a:t>
                      </a:r>
                      <a:r>
                        <a:rPr lang="el-GR" sz="1600" b="0" i="0" u="none" strike="noStrike" kern="1200" dirty="0">
                          <a:solidFill>
                            <a:srgbClr val="1F4E79"/>
                          </a:solidFill>
                          <a:effectLst/>
                          <a:latin typeface="Century Schoolbook" panose="02040604050505020304" pitchFamily="18" charset="0"/>
                          <a:ea typeface="+mn-ea"/>
                          <a:cs typeface="+mn-cs"/>
                        </a:rPr>
                        <a:t>πετρελαίου</a:t>
                      </a:r>
                      <a:r>
                        <a:rPr lang="en-US" sz="1600" b="0" i="0" u="none" strike="noStrike" kern="1200" dirty="0">
                          <a:solidFill>
                            <a:srgbClr val="1F4E79"/>
                          </a:solidFill>
                          <a:effectLst/>
                          <a:latin typeface="Century Schoolbook" panose="02040604050505020304" pitchFamily="18" charset="0"/>
                          <a:ea typeface="+mn-ea"/>
                          <a:cs typeface="+mn-cs"/>
                        </a:rPr>
                        <a:t> (</a:t>
                      </a:r>
                      <a:r>
                        <a:rPr lang="en-GB" sz="1600" b="0" i="0" u="none" strike="noStrike" kern="1200" dirty="0">
                          <a:solidFill>
                            <a:srgbClr val="1F4E79"/>
                          </a:solidFill>
                          <a:effectLst/>
                          <a:latin typeface="Century Schoolbook" panose="02040604050505020304" pitchFamily="18" charset="0"/>
                          <a:ea typeface="+mn-ea"/>
                          <a:cs typeface="+mn-cs"/>
                        </a:rPr>
                        <a:t>Brent</a:t>
                      </a:r>
                      <a:r>
                        <a:rPr lang="en-US" sz="1600" b="0" i="0" u="none" strike="noStrike" kern="1200" dirty="0">
                          <a:solidFill>
                            <a:srgbClr val="1F4E79"/>
                          </a:solidFill>
                          <a:effectLst/>
                          <a:latin typeface="Century Schoolbook" panose="02040604050505020304" pitchFamily="18" charset="0"/>
                          <a:ea typeface="+mn-ea"/>
                          <a:cs typeface="+mn-cs"/>
                        </a:rPr>
                        <a:t>, </a:t>
                      </a:r>
                      <a:r>
                        <a:rPr lang="en-GB" sz="1600" b="0" i="0" u="none" strike="noStrike" kern="1200" dirty="0">
                          <a:solidFill>
                            <a:srgbClr val="1F4E79"/>
                          </a:solidFill>
                          <a:effectLst/>
                          <a:latin typeface="Century Schoolbook" panose="02040604050505020304" pitchFamily="18" charset="0"/>
                          <a:ea typeface="+mn-ea"/>
                          <a:cs typeface="+mn-cs"/>
                        </a:rPr>
                        <a:t>USD</a:t>
                      </a:r>
                      <a:r>
                        <a:rPr lang="en-US" sz="1600" b="0" i="0" u="none" strike="noStrike" kern="1200" dirty="0">
                          <a:solidFill>
                            <a:srgbClr val="1F4E79"/>
                          </a:solidFill>
                          <a:effectLst/>
                          <a:latin typeface="Century Schoolbook" panose="02040604050505020304" pitchFamily="18" charset="0"/>
                          <a:ea typeface="+mn-ea"/>
                          <a:cs typeface="+mn-cs"/>
                        </a:rPr>
                        <a:t>/</a:t>
                      </a:r>
                      <a:r>
                        <a:rPr lang="en-GB" sz="1600" b="0" i="0" u="none" strike="noStrike" kern="1200" dirty="0">
                          <a:solidFill>
                            <a:srgbClr val="1F4E79"/>
                          </a:solidFill>
                          <a:effectLst/>
                          <a:latin typeface="Century Schoolbook" panose="02040604050505020304" pitchFamily="18" charset="0"/>
                          <a:ea typeface="+mn-ea"/>
                          <a:cs typeface="+mn-cs"/>
                        </a:rPr>
                        <a:t>barrel</a:t>
                      </a:r>
                      <a:r>
                        <a:rPr lang="en-US" sz="1600" b="0" i="0" u="none" strike="noStrike" kern="1200" dirty="0">
                          <a:solidFill>
                            <a:srgbClr val="1F4E79"/>
                          </a:solidFill>
                          <a:effectLst/>
                          <a:latin typeface="Century Schoolbook" panose="02040604050505020304" pitchFamily="18" charset="0"/>
                          <a:ea typeface="+mn-ea"/>
                          <a:cs typeface="+mn-cs"/>
                        </a:rPr>
                        <a:t>)</a:t>
                      </a:r>
                      <a:endParaRPr lang="el-GR" sz="1600" b="0" i="0" u="none" strike="noStrike" kern="1200" dirty="0">
                        <a:solidFill>
                          <a:srgbClr val="1F4E79"/>
                        </a:solidFill>
                        <a:effectLst/>
                        <a:latin typeface="Century Schoolbook" panose="02040604050505020304" pitchFamily="18" charset="0"/>
                        <a:ea typeface="+mn-ea"/>
                        <a:cs typeface="+mn-cs"/>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n-US" sz="1600" b="0" i="0" u="none" strike="noStrike" kern="1200">
                          <a:solidFill>
                            <a:schemeClr val="tx1"/>
                          </a:solidFill>
                          <a:effectLst/>
                          <a:latin typeface="Century Schoolbook" panose="02040604050505020304" pitchFamily="18" charset="0"/>
                          <a:ea typeface="+mn-ea"/>
                          <a:cs typeface="+mn-cs"/>
                        </a:rPr>
                        <a:t>8</a:t>
                      </a:r>
                      <a:r>
                        <a:rPr lang="el-GR" sz="1600" b="0" i="0" u="none" strike="noStrike" kern="1200">
                          <a:solidFill>
                            <a:schemeClr val="tx1"/>
                          </a:solidFill>
                          <a:effectLst/>
                          <a:latin typeface="Century Schoolbook" panose="02040604050505020304" pitchFamily="18" charset="0"/>
                          <a:ea typeface="+mn-ea"/>
                          <a:cs typeface="+mn-cs"/>
                        </a:rPr>
                        <a:t>0</a:t>
                      </a:r>
                      <a:r>
                        <a:rPr lang="en-US" sz="1600" b="0" i="0" u="none" strike="noStrike" kern="1200">
                          <a:solidFill>
                            <a:schemeClr val="tx1"/>
                          </a:solidFill>
                          <a:effectLst/>
                          <a:latin typeface="Century Schoolbook" panose="02040604050505020304" pitchFamily="18" charset="0"/>
                          <a:ea typeface="+mn-ea"/>
                          <a:cs typeface="+mn-cs"/>
                        </a:rPr>
                        <a:t>,5</a:t>
                      </a:r>
                      <a:endParaRPr lang="el-GR" sz="1600" b="0" i="0" u="none" strike="noStrike" kern="1200">
                        <a:solidFill>
                          <a:schemeClr val="tx1"/>
                        </a:solidFill>
                        <a:effectLst/>
                        <a:latin typeface="Century Schoolbook" panose="02040604050505020304" pitchFamily="18"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68,9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62,4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6895644"/>
                  </a:ext>
                </a:extLst>
              </a:tr>
            </a:tbl>
          </a:graphicData>
        </a:graphic>
      </p:graphicFrame>
      <p:sp>
        <p:nvSpPr>
          <p:cNvPr id="6" name="TextBox 5">
            <a:extLst>
              <a:ext uri="{FF2B5EF4-FFF2-40B4-BE49-F238E27FC236}">
                <a16:creationId xmlns:a16="http://schemas.microsoft.com/office/drawing/2014/main" id="{C307822F-80E8-44DF-8EEA-AEF8FDA21133}"/>
              </a:ext>
            </a:extLst>
          </p:cNvPr>
          <p:cNvSpPr txBox="1"/>
          <p:nvPr/>
        </p:nvSpPr>
        <p:spPr>
          <a:xfrm>
            <a:off x="757382" y="4535055"/>
            <a:ext cx="10677236" cy="1277273"/>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l-GR" dirty="0">
                <a:latin typeface="Century Schoolbook" panose="02040604050505020304" pitchFamily="18" charset="0"/>
              </a:rPr>
              <a:t>Κατά τη διάρκεια του 2025 η παγκόσμια οικονομία κινείται σε ένα περιβάλλον αστάθειας, το οποίο διαμορφώνεται κυρίως από τις γεωπολιτικές εντάσεις και τις εμπορικές αντιπαραθέσεις.</a:t>
            </a:r>
          </a:p>
          <a:p>
            <a:pPr marL="285750" indent="-285750">
              <a:buFont typeface="Arial" panose="020B0604020202020204" pitchFamily="34" charset="0"/>
              <a:buChar char="•"/>
            </a:pPr>
            <a:r>
              <a:rPr lang="el-GR" dirty="0">
                <a:latin typeface="Century Schoolbook" panose="02040604050505020304" pitchFamily="18" charset="0"/>
              </a:rPr>
              <a:t> Στην Ευρωζώνη ο ρυθμός ανάπτυξης εκτιμάται ότι θα διαμορφωθεί από 0,9% το 2024 σε 1,3% το 2025 και σε 1,2% το 2026.</a:t>
            </a:r>
          </a:p>
        </p:txBody>
      </p:sp>
    </p:spTree>
    <p:extLst>
      <p:ext uri="{BB962C8B-B14F-4D97-AF65-F5344CB8AC3E}">
        <p14:creationId xmlns:p14="http://schemas.microsoft.com/office/powerpoint/2010/main" val="2962715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Βασικά μεγέθη της Ελληνικής οικονομίας</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D9C4F623-652A-71B5-7B46-F238986CEF23}"/>
              </a:ext>
            </a:extLst>
          </p:cNvPr>
          <p:cNvGraphicFramePr>
            <a:graphicFrameLocks noGrp="1"/>
          </p:cNvGraphicFramePr>
          <p:nvPr>
            <p:extLst>
              <p:ext uri="{D42A27DB-BD31-4B8C-83A1-F6EECF244321}">
                <p14:modId xmlns:p14="http://schemas.microsoft.com/office/powerpoint/2010/main" val="2188448562"/>
              </p:ext>
            </p:extLst>
          </p:nvPr>
        </p:nvGraphicFramePr>
        <p:xfrm>
          <a:off x="1352309" y="1362534"/>
          <a:ext cx="9454236" cy="3299714"/>
        </p:xfrm>
        <a:graphic>
          <a:graphicData uri="http://schemas.openxmlformats.org/drawingml/2006/table">
            <a:tbl>
              <a:tblPr bandRow="1"/>
              <a:tblGrid>
                <a:gridCol w="6228512">
                  <a:extLst>
                    <a:ext uri="{9D8B030D-6E8A-4147-A177-3AD203B41FA5}">
                      <a16:colId xmlns:a16="http://schemas.microsoft.com/office/drawing/2014/main" val="4245413212"/>
                    </a:ext>
                  </a:extLst>
                </a:gridCol>
                <a:gridCol w="1069392">
                  <a:extLst>
                    <a:ext uri="{9D8B030D-6E8A-4147-A177-3AD203B41FA5}">
                      <a16:colId xmlns:a16="http://schemas.microsoft.com/office/drawing/2014/main" val="2053387521"/>
                    </a:ext>
                  </a:extLst>
                </a:gridCol>
                <a:gridCol w="1110155">
                  <a:extLst>
                    <a:ext uri="{9D8B030D-6E8A-4147-A177-3AD203B41FA5}">
                      <a16:colId xmlns:a16="http://schemas.microsoft.com/office/drawing/2014/main" val="2720072706"/>
                    </a:ext>
                  </a:extLst>
                </a:gridCol>
                <a:gridCol w="1046177">
                  <a:extLst>
                    <a:ext uri="{9D8B030D-6E8A-4147-A177-3AD203B41FA5}">
                      <a16:colId xmlns:a16="http://schemas.microsoft.com/office/drawing/2014/main" val="1340981908"/>
                    </a:ext>
                  </a:extLst>
                </a:gridCol>
              </a:tblGrid>
              <a:tr h="0">
                <a:tc>
                  <a:txBody>
                    <a:bodyPr/>
                    <a:lstStyle/>
                    <a:p>
                      <a:pPr algn="l" fontAlgn="t"/>
                      <a:r>
                        <a:rPr lang="en-US" sz="1600" b="0" i="0" u="none" strike="noStrike" dirty="0">
                          <a:solidFill>
                            <a:srgbClr val="000000"/>
                          </a:solidFill>
                          <a:effectLst/>
                          <a:latin typeface="Century Schoolbook" panose="02040604050505020304" pitchFamily="18" charset="0"/>
                        </a:rPr>
                        <a:t>  </a:t>
                      </a:r>
                      <a:r>
                        <a:rPr lang="el-GR" sz="1600" b="0" i="0" u="none" strike="noStrike" dirty="0">
                          <a:solidFill>
                            <a:srgbClr val="000000"/>
                          </a:solidFill>
                          <a:effectLst/>
                          <a:latin typeface="Century Schoolbook" panose="02040604050505020304" pitchFamily="18" charset="0"/>
                        </a:rPr>
                        <a:t>% ετήσιες μεταβολές, σταθερές τιμές</a:t>
                      </a:r>
                    </a:p>
                  </a:txBody>
                  <a:tcPr marL="6350" marR="6350" marT="635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b="0" i="0" u="none" strike="noStrike">
                          <a:solidFill>
                            <a:srgbClr val="FFFFFF"/>
                          </a:solidFill>
                          <a:effectLst/>
                          <a:latin typeface="Century Schoolbook" panose="02040604050505020304" pitchFamily="18" charset="0"/>
                        </a:rPr>
                        <a:t>2024</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a:solidFill>
                            <a:srgbClr val="FFFFFF"/>
                          </a:solidFill>
                          <a:effectLst/>
                          <a:latin typeface="Century Schoolbook" panose="02040604050505020304" pitchFamily="18" charset="0"/>
                        </a:rPr>
                        <a:t>2025</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dirty="0">
                          <a:solidFill>
                            <a:srgbClr val="FFFFFF"/>
                          </a:solidFill>
                          <a:effectLst/>
                          <a:latin typeface="Century Schoolbook" panose="02040604050505020304" pitchFamily="18" charset="0"/>
                        </a:rPr>
                        <a:t>2026</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extLst>
                  <a:ext uri="{0D108BD9-81ED-4DB2-BD59-A6C34878D82A}">
                    <a16:rowId xmlns:a16="http://schemas.microsoft.com/office/drawing/2014/main" val="2060688569"/>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ΑΕΠ</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1295271"/>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Ιδιωτική κατανάλωση</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0932980"/>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Δημόσια κατανάλωση</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0,7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34735898"/>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Ακαθάριστος σχηματισμός παγίου κεφαλαίου</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4,5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5,7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10,2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3521472"/>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Εξαγωγές αγαθών και υπηρεσιών</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4,5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61981381"/>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Εισαγωγές αγαθών και υπηρεσιών</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4,8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0,9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4,6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88247723"/>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err="1">
                          <a:solidFill>
                            <a:srgbClr val="1F4E79"/>
                          </a:solidFill>
                          <a:effectLst/>
                          <a:latin typeface="Century Schoolbook" panose="02040604050505020304" pitchFamily="18" charset="0"/>
                          <a:ea typeface="+mn-ea"/>
                          <a:cs typeface="+mn-cs"/>
                        </a:rPr>
                        <a:t>Αποπληθωριστής</a:t>
                      </a:r>
                      <a:r>
                        <a:rPr lang="el-GR" sz="1600" b="0" i="0" u="none" strike="noStrike" kern="1200" dirty="0">
                          <a:solidFill>
                            <a:srgbClr val="1F4E79"/>
                          </a:solidFill>
                          <a:effectLst/>
                          <a:latin typeface="Century Schoolbook" panose="02040604050505020304" pitchFamily="18" charset="0"/>
                          <a:ea typeface="+mn-ea"/>
                          <a:cs typeface="+mn-cs"/>
                        </a:rPr>
                        <a:t> ΑΕΠ</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3,2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1493040"/>
                  </a:ext>
                </a:extLst>
              </a:tr>
              <a:tr h="214847">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Εναρμονισμένος Δείκτης Τιμών Καταναλωτή</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3,0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3,0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4208913"/>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Δείκτης Τιμών Καταναλωτή</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45901"/>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Απασχόληση</a:t>
                      </a: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σε </a:t>
                      </a:r>
                      <a:r>
                        <a:rPr lang="el-GR" sz="1600" b="0" i="0" u="none" strike="noStrike" kern="1200" dirty="0" err="1">
                          <a:solidFill>
                            <a:srgbClr val="1F4E79"/>
                          </a:solidFill>
                          <a:effectLst/>
                          <a:latin typeface="Century Schoolbook" panose="02040604050505020304" pitchFamily="18" charset="0"/>
                          <a:ea typeface="+mn-ea"/>
                          <a:cs typeface="+mn-cs"/>
                        </a:rPr>
                        <a:t>εθνικολογιστική</a:t>
                      </a:r>
                      <a:r>
                        <a:rPr lang="el-GR" sz="1600" b="0" i="0" u="none" strike="noStrike" kern="1200" dirty="0">
                          <a:solidFill>
                            <a:srgbClr val="1F4E79"/>
                          </a:solidFill>
                          <a:effectLst/>
                          <a:latin typeface="Century Schoolbook" panose="02040604050505020304" pitchFamily="18" charset="0"/>
                          <a:ea typeface="+mn-ea"/>
                          <a:cs typeface="+mn-cs"/>
                        </a:rPr>
                        <a:t> βάση)</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0,9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0,7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0,4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6895644"/>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Ποσοστό ανεργίας </a:t>
                      </a:r>
                      <a:r>
                        <a:rPr lang="en-US" sz="1600" b="0" i="0" u="none" strike="noStrike" kern="1200" dirty="0">
                          <a:solidFill>
                            <a:srgbClr val="1F4E79"/>
                          </a:solidFill>
                          <a:effectLst/>
                          <a:latin typeface="Century Schoolbook" panose="02040604050505020304" pitchFamily="18" charset="0"/>
                          <a:ea typeface="+mn-ea"/>
                          <a:cs typeface="+mn-cs"/>
                        </a:rPr>
                        <a:t>(</a:t>
                      </a:r>
                      <a:r>
                        <a:rPr lang="el-GR" sz="1600" b="0" i="0" u="none" strike="noStrike" kern="1200" dirty="0">
                          <a:solidFill>
                            <a:srgbClr val="1F4E79"/>
                          </a:solidFill>
                          <a:effectLst/>
                          <a:latin typeface="Century Schoolbook" panose="02040604050505020304" pitchFamily="18" charset="0"/>
                          <a:ea typeface="+mn-ea"/>
                          <a:cs typeface="+mn-cs"/>
                        </a:rPr>
                        <a:t>σε </a:t>
                      </a:r>
                      <a:r>
                        <a:rPr lang="el-GR" sz="1600" b="0" i="0" u="none" strike="noStrike" kern="1200" dirty="0" err="1">
                          <a:solidFill>
                            <a:srgbClr val="1F4E79"/>
                          </a:solidFill>
                          <a:effectLst/>
                          <a:latin typeface="Century Schoolbook" panose="02040604050505020304" pitchFamily="18" charset="0"/>
                          <a:ea typeface="+mn-ea"/>
                          <a:cs typeface="+mn-cs"/>
                        </a:rPr>
                        <a:t>εθνικολογιστική</a:t>
                      </a:r>
                      <a:r>
                        <a:rPr lang="el-GR" sz="1600" b="0" i="0" u="none" strike="noStrike" kern="1200" dirty="0">
                          <a:solidFill>
                            <a:srgbClr val="1F4E79"/>
                          </a:solidFill>
                          <a:effectLst/>
                          <a:latin typeface="Century Schoolbook" panose="02040604050505020304" pitchFamily="18" charset="0"/>
                          <a:ea typeface="+mn-ea"/>
                          <a:cs typeface="+mn-cs"/>
                        </a:rPr>
                        <a:t> βάση)</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8,5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7,6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7,2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578766"/>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Ποσοστό ανεργίας (Έρευνα Εργατικού Δυναμικού)</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10,1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9,1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8,6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23362243"/>
                  </a:ext>
                </a:extLst>
              </a:tr>
            </a:tbl>
          </a:graphicData>
        </a:graphic>
      </p:graphicFrame>
      <p:sp>
        <p:nvSpPr>
          <p:cNvPr id="6" name="TextBox 5">
            <a:extLst>
              <a:ext uri="{FF2B5EF4-FFF2-40B4-BE49-F238E27FC236}">
                <a16:creationId xmlns:a16="http://schemas.microsoft.com/office/drawing/2014/main" id="{C307822F-80E8-44DF-8EEA-AEF8FDA21133}"/>
              </a:ext>
            </a:extLst>
          </p:cNvPr>
          <p:cNvSpPr txBox="1"/>
          <p:nvPr/>
        </p:nvSpPr>
        <p:spPr>
          <a:xfrm>
            <a:off x="757382" y="4535055"/>
            <a:ext cx="10677236" cy="2108269"/>
          </a:xfrm>
          <a:prstGeom prst="rect">
            <a:avLst/>
          </a:prstGeom>
          <a:noFill/>
        </p:spPr>
        <p:txBody>
          <a:bodyPr wrap="square" rtlCol="0">
            <a:spAutoFit/>
          </a:bodyPr>
          <a:lstStyle/>
          <a:p>
            <a:pPr marL="285750" indent="-285750">
              <a:buFont typeface="Arial" panose="020B0604020202020204" pitchFamily="34" charset="0"/>
              <a:buChar char="•"/>
            </a:pPr>
            <a:endParaRPr lang="en-US" dirty="0"/>
          </a:p>
          <a:p>
            <a:pPr marL="285750" indent="-285750">
              <a:spcAft>
                <a:spcPts val="600"/>
              </a:spcAft>
              <a:buFont typeface="Arial" panose="020B0604020202020204" pitchFamily="34" charset="0"/>
              <a:buChar char="•"/>
            </a:pPr>
            <a:r>
              <a:rPr lang="el-GR" b="1" dirty="0">
                <a:latin typeface="Century Schoolbook" panose="02040604050505020304" pitchFamily="18" charset="0"/>
              </a:rPr>
              <a:t>Ανθεκτικότητά της Ελληνικής οικονομίας </a:t>
            </a:r>
            <a:r>
              <a:rPr lang="el-GR" dirty="0">
                <a:latin typeface="Century Schoolbook" panose="02040604050505020304" pitchFamily="18" charset="0"/>
              </a:rPr>
              <a:t>σε ένα περιβάλλον αυξημένης διεθνούς αβεβαιότητας και γεωπολιτικών εντάσεων.</a:t>
            </a:r>
          </a:p>
          <a:p>
            <a:pPr marL="285750" indent="-285750">
              <a:spcAft>
                <a:spcPts val="600"/>
              </a:spcAft>
              <a:buFont typeface="Arial" panose="020B0604020202020204" pitchFamily="34" charset="0"/>
              <a:buChar char="•"/>
            </a:pPr>
            <a:r>
              <a:rPr lang="el-GR" dirty="0">
                <a:latin typeface="Century Schoolbook" panose="02040604050505020304" pitchFamily="18" charset="0"/>
              </a:rPr>
              <a:t>Η θετική δυναμική της ελληνικής οικονομίας το </a:t>
            </a:r>
            <a:r>
              <a:rPr lang="el-GR" b="1" dirty="0">
                <a:latin typeface="Century Schoolbook" panose="02040604050505020304" pitchFamily="18" charset="0"/>
              </a:rPr>
              <a:t>2026</a:t>
            </a:r>
            <a:r>
              <a:rPr lang="el-GR" dirty="0">
                <a:latin typeface="Century Schoolbook" panose="02040604050505020304" pitchFamily="18" charset="0"/>
              </a:rPr>
              <a:t> προβλέπεται να στηριχθεί στην </a:t>
            </a:r>
            <a:r>
              <a:rPr lang="el-GR" b="1" dirty="0">
                <a:latin typeface="Century Schoolbook" panose="02040604050505020304" pitchFamily="18" charset="0"/>
              </a:rPr>
              <a:t>ενίσχυση των επενδύσεων, όλων των συνιστωσών της εγχώριας ζήτησης</a:t>
            </a:r>
            <a:r>
              <a:rPr lang="el-GR" dirty="0">
                <a:latin typeface="Century Schoolbook" panose="02040604050505020304" pitchFamily="18" charset="0"/>
              </a:rPr>
              <a:t>, στην </a:t>
            </a:r>
            <a:r>
              <a:rPr lang="el-GR" b="1" dirty="0">
                <a:latin typeface="Century Schoolbook" panose="02040604050505020304" pitchFamily="18" charset="0"/>
              </a:rPr>
              <a:t>ώθηση της εξωτερικής ζήτησης για υπηρεσίες</a:t>
            </a:r>
            <a:r>
              <a:rPr lang="el-GR" dirty="0">
                <a:latin typeface="Century Schoolbook" panose="02040604050505020304" pitchFamily="18" charset="0"/>
              </a:rPr>
              <a:t>, στη </a:t>
            </a:r>
            <a:r>
              <a:rPr lang="el-GR" b="1" dirty="0">
                <a:latin typeface="Century Schoolbook" panose="02040604050505020304" pitchFamily="18" charset="0"/>
              </a:rPr>
              <a:t>συνεχιζόμενη διεύρυνση της απασχόλησης και των εισοδημάτων</a:t>
            </a:r>
            <a:r>
              <a:rPr lang="el-GR" dirty="0">
                <a:latin typeface="Century Schoolbook" panose="02040604050505020304" pitchFamily="18" charset="0"/>
              </a:rPr>
              <a:t>, και στη </a:t>
            </a:r>
            <a:r>
              <a:rPr lang="el-GR" b="1" dirty="0">
                <a:latin typeface="Century Schoolbook" panose="02040604050505020304" pitchFamily="18" charset="0"/>
              </a:rPr>
              <a:t>σταθερή δημοσιονομική πορεία</a:t>
            </a:r>
            <a:r>
              <a:rPr lang="el-GR" dirty="0">
                <a:latin typeface="Century Schoolbook" panose="02040604050505020304" pitchFamily="18" charset="0"/>
              </a:rPr>
              <a:t>. </a:t>
            </a:r>
          </a:p>
        </p:txBody>
      </p:sp>
    </p:spTree>
    <p:extLst>
      <p:ext uri="{BB962C8B-B14F-4D97-AF65-F5344CB8AC3E}">
        <p14:creationId xmlns:p14="http://schemas.microsoft.com/office/powerpoint/2010/main" val="280834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βασικών μακροοικονομικών μεγεθών 2019-2026</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5EB623BC-04FA-3024-935B-8BE8B8EE70FD}"/>
              </a:ext>
            </a:extLst>
          </p:cNvPr>
          <p:cNvGraphicFramePr>
            <a:graphicFrameLocks noGrp="1"/>
          </p:cNvGraphicFramePr>
          <p:nvPr>
            <p:extLst>
              <p:ext uri="{D42A27DB-BD31-4B8C-83A1-F6EECF244321}">
                <p14:modId xmlns:p14="http://schemas.microsoft.com/office/powerpoint/2010/main" val="3080520567"/>
              </p:ext>
            </p:extLst>
          </p:nvPr>
        </p:nvGraphicFramePr>
        <p:xfrm>
          <a:off x="202691" y="885278"/>
          <a:ext cx="11786618" cy="5864859"/>
        </p:xfrm>
        <a:graphic>
          <a:graphicData uri="http://schemas.openxmlformats.org/drawingml/2006/table">
            <a:tbl>
              <a:tblPr/>
              <a:tblGrid>
                <a:gridCol w="4233672">
                  <a:extLst>
                    <a:ext uri="{9D8B030D-6E8A-4147-A177-3AD203B41FA5}">
                      <a16:colId xmlns:a16="http://schemas.microsoft.com/office/drawing/2014/main" val="3813946233"/>
                    </a:ext>
                  </a:extLst>
                </a:gridCol>
                <a:gridCol w="535891">
                  <a:extLst>
                    <a:ext uri="{9D8B030D-6E8A-4147-A177-3AD203B41FA5}">
                      <a16:colId xmlns:a16="http://schemas.microsoft.com/office/drawing/2014/main" val="2756756544"/>
                    </a:ext>
                  </a:extLst>
                </a:gridCol>
                <a:gridCol w="701706">
                  <a:extLst>
                    <a:ext uri="{9D8B030D-6E8A-4147-A177-3AD203B41FA5}">
                      <a16:colId xmlns:a16="http://schemas.microsoft.com/office/drawing/2014/main" val="578527871"/>
                    </a:ext>
                  </a:extLst>
                </a:gridCol>
                <a:gridCol w="640687">
                  <a:extLst>
                    <a:ext uri="{9D8B030D-6E8A-4147-A177-3AD203B41FA5}">
                      <a16:colId xmlns:a16="http://schemas.microsoft.com/office/drawing/2014/main" val="4013775373"/>
                    </a:ext>
                  </a:extLst>
                </a:gridCol>
                <a:gridCol w="701706">
                  <a:extLst>
                    <a:ext uri="{9D8B030D-6E8A-4147-A177-3AD203B41FA5}">
                      <a16:colId xmlns:a16="http://schemas.microsoft.com/office/drawing/2014/main" val="3261301221"/>
                    </a:ext>
                  </a:extLst>
                </a:gridCol>
                <a:gridCol w="722045">
                  <a:extLst>
                    <a:ext uri="{9D8B030D-6E8A-4147-A177-3AD203B41FA5}">
                      <a16:colId xmlns:a16="http://schemas.microsoft.com/office/drawing/2014/main" val="2176910336"/>
                    </a:ext>
                  </a:extLst>
                </a:gridCol>
                <a:gridCol w="620348">
                  <a:extLst>
                    <a:ext uri="{9D8B030D-6E8A-4147-A177-3AD203B41FA5}">
                      <a16:colId xmlns:a16="http://schemas.microsoft.com/office/drawing/2014/main" val="3083178841"/>
                    </a:ext>
                  </a:extLst>
                </a:gridCol>
                <a:gridCol w="661027">
                  <a:extLst>
                    <a:ext uri="{9D8B030D-6E8A-4147-A177-3AD203B41FA5}">
                      <a16:colId xmlns:a16="http://schemas.microsoft.com/office/drawing/2014/main" val="4232177209"/>
                    </a:ext>
                  </a:extLst>
                </a:gridCol>
                <a:gridCol w="620348">
                  <a:extLst>
                    <a:ext uri="{9D8B030D-6E8A-4147-A177-3AD203B41FA5}">
                      <a16:colId xmlns:a16="http://schemas.microsoft.com/office/drawing/2014/main" val="10967885"/>
                    </a:ext>
                  </a:extLst>
                </a:gridCol>
                <a:gridCol w="732214">
                  <a:extLst>
                    <a:ext uri="{9D8B030D-6E8A-4147-A177-3AD203B41FA5}">
                      <a16:colId xmlns:a16="http://schemas.microsoft.com/office/drawing/2014/main" val="2588632678"/>
                    </a:ext>
                  </a:extLst>
                </a:gridCol>
                <a:gridCol w="752554">
                  <a:extLst>
                    <a:ext uri="{9D8B030D-6E8A-4147-A177-3AD203B41FA5}">
                      <a16:colId xmlns:a16="http://schemas.microsoft.com/office/drawing/2014/main" val="2035150157"/>
                    </a:ext>
                  </a:extLst>
                </a:gridCol>
                <a:gridCol w="864420">
                  <a:extLst>
                    <a:ext uri="{9D8B030D-6E8A-4147-A177-3AD203B41FA5}">
                      <a16:colId xmlns:a16="http://schemas.microsoft.com/office/drawing/2014/main" val="1672449403"/>
                    </a:ext>
                  </a:extLst>
                </a:gridCol>
              </a:tblGrid>
              <a:tr h="911152">
                <a:tc>
                  <a:txBody>
                    <a:bodyPr/>
                    <a:lstStyle/>
                    <a:p>
                      <a:pPr algn="l" fontAlgn="ctr">
                        <a:buNone/>
                      </a:pPr>
                      <a:r>
                        <a:rPr lang="en-US" sz="1400" b="0" i="0" u="none" strike="noStrike" dirty="0">
                          <a:solidFill>
                            <a:srgbClr val="000000"/>
                          </a:solidFill>
                          <a:effectLst/>
                          <a:latin typeface="Century Schoolbook" panose="02040604050505020304" pitchFamily="18" charset="0"/>
                        </a:rPr>
                        <a:t> </a:t>
                      </a:r>
                    </a:p>
                  </a:txBody>
                  <a:tcPr marL="4524" marR="4524" marT="452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2019</a:t>
                      </a:r>
                    </a:p>
                  </a:txBody>
                  <a:tcPr marL="4524" marR="4524" marT="4524" marB="0" anchor="ctr">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2020</a:t>
                      </a:r>
                    </a:p>
                  </a:txBody>
                  <a:tcPr marL="4524" marR="4524" marT="4524" marB="0" anchor="ctr">
                    <a:lnL w="635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2021</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2022</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2023</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2024</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2025</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2026</a:t>
                      </a:r>
                    </a:p>
                  </a:txBody>
                  <a:tcPr marL="4524" marR="4524" marT="4524" marB="0" anchor="ctr">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l-GR" sz="1600" b="0" i="0" u="none" strike="noStrike" kern="1200" dirty="0">
                          <a:solidFill>
                            <a:srgbClr val="FFFFFF"/>
                          </a:solidFill>
                          <a:effectLst/>
                          <a:latin typeface="Century Schoolbook" panose="02040604050505020304" pitchFamily="18" charset="0"/>
                          <a:ea typeface="+mn-ea"/>
                          <a:cs typeface="+mn-cs"/>
                        </a:rPr>
                        <a:t>2024-2019</a:t>
                      </a:r>
                    </a:p>
                  </a:txBody>
                  <a:tcPr marL="4524" marR="4524" marT="4524" marB="0" anchor="ctr">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marL="0" algn="ctr" defTabSz="914400" rtl="0" eaLnBrk="1" fontAlgn="ctr" latinLnBrk="0" hangingPunct="1">
                        <a:buNone/>
                      </a:pPr>
                      <a:r>
                        <a:rPr lang="el-GR" sz="1600" b="0" i="0" u="none" strike="noStrike" kern="1200" dirty="0">
                          <a:solidFill>
                            <a:srgbClr val="FFFFFF"/>
                          </a:solidFill>
                          <a:effectLst/>
                          <a:latin typeface="Century Schoolbook" panose="02040604050505020304" pitchFamily="18" charset="0"/>
                          <a:ea typeface="+mn-ea"/>
                          <a:cs typeface="+mn-cs"/>
                        </a:rPr>
                        <a:t>2025-2019</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marL="0" algn="ctr" defTabSz="914400" rtl="0" eaLnBrk="1" fontAlgn="ctr" latinLnBrk="0" hangingPunct="1">
                        <a:buNone/>
                      </a:pPr>
                      <a:r>
                        <a:rPr lang="el-GR" sz="1600" b="0" i="0" u="none" strike="noStrike" kern="1200" dirty="0">
                          <a:solidFill>
                            <a:srgbClr val="FFFFFF"/>
                          </a:solidFill>
                          <a:effectLst/>
                          <a:latin typeface="Century Schoolbook" panose="02040604050505020304" pitchFamily="18" charset="0"/>
                          <a:ea typeface="+mn-ea"/>
                          <a:cs typeface="+mn-cs"/>
                        </a:rPr>
                        <a:t>2026-2019</a:t>
                      </a:r>
                    </a:p>
                  </a:txBody>
                  <a:tcPr marL="4524" marR="4524" marT="4524"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713340860"/>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Κατώτατος μισθός</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650</a:t>
                      </a:r>
                    </a:p>
                  </a:txBody>
                  <a:tcPr marL="4524" marR="4524" marT="452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650</a:t>
                      </a:r>
                    </a:p>
                  </a:txBody>
                  <a:tcPr marL="4524" marR="4524" marT="4524" marB="0" anchor="ctr">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650</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713</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780</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830</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880</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endParaRPr lang="en-US" sz="1400" b="0" i="0" u="none" strike="noStrike" dirty="0">
                        <a:solidFill>
                          <a:srgbClr val="000000"/>
                        </a:solidFill>
                        <a:effectLst/>
                        <a:latin typeface="Century Schoolbook" panose="02040604050505020304" pitchFamily="18" charset="0"/>
                      </a:endParaRPr>
                    </a:p>
                  </a:txBody>
                  <a:tcPr marL="4524" marR="4524" marT="4524"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27,7%</a:t>
                      </a:r>
                    </a:p>
                  </a:txBody>
                  <a:tcPr marL="4524" marR="4524" marT="452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35,4%</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endParaRPr lang="en-US" sz="1400" b="1" i="0" u="none" strike="noStrike" dirty="0">
                        <a:solidFill>
                          <a:srgbClr val="000000"/>
                        </a:solidFill>
                        <a:effectLst/>
                        <a:latin typeface="Century Schoolbook" panose="02040604050505020304" pitchFamily="18" charset="0"/>
                      </a:endParaRPr>
                    </a:p>
                  </a:txBody>
                  <a:tcPr marL="4524" marR="4524" marT="4524"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380083791"/>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Μέσος μισθός ΕΡΓΑΝΗ</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1046</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1050</a:t>
                      </a:r>
                    </a:p>
                  </a:txBody>
                  <a:tcPr marL="4524" marR="4524" marT="4524"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1118</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1176</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1251</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1342</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endParaRPr lang="en-US" sz="1400" b="0" i="0" u="none" strike="noStrike">
                        <a:solidFill>
                          <a:srgbClr val="000000"/>
                        </a:solidFill>
                        <a:effectLst/>
                        <a:latin typeface="Century Schoolbook" panose="02040604050505020304" pitchFamily="18" charset="0"/>
                      </a:endParaRP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 </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28,3%</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endParaRPr lang="en-US" sz="1400" b="1" i="0" u="none" strike="noStrike" dirty="0">
                        <a:solidFill>
                          <a:srgbClr val="000000"/>
                        </a:solidFill>
                        <a:effectLst/>
                        <a:latin typeface="Century Schoolbook" panose="02040604050505020304" pitchFamily="18" charset="0"/>
                      </a:endParaRP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 </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153905193"/>
                  </a:ext>
                </a:extLst>
              </a:tr>
              <a:tr h="240601">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Σύνολο αμοιβών εξαρτημένης εργασίας (μικτές)</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2,8%</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-4,3%</a:t>
                      </a:r>
                    </a:p>
                  </a:txBody>
                  <a:tcPr marL="4524" marR="4524" marT="4524"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7,4%</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6,4%</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5,4%</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7,3%</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6,3%</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4,4%</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23,7%</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31,5%</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37,2%</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466993490"/>
                  </a:ext>
                </a:extLst>
              </a:tr>
              <a:tr h="105509">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Κατά κεφαλήν αμοιβές (μικτές, εθνικοί λογαριασμοί)</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-0,2%</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-0,5%</a:t>
                      </a:r>
                    </a:p>
                  </a:txBody>
                  <a:tcPr marL="4524" marR="4524" marT="4524"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1,6%</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2,0%</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3,3%</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5,8%</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3,7%</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3,7%</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12,8%</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16,9%</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21,3%</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642881110"/>
                  </a:ext>
                </a:extLst>
              </a:tr>
              <a:tr h="661404">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Καθαρές κατά κεφαλήν αμοιβές (εκτίμηση λαμβάνοντας υπόψη τις μειώσεις ασφαλιστικών εισφορών και φόρου εισοδήματος)</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-0,2%</a:t>
                      </a:r>
                    </a:p>
                  </a:txBody>
                  <a:tcPr marL="4524" marR="4524" marT="4524" marB="0" anchor="ctr">
                    <a:lnL w="12700" cap="flat" cmpd="sng" algn="ctr">
                      <a:solidFill>
                        <a:schemeClr val="tx1"/>
                      </a:solidFill>
                      <a:prstDash val="solid"/>
                      <a:round/>
                      <a:headEnd type="none" w="med" len="med"/>
                      <a:tailEnd type="none" w="med" len="med"/>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0,9%</a:t>
                      </a:r>
                    </a:p>
                  </a:txBody>
                  <a:tcPr marL="4524" marR="4524" marT="4524" marB="0" anchor="ctr">
                    <a:lnL w="12700" cap="flat" cmpd="sng" algn="ctr">
                      <a:noFill/>
                      <a:prstDash val="solid"/>
                      <a:round/>
                      <a:headEnd type="none" w="med" len="med"/>
                      <a:tailEnd type="none" w="med" len="med"/>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5,7%</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2,5%</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3,9%</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5,9%</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4,7%</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5,0%</a:t>
                      </a:r>
                    </a:p>
                  </a:txBody>
                  <a:tcPr marL="4524" marR="4524" marT="4524" marB="0" anchor="ctr">
                    <a:lnL>
                      <a:noFill/>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20,3%</a:t>
                      </a:r>
                    </a:p>
                  </a:txBody>
                  <a:tcPr marL="4524" marR="4524" marT="4524" marB="0" anchor="ctr">
                    <a:lnL w="12700" cap="flat" cmpd="sng" algn="ctr">
                      <a:solidFill>
                        <a:schemeClr val="tx1"/>
                      </a:solidFill>
                      <a:prstDash val="solid"/>
                      <a:round/>
                      <a:headEnd type="none" w="med" len="med"/>
                      <a:tailEnd type="none" w="med" len="med"/>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26,0%</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32,3%</a:t>
                      </a:r>
                    </a:p>
                  </a:txBody>
                  <a:tcPr marL="4524" marR="4524" marT="4524" marB="0" anchor="ctr">
                    <a:lnL>
                      <a:noFill/>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139790"/>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Ποσοστό ανεργίας</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17,3%</a:t>
                      </a:r>
                    </a:p>
                  </a:txBody>
                  <a:tcPr marL="4524" marR="4524" marT="4524" marB="0" anchor="ctr">
                    <a:lnL w="12700" cap="flat" cmpd="sng" algn="ctr">
                      <a:solidFill>
                        <a:schemeClr val="tx1"/>
                      </a:solidFill>
                      <a:prstDash val="solid"/>
                      <a:round/>
                      <a:headEnd type="none" w="med" len="med"/>
                      <a:tailEnd type="none" w="med" len="med"/>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16,3%</a:t>
                      </a:r>
                    </a:p>
                  </a:txBody>
                  <a:tcPr marL="4524" marR="4524" marT="4524" marB="0" anchor="ctr">
                    <a:lnL w="1270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14,7%</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12,4%</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11,1%</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10,1%</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9,1%</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8,6%</a:t>
                      </a:r>
                    </a:p>
                  </a:txBody>
                  <a:tcPr marL="4524" marR="4524" marT="4524" marB="0" anchor="ctr">
                    <a:lnL>
                      <a:noFill/>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-41,4%</a:t>
                      </a:r>
                    </a:p>
                  </a:txBody>
                  <a:tcPr marL="4524" marR="4524" marT="4524" marB="0" anchor="ctr">
                    <a:lnL w="12700" cap="flat" cmpd="sng" algn="ctr">
                      <a:solidFill>
                        <a:schemeClr val="tx1"/>
                      </a:solidFill>
                      <a:prstDash val="solid"/>
                      <a:round/>
                      <a:headEnd type="none" w="med" len="med"/>
                      <a:tailEnd type="none" w="med" len="med"/>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-47,2%</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-50,1%</a:t>
                      </a:r>
                    </a:p>
                  </a:txBody>
                  <a:tcPr marL="4524" marR="4524" marT="4524" marB="0" anchor="ctr">
                    <a:lnL>
                      <a:noFill/>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84011595"/>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Ελλάδα (τρέχουσες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2,5%</a:t>
                      </a:r>
                    </a:p>
                  </a:txBody>
                  <a:tcPr marL="4524" marR="4524" marT="452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-9,5%</a:t>
                      </a:r>
                    </a:p>
                  </a:txBody>
                  <a:tcPr marL="4524" marR="4524" marT="4524" marB="0" anchor="ctr">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10,2%</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12,2%</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8,5%</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5,4%</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5,1%</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4,6%</a:t>
                      </a:r>
                    </a:p>
                  </a:txBody>
                  <a:tcPr marL="4524" marR="4524" marT="4524"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27,8%</a:t>
                      </a:r>
                    </a:p>
                  </a:txBody>
                  <a:tcPr marL="4524" marR="4524" marT="452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34,3%</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40,4%</a:t>
                      </a:r>
                    </a:p>
                  </a:txBody>
                  <a:tcPr marL="4524" marR="4524" marT="4524" marB="0" anchor="ctr">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noFill/>
                  </a:tcPr>
                </a:tc>
                <a:extLst>
                  <a:ext uri="{0D108BD9-81ED-4DB2-BD59-A6C34878D82A}">
                    <a16:rowId xmlns:a16="http://schemas.microsoft.com/office/drawing/2014/main" val="3173342375"/>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Ευρωζώνη (20) (τρέχουσες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3,4%</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-4,3%</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8,6%</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9,0%</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6,6%</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3,9%</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3,8%</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3,6%</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25,5%</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30,2%</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34,8%</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18797163"/>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Ελλάδα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2,3%</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-9,2%</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8,7%</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5,5%</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2,1%</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2,1%</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2,4%</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8,6%</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10,9%</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13,6%</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973694377"/>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Ευρωζώνη (20)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1,6%</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-6,0%</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6,4%</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3,6%</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0,4%</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0,9%</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1,2%</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1,2%</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5,0%</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6,3%</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7,6%</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10015660"/>
                  </a:ext>
                </a:extLst>
              </a:tr>
              <a:tr h="267485">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Ελλάδα, κατά κεφαλή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2,4%</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-9,0%</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9,2%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6,1%</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2,4%</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2,4%</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10,5%</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12,9%</a:t>
                      </a:r>
                    </a:p>
                  </a:txBody>
                  <a:tcPr marL="4524" marR="4524" marT="4524" marB="0" anchor="ctr">
                    <a:lnL>
                      <a:noFill/>
                    </a:lnL>
                    <a:lnR>
                      <a:noFill/>
                    </a:lnR>
                    <a:lnT>
                      <a:noFill/>
                    </a:lnT>
                    <a:lnB>
                      <a:noFill/>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15,7%</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21242656"/>
                  </a:ext>
                </a:extLst>
              </a:tr>
              <a:tr h="267485">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Ευρωζώνη (20), κατά κεφαλή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1,4%</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-6,1%</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6,4%</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3,1%</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-0,2%</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0,5%</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0,9%</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1,0%</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3,3%</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4,3%</a:t>
                      </a:r>
                    </a:p>
                  </a:txBody>
                  <a:tcPr marL="4524" marR="4524" marT="4524" marB="0" anchor="ctr">
                    <a:lnL>
                      <a:noFill/>
                    </a:lnL>
                    <a:lnR>
                      <a:noFill/>
                    </a:lnR>
                    <a:lnT>
                      <a:noFill/>
                    </a:lnT>
                    <a:lnB>
                      <a:noFill/>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5,3%</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98105765"/>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Επενδύσεις Ελλάδα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-0,8%</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1,7%</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21,7%</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22,1%</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6,5%</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4,5%</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5,7%</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10,2%</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68,1%</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77,7%</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95,9%</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744908108"/>
                  </a:ext>
                </a:extLst>
              </a:tr>
              <a:tr h="267485">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Επενδύσεις Ευρωζώνη (20)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7,1%</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-5,7%</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3,8%</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2,1%</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2,4%</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-2,0%</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2,2%</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2,4%</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0,3%</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2,4%</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5,0%</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515193486"/>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Πληθωρισμός (Εθνικός Δείκτης) Ελλάδα</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0,3%</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-1,2%</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9,6%</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3,5%</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2,7%</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2,6%</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2,2%</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16,5%</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19,5%</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22,1%</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00639187"/>
                  </a:ext>
                </a:extLst>
              </a:tr>
              <a:tr h="0">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Πληθωρισμός (Εν. Δείκτης) Ελλάδα</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0,5%</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-1,3%</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0,6%</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9,3%</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3,0%</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3,0%</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2,2%</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16,4%</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19,9%</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22,6%</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172795765"/>
                  </a:ext>
                </a:extLst>
              </a:tr>
              <a:tr h="0">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Πληθωρισμός (Εν. Δείκτης) Ευρωζώνη (20) </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1,2%</a:t>
                      </a:r>
                    </a:p>
                  </a:txBody>
                  <a:tcPr marL="4524" marR="4524" marT="4524"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0,2%</a:t>
                      </a:r>
                    </a:p>
                  </a:txBody>
                  <a:tcPr marL="4524" marR="4524" marT="4524" marB="0" anchor="ctr">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2,6%</a:t>
                      </a:r>
                    </a:p>
                  </a:txBody>
                  <a:tcPr marL="4524" marR="4524" marT="4524"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8,4%</a:t>
                      </a:r>
                    </a:p>
                  </a:txBody>
                  <a:tcPr marL="4524" marR="4524" marT="4524"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5,4%</a:t>
                      </a:r>
                    </a:p>
                  </a:txBody>
                  <a:tcPr marL="4524" marR="4524" marT="4524"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2,4%</a:t>
                      </a:r>
                    </a:p>
                  </a:txBody>
                  <a:tcPr marL="4524" marR="4524" marT="4524"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2,1%</a:t>
                      </a:r>
                    </a:p>
                  </a:txBody>
                  <a:tcPr marL="4524" marR="4524" marT="4524"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1,9%</a:t>
                      </a:r>
                    </a:p>
                  </a:txBody>
                  <a:tcPr marL="4524" marR="4524" marT="4524"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20,3%</a:t>
                      </a:r>
                    </a:p>
                  </a:txBody>
                  <a:tcPr marL="4524" marR="4524" marT="4524" marB="0" anchor="ctr">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22,9%</a:t>
                      </a:r>
                    </a:p>
                  </a:txBody>
                  <a:tcPr marL="4524" marR="4524" marT="4524"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25,2%</a:t>
                      </a:r>
                    </a:p>
                  </a:txBody>
                  <a:tcPr marL="4524" marR="4524" marT="4524"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79641265"/>
                  </a:ext>
                </a:extLst>
              </a:tr>
            </a:tbl>
          </a:graphicData>
        </a:graphic>
      </p:graphicFrame>
    </p:spTree>
    <p:extLst>
      <p:ext uri="{BB962C8B-B14F-4D97-AF65-F5344CB8AC3E}">
        <p14:creationId xmlns:p14="http://schemas.microsoft.com/office/powerpoint/2010/main" val="3219804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AC766-C5C1-DFEE-D09C-9CE35FF7A657}"/>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99FB6A55-8FEB-B003-CE8B-A6C1E13CE290}"/>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βασικών μακροοικονομικών μεγεθών 2019-2026</a:t>
            </a:r>
          </a:p>
        </p:txBody>
      </p:sp>
      <p:sp>
        <p:nvSpPr>
          <p:cNvPr id="9" name="Rectangle 8">
            <a:extLst>
              <a:ext uri="{FF2B5EF4-FFF2-40B4-BE49-F238E27FC236}">
                <a16:creationId xmlns:a16="http://schemas.microsoft.com/office/drawing/2014/main" id="{86587E75-F1B2-76F9-BABA-688988BF9B23}"/>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6402BBB7-3540-B0D3-7256-35F6F74A4693}"/>
              </a:ext>
            </a:extLst>
          </p:cNvPr>
          <p:cNvSpPr txBox="1"/>
          <p:nvPr/>
        </p:nvSpPr>
        <p:spPr>
          <a:xfrm>
            <a:off x="387749" y="1021372"/>
            <a:ext cx="11532032" cy="5724644"/>
          </a:xfrm>
          <a:prstGeom prst="rect">
            <a:avLst/>
          </a:prstGeom>
          <a:noFill/>
        </p:spPr>
        <p:txBody>
          <a:bodyPr wrap="square">
            <a:spAutoFit/>
          </a:bodyPr>
          <a:lstStyle/>
          <a:p>
            <a:pPr>
              <a:spcAft>
                <a:spcPts val="600"/>
              </a:spcAft>
            </a:pPr>
            <a:r>
              <a:rPr lang="el-GR" b="1" dirty="0">
                <a:latin typeface="Century Schoolbook" panose="02040604050505020304" pitchFamily="18" charset="0"/>
              </a:rPr>
              <a:t>Αμοιβές</a:t>
            </a:r>
            <a:r>
              <a:rPr lang="el-GR" dirty="0">
                <a:latin typeface="Century Schoolbook" panose="02040604050505020304" pitchFamily="18" charset="0"/>
              </a:rPr>
              <a:t>, το 2026</a:t>
            </a:r>
            <a:r>
              <a:rPr lang="en-US" dirty="0">
                <a:latin typeface="Century Schoolbook" panose="02040604050505020304" pitchFamily="18" charset="0"/>
              </a:rPr>
              <a:t>:</a:t>
            </a:r>
          </a:p>
          <a:p>
            <a:pPr marL="285750" indent="-285750">
              <a:spcAft>
                <a:spcPts val="600"/>
              </a:spcAft>
              <a:buFont typeface="Arial" panose="020B0604020202020204" pitchFamily="34" charset="0"/>
              <a:buChar char="•"/>
            </a:pPr>
            <a:r>
              <a:rPr lang="el-GR" dirty="0">
                <a:latin typeface="Century Schoolbook" panose="02040604050505020304" pitchFamily="18" charset="0"/>
              </a:rPr>
              <a:t>Ο κατώτατος μισθός θα είναι &gt;40% υψηλότερος από το 2019</a:t>
            </a:r>
          </a:p>
          <a:p>
            <a:pPr marL="285750" indent="-285750">
              <a:spcAft>
                <a:spcPts val="600"/>
              </a:spcAft>
              <a:buFont typeface="Arial" panose="020B0604020202020204" pitchFamily="34" charset="0"/>
              <a:buChar char="•"/>
            </a:pPr>
            <a:r>
              <a:rPr lang="el-GR" dirty="0">
                <a:latin typeface="Century Schoolbook" panose="02040604050505020304" pitchFamily="18" charset="0"/>
              </a:rPr>
              <a:t>Οι συνολικές αμοιβές εξαρτημένης εργασίας θα είναι 37% υψηλότερες από το 2019</a:t>
            </a:r>
          </a:p>
          <a:p>
            <a:pPr marL="285750" indent="-285750">
              <a:spcAft>
                <a:spcPts val="600"/>
              </a:spcAft>
              <a:buFont typeface="Arial" panose="020B0604020202020204" pitchFamily="34" charset="0"/>
              <a:buChar char="•"/>
            </a:pPr>
            <a:r>
              <a:rPr lang="el-GR" dirty="0">
                <a:latin typeface="Century Schoolbook" panose="02040604050505020304" pitchFamily="18" charset="0"/>
              </a:rPr>
              <a:t>Οι κατά κεφαλήν μικτές αμοιβές θα είναι 21% υψηλότερες και οι καθαρές αμοιβές 32% υψηλότερες από το 2019 (καθώς μειώθηκαν φόροι και εισφορές)</a:t>
            </a:r>
          </a:p>
          <a:p>
            <a:pPr marL="285750" indent="-285750">
              <a:spcAft>
                <a:spcPts val="600"/>
              </a:spcAft>
              <a:buFont typeface="Arial" panose="020B0604020202020204" pitchFamily="34" charset="0"/>
              <a:buChar char="•"/>
            </a:pPr>
            <a:r>
              <a:rPr lang="el-GR" dirty="0">
                <a:latin typeface="Century Schoolbook" panose="02040604050505020304" pitchFamily="18" charset="0"/>
              </a:rPr>
              <a:t>Τα ανωτέρω σημαίνουν ότι ο καθαρός μέσος μισθός θα έχει αυξηθεί περίπου 10% περισσότερο από τον πληθωρισμό και ο κατώτατος μισθός περίπου 18% περισσότερο από τον πληθωρισμό.</a:t>
            </a:r>
          </a:p>
          <a:p>
            <a:pPr marL="285750" indent="-285750">
              <a:spcAft>
                <a:spcPts val="600"/>
              </a:spcAft>
              <a:buFont typeface="Arial" panose="020B0604020202020204" pitchFamily="34" charset="0"/>
              <a:buChar char="•"/>
            </a:pPr>
            <a:r>
              <a:rPr lang="el-GR" dirty="0">
                <a:latin typeface="Century Schoolbook" panose="02040604050505020304" pitchFamily="18" charset="0"/>
              </a:rPr>
              <a:t>Η ανεργία θα έχει μειωθεί κάτω από το μισό σε σχέση με το 2019 (8,6% έναντι 17,3%)</a:t>
            </a:r>
          </a:p>
          <a:p>
            <a:pPr marL="285750" indent="-285750">
              <a:spcAft>
                <a:spcPts val="600"/>
              </a:spcAft>
              <a:buFont typeface="Arial" panose="020B0604020202020204" pitchFamily="34" charset="0"/>
              <a:buChar char="•"/>
            </a:pPr>
            <a:endParaRPr lang="el-GR" dirty="0">
              <a:latin typeface="Century Schoolbook" panose="02040604050505020304" pitchFamily="18" charset="0"/>
            </a:endParaRPr>
          </a:p>
          <a:p>
            <a:pPr>
              <a:spcAft>
                <a:spcPts val="600"/>
              </a:spcAft>
            </a:pPr>
            <a:r>
              <a:rPr lang="el-GR" b="1" dirty="0">
                <a:latin typeface="Century Schoolbook" panose="02040604050505020304" pitchFamily="18" charset="0"/>
              </a:rPr>
              <a:t>Ανάπτυξη</a:t>
            </a:r>
            <a:r>
              <a:rPr lang="el-GR" dirty="0">
                <a:latin typeface="Century Schoolbook" panose="02040604050505020304" pitchFamily="18" charset="0"/>
              </a:rPr>
              <a:t>, το 2026</a:t>
            </a:r>
            <a:r>
              <a:rPr lang="en-US" dirty="0">
                <a:latin typeface="Century Schoolbook" panose="02040604050505020304" pitchFamily="18" charset="0"/>
              </a:rPr>
              <a:t>:</a:t>
            </a:r>
          </a:p>
          <a:p>
            <a:pPr marL="285750" indent="-285750">
              <a:spcAft>
                <a:spcPts val="600"/>
              </a:spcAft>
              <a:buFont typeface="Arial" panose="020B0604020202020204" pitchFamily="34" charset="0"/>
              <a:buChar char="•"/>
            </a:pPr>
            <a:r>
              <a:rPr lang="el-GR" dirty="0">
                <a:latin typeface="Century Schoolbook" panose="02040604050505020304" pitchFamily="18" charset="0"/>
              </a:rPr>
              <a:t>Το ονομαστικό ΑΕΠ της χώρας θα είναι κατά 40% ή 75 δισ. υψηλότερο από το 2019</a:t>
            </a:r>
          </a:p>
          <a:p>
            <a:pPr marL="285750" indent="-285750">
              <a:spcAft>
                <a:spcPts val="600"/>
              </a:spcAft>
              <a:buFont typeface="Arial" panose="020B0604020202020204" pitchFamily="34" charset="0"/>
              <a:buChar char="•"/>
            </a:pPr>
            <a:r>
              <a:rPr lang="el-GR" dirty="0">
                <a:latin typeface="Century Schoolbook" panose="02040604050505020304" pitchFamily="18" charset="0"/>
              </a:rPr>
              <a:t>Το ΑΕΠ σε σταθερές τιμές θα έχει αυξηθεί σε σχέση με το 2019 κατά 13,6% έναντι 7,6% της Ευρωζώνης</a:t>
            </a:r>
          </a:p>
          <a:p>
            <a:pPr marL="285750" indent="-285750">
              <a:spcAft>
                <a:spcPts val="600"/>
              </a:spcAft>
              <a:buFont typeface="Arial" panose="020B0604020202020204" pitchFamily="34" charset="0"/>
              <a:buChar char="•"/>
            </a:pPr>
            <a:r>
              <a:rPr lang="el-GR" dirty="0">
                <a:latin typeface="Century Schoolbook" panose="02040604050505020304" pitchFamily="18" charset="0"/>
              </a:rPr>
              <a:t>Το κατά κεφαλήν ΑΕΠ σε σταθερές τιμές θα έχει αυξηθεί σε σχέση με το 2019 κατά 15,7% έναντι 5,3% της Ευρωζώνης (τριπλάσιο ποσοστό αύξησης)</a:t>
            </a:r>
          </a:p>
          <a:p>
            <a:pPr marL="285750" indent="-285750">
              <a:spcAft>
                <a:spcPts val="600"/>
              </a:spcAft>
              <a:buFont typeface="Arial" panose="020B0604020202020204" pitchFamily="34" charset="0"/>
              <a:buChar char="•"/>
            </a:pPr>
            <a:r>
              <a:rPr lang="el-GR" dirty="0">
                <a:latin typeface="Century Schoolbook" panose="02040604050505020304" pitchFamily="18" charset="0"/>
              </a:rPr>
              <a:t>Οι επενδύσεις σε σταθερές τιμές θα έχουν αυξηθεί σε σχέση με το 2019 κατά 96%, έναντι 5% της Ευρωζώνης</a:t>
            </a:r>
          </a:p>
          <a:p>
            <a:pPr>
              <a:spcAft>
                <a:spcPts val="600"/>
              </a:spcAft>
            </a:pPr>
            <a:endParaRPr lang="el-GR" dirty="0">
              <a:latin typeface="Century Schoolbook" panose="02040604050505020304" pitchFamily="18" charset="0"/>
            </a:endParaRPr>
          </a:p>
        </p:txBody>
      </p:sp>
    </p:spTree>
    <p:extLst>
      <p:ext uri="{BB962C8B-B14F-4D97-AF65-F5344CB8AC3E}">
        <p14:creationId xmlns:p14="http://schemas.microsoft.com/office/powerpoint/2010/main" val="918948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408731" y="167898"/>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Επενδύσεις</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C307822F-80E8-44DF-8EEA-AEF8FDA21133}"/>
              </a:ext>
            </a:extLst>
          </p:cNvPr>
          <p:cNvSpPr txBox="1"/>
          <p:nvPr/>
        </p:nvSpPr>
        <p:spPr>
          <a:xfrm>
            <a:off x="594297" y="1062182"/>
            <a:ext cx="10677236" cy="1554272"/>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l-GR" dirty="0">
                <a:latin typeface="Century Schoolbook" panose="02040604050505020304" pitchFamily="18" charset="0"/>
              </a:rPr>
              <a:t>Σε ονομαστικούς όρους, οι επενδύσεις στην Ελλάδα προβλέπεται το 2026 να ανέλθουν σε ποσοστό 17,7% του ΑΕΠ, έναντι 16,4% το 2025, σηματοδοτώντας </a:t>
            </a:r>
            <a:r>
              <a:rPr lang="el-GR" b="1" dirty="0">
                <a:latin typeface="Century Schoolbook" panose="02040604050505020304" pitchFamily="18" charset="0"/>
              </a:rPr>
              <a:t>το υψηλότερο ποσοστό μετά το 2009. </a:t>
            </a:r>
          </a:p>
          <a:p>
            <a:pPr marL="285750" indent="-285750">
              <a:buFont typeface="Arial" panose="020B0604020202020204" pitchFamily="34" charset="0"/>
              <a:buChar char="•"/>
            </a:pPr>
            <a:r>
              <a:rPr lang="el-GR" dirty="0">
                <a:latin typeface="Century Schoolbook" panose="02040604050505020304" pitchFamily="18" charset="0"/>
              </a:rPr>
              <a:t>Το αρνητικό επενδυτικό κενό της Ελλάδας απέναντι στην Ευρωζώνη, αναμένεται στο τέλος του 2026 να έχει συρρικνωθεί στο μικρότερο μέγεθος για όλη την περίοδο από την έναρξη της οικονομικής προσαρμογής.</a:t>
            </a:r>
          </a:p>
        </p:txBody>
      </p:sp>
      <p:graphicFrame>
        <p:nvGraphicFramePr>
          <p:cNvPr id="10" name="Γράφημα 9">
            <a:extLst>
              <a:ext uri="{FF2B5EF4-FFF2-40B4-BE49-F238E27FC236}">
                <a16:creationId xmlns:a16="http://schemas.microsoft.com/office/drawing/2014/main" id="{E063FC88-A107-4338-9FBC-FFF3C1DED255}"/>
              </a:ext>
            </a:extLst>
          </p:cNvPr>
          <p:cNvGraphicFramePr/>
          <p:nvPr>
            <p:extLst>
              <p:ext uri="{D42A27DB-BD31-4B8C-83A1-F6EECF244321}">
                <p14:modId xmlns:p14="http://schemas.microsoft.com/office/powerpoint/2010/main" val="4045707116"/>
              </p:ext>
            </p:extLst>
          </p:nvPr>
        </p:nvGraphicFramePr>
        <p:xfrm>
          <a:off x="825206" y="2788043"/>
          <a:ext cx="4747491" cy="385233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Γράφημα 7">
            <a:extLst>
              <a:ext uri="{FF2B5EF4-FFF2-40B4-BE49-F238E27FC236}">
                <a16:creationId xmlns:a16="http://schemas.microsoft.com/office/drawing/2014/main" id="{2419F796-4867-4398-96EA-1ED1B91F4DA7}"/>
              </a:ext>
            </a:extLst>
          </p:cNvPr>
          <p:cNvGraphicFramePr/>
          <p:nvPr>
            <p:extLst>
              <p:ext uri="{D42A27DB-BD31-4B8C-83A1-F6EECF244321}">
                <p14:modId xmlns:p14="http://schemas.microsoft.com/office/powerpoint/2010/main" val="429199765"/>
              </p:ext>
            </p:extLst>
          </p:nvPr>
        </p:nvGraphicFramePr>
        <p:xfrm>
          <a:off x="5787557" y="2913802"/>
          <a:ext cx="5751830" cy="357828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85223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Η αναβάθμιση της Ελληνικής Οικονομίας συνεχίζεται</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Πίνακας 1">
            <a:extLst>
              <a:ext uri="{FF2B5EF4-FFF2-40B4-BE49-F238E27FC236}">
                <a16:creationId xmlns:a16="http://schemas.microsoft.com/office/drawing/2014/main" id="{724F1BBB-CB05-4E8B-80EE-8E0348927195}"/>
              </a:ext>
            </a:extLst>
          </p:cNvPr>
          <p:cNvGraphicFramePr>
            <a:graphicFrameLocks noGrp="1"/>
          </p:cNvGraphicFramePr>
          <p:nvPr>
            <p:extLst>
              <p:ext uri="{D42A27DB-BD31-4B8C-83A1-F6EECF244321}">
                <p14:modId xmlns:p14="http://schemas.microsoft.com/office/powerpoint/2010/main" val="98567308"/>
              </p:ext>
            </p:extLst>
          </p:nvPr>
        </p:nvGraphicFramePr>
        <p:xfrm>
          <a:off x="796283" y="957405"/>
          <a:ext cx="11109390" cy="5537993"/>
        </p:xfrm>
        <a:graphic>
          <a:graphicData uri="http://schemas.openxmlformats.org/drawingml/2006/table">
            <a:tbl>
              <a:tblPr firstRow="1" firstCol="1" bandRow="1">
                <a:tableStyleId>{5C22544A-7EE6-4342-B048-85BDC9FD1C3A}</a:tableStyleId>
              </a:tblPr>
              <a:tblGrid>
                <a:gridCol w="1680323">
                  <a:extLst>
                    <a:ext uri="{9D8B030D-6E8A-4147-A177-3AD203B41FA5}">
                      <a16:colId xmlns:a16="http://schemas.microsoft.com/office/drawing/2014/main" val="3478583018"/>
                    </a:ext>
                  </a:extLst>
                </a:gridCol>
                <a:gridCol w="1323701">
                  <a:extLst>
                    <a:ext uri="{9D8B030D-6E8A-4147-A177-3AD203B41FA5}">
                      <a16:colId xmlns:a16="http://schemas.microsoft.com/office/drawing/2014/main" val="3746982624"/>
                    </a:ext>
                  </a:extLst>
                </a:gridCol>
                <a:gridCol w="1323701">
                  <a:extLst>
                    <a:ext uri="{9D8B030D-6E8A-4147-A177-3AD203B41FA5}">
                      <a16:colId xmlns:a16="http://schemas.microsoft.com/office/drawing/2014/main" val="1560798510"/>
                    </a:ext>
                  </a:extLst>
                </a:gridCol>
                <a:gridCol w="1322652">
                  <a:extLst>
                    <a:ext uri="{9D8B030D-6E8A-4147-A177-3AD203B41FA5}">
                      <a16:colId xmlns:a16="http://schemas.microsoft.com/office/drawing/2014/main" val="2078488962"/>
                    </a:ext>
                  </a:extLst>
                </a:gridCol>
                <a:gridCol w="1322652">
                  <a:extLst>
                    <a:ext uri="{9D8B030D-6E8A-4147-A177-3AD203B41FA5}">
                      <a16:colId xmlns:a16="http://schemas.microsoft.com/office/drawing/2014/main" val="2653542357"/>
                    </a:ext>
                  </a:extLst>
                </a:gridCol>
                <a:gridCol w="1322652">
                  <a:extLst>
                    <a:ext uri="{9D8B030D-6E8A-4147-A177-3AD203B41FA5}">
                      <a16:colId xmlns:a16="http://schemas.microsoft.com/office/drawing/2014/main" val="1848365953"/>
                    </a:ext>
                  </a:extLst>
                </a:gridCol>
                <a:gridCol w="1322652">
                  <a:extLst>
                    <a:ext uri="{9D8B030D-6E8A-4147-A177-3AD203B41FA5}">
                      <a16:colId xmlns:a16="http://schemas.microsoft.com/office/drawing/2014/main" val="1924830969"/>
                    </a:ext>
                  </a:extLst>
                </a:gridCol>
                <a:gridCol w="1328945">
                  <a:extLst>
                    <a:ext uri="{9D8B030D-6E8A-4147-A177-3AD203B41FA5}">
                      <a16:colId xmlns:a16="http://schemas.microsoft.com/office/drawing/2014/main" val="3879082153"/>
                    </a:ext>
                  </a:extLst>
                </a:gridCol>
                <a:gridCol w="162112">
                  <a:extLst>
                    <a:ext uri="{9D8B030D-6E8A-4147-A177-3AD203B41FA5}">
                      <a16:colId xmlns:a16="http://schemas.microsoft.com/office/drawing/2014/main" val="1900161938"/>
                    </a:ext>
                  </a:extLst>
                </a:gridCol>
              </a:tblGrid>
              <a:tr h="252139">
                <a:tc gridSpan="9">
                  <a:txBody>
                    <a:bodyPr/>
                    <a:lstStyle/>
                    <a:p>
                      <a:pPr algn="ctr">
                        <a:lnSpc>
                          <a:spcPct val="115000"/>
                        </a:lnSpc>
                        <a:spcAft>
                          <a:spcPts val="0"/>
                        </a:spcAft>
                      </a:pPr>
                      <a:r>
                        <a:rPr lang="el-GR" sz="1400" dirty="0">
                          <a:effectLst/>
                        </a:rPr>
                        <a:t>Πιστοληπτικές βαθμίδες αξιολόγησης της ελληνικής οικονομίας από Διεθνείς Οίκους Αξιολόγησης</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358558254"/>
                  </a:ext>
                </a:extLst>
              </a:tr>
              <a:tr h="313542">
                <a:tc>
                  <a:txBody>
                    <a:bodyPr/>
                    <a:lstStyle/>
                    <a:p>
                      <a:pPr algn="ctr">
                        <a:lnSpc>
                          <a:spcPct val="115000"/>
                        </a:lnSpc>
                        <a:spcAft>
                          <a:spcPts val="0"/>
                        </a:spcAft>
                      </a:pPr>
                      <a:r>
                        <a:rPr lang="el-GR" sz="1200" dirty="0">
                          <a:effectLst/>
                        </a:rPr>
                        <a:t>Περιγραφή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dirty="0">
                          <a:effectLst/>
                        </a:rPr>
                        <a:t>S&amp;P</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Moody’s</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Fitch </a:t>
                      </a:r>
                      <a:endParaRPr lang="el-GR" sz="1600">
                        <a:effectLst/>
                      </a:endParaRPr>
                    </a:p>
                    <a:p>
                      <a:pPr algn="ctr">
                        <a:lnSpc>
                          <a:spcPct val="115000"/>
                        </a:lnSpc>
                        <a:spcAft>
                          <a:spcPts val="0"/>
                        </a:spcAft>
                      </a:pPr>
                      <a:r>
                        <a:rPr lang="en-US" sz="1200">
                          <a:effectLst/>
                        </a:rPr>
                        <a:t>Ratings</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DBRS Morningstar</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Scope </a:t>
                      </a:r>
                      <a:endParaRPr lang="el-GR" sz="1600">
                        <a:effectLst/>
                      </a:endParaRPr>
                    </a:p>
                    <a:p>
                      <a:pPr algn="ctr">
                        <a:lnSpc>
                          <a:spcPct val="115000"/>
                        </a:lnSpc>
                        <a:spcAft>
                          <a:spcPts val="0"/>
                        </a:spcAft>
                      </a:pPr>
                      <a:r>
                        <a:rPr lang="en-US" sz="1200">
                          <a:effectLst/>
                        </a:rPr>
                        <a:t>Ratings</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R&amp;I</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l-GR" sz="1200">
                          <a:effectLst/>
                        </a:rPr>
                        <a:t>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04247755"/>
                  </a:ext>
                </a:extLst>
              </a:tr>
              <a:tr h="402681">
                <a:tc>
                  <a:txBody>
                    <a:bodyPr/>
                    <a:lstStyle/>
                    <a:p>
                      <a:pPr algn="ctr">
                        <a:lnSpc>
                          <a:spcPct val="115000"/>
                        </a:lnSpc>
                        <a:spcAft>
                          <a:spcPts val="0"/>
                        </a:spcAft>
                      </a:pPr>
                      <a:r>
                        <a:rPr lang="el-GR" sz="1200">
                          <a:effectLst/>
                        </a:rPr>
                        <a:t>Ανώτατη</a:t>
                      </a:r>
                      <a:endParaRPr lang="el-GR" sz="1600">
                        <a:effectLst/>
                      </a:endParaRPr>
                    </a:p>
                    <a:p>
                      <a:pPr algn="ctr">
                        <a:lnSpc>
                          <a:spcPct val="115000"/>
                        </a:lnSpc>
                        <a:spcAft>
                          <a:spcPts val="0"/>
                        </a:spcAft>
                      </a:pPr>
                      <a:r>
                        <a:rPr lang="el-GR" sz="1200">
                          <a:effectLst/>
                        </a:rPr>
                        <a:t>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dirty="0">
                          <a:effectLst/>
                        </a:rPr>
                        <a:t>AAA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err="1">
                          <a:effectLst/>
                        </a:rPr>
                        <a:t>Aaa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10">
                  <a:txBody>
                    <a:bodyPr/>
                    <a:lstStyle/>
                    <a:p>
                      <a:pPr algn="ctr">
                        <a:lnSpc>
                          <a:spcPct val="115000"/>
                        </a:lnSpc>
                        <a:spcAft>
                          <a:spcPts val="0"/>
                        </a:spcAft>
                      </a:pPr>
                      <a:r>
                        <a:rPr lang="el-GR" sz="1200">
                          <a:effectLst/>
                        </a:rPr>
                        <a:t>Επενδυτική</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6053331"/>
                  </a:ext>
                </a:extLst>
              </a:tr>
              <a:tr h="207644">
                <a:tc rowSpan="3">
                  <a:txBody>
                    <a:bodyPr/>
                    <a:lstStyle/>
                    <a:p>
                      <a:pPr algn="ctr">
                        <a:lnSpc>
                          <a:spcPct val="115000"/>
                        </a:lnSpc>
                        <a:spcAft>
                          <a:spcPts val="0"/>
                        </a:spcAft>
                      </a:pPr>
                      <a:r>
                        <a:rPr lang="el-GR" sz="1200">
                          <a:effectLst/>
                        </a:rPr>
                        <a:t>Υψηλή Ενδιάμεση 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dirty="0">
                          <a:effectLst/>
                        </a:rPr>
                        <a:t>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Aa1</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 (high)</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83867585"/>
                  </a:ext>
                </a:extLst>
              </a:tr>
              <a:tr h="207644">
                <a:tc vMerge="1">
                  <a:txBody>
                    <a:bodyPr/>
                    <a:lstStyle/>
                    <a:p>
                      <a:endParaRPr lang="el-GR"/>
                    </a:p>
                  </a:txBody>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Aa2</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4705111"/>
                  </a:ext>
                </a:extLst>
              </a:tr>
              <a:tr h="207644">
                <a:tc vMerge="1">
                  <a:txBody>
                    <a:bodyPr/>
                    <a:lstStyle/>
                    <a:p>
                      <a:endParaRPr lang="el-GR"/>
                    </a:p>
                  </a:txBody>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Aa3</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 (low)</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11890327"/>
                  </a:ext>
                </a:extLst>
              </a:tr>
              <a:tr h="200599">
                <a:tc rowSpan="3">
                  <a:txBody>
                    <a:bodyPr/>
                    <a:lstStyle/>
                    <a:p>
                      <a:pPr algn="ctr">
                        <a:lnSpc>
                          <a:spcPct val="115000"/>
                        </a:lnSpc>
                        <a:spcAft>
                          <a:spcPts val="0"/>
                        </a:spcAft>
                      </a:pPr>
                      <a:r>
                        <a:rPr lang="el-GR" sz="1200">
                          <a:effectLst/>
                        </a:rPr>
                        <a:t>Ανώτερη Ενδιάμεση 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A1</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 (high)</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471406278"/>
                  </a:ext>
                </a:extLst>
              </a:tr>
              <a:tr h="207644">
                <a:tc vMerge="1">
                  <a:txBody>
                    <a:bodyPr/>
                    <a:lstStyle/>
                    <a:p>
                      <a:endParaRPr lang="el-GR"/>
                    </a:p>
                  </a:txBody>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A2</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95935266"/>
                  </a:ext>
                </a:extLst>
              </a:tr>
              <a:tr h="207644">
                <a:tc vMerge="1">
                  <a:txBody>
                    <a:bodyPr/>
                    <a:lstStyle/>
                    <a:p>
                      <a:endParaRPr lang="el-GR"/>
                    </a:p>
                  </a:txBody>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A3</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 (low)</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42154142"/>
                  </a:ext>
                </a:extLst>
              </a:tr>
              <a:tr h="200599">
                <a:tc rowSpan="3">
                  <a:txBody>
                    <a:bodyPr/>
                    <a:lstStyle/>
                    <a:p>
                      <a:pPr algn="ctr">
                        <a:lnSpc>
                          <a:spcPct val="115000"/>
                        </a:lnSpc>
                        <a:spcAft>
                          <a:spcPts val="0"/>
                        </a:spcAft>
                      </a:pPr>
                      <a:r>
                        <a:rPr lang="el-GR" sz="1200">
                          <a:effectLst/>
                        </a:rPr>
                        <a:t>Χαμηλή Ενδιάμεση 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a:effectLst/>
                        </a:rPr>
                        <a:t>BBB+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Baa1</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 (high)</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BBB+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764563607"/>
                  </a:ext>
                </a:extLst>
              </a:tr>
              <a:tr h="570279">
                <a:tc vMerge="1">
                  <a:txBody>
                    <a:bodyPr/>
                    <a:lstStyle/>
                    <a:p>
                      <a:endParaRPr lang="el-GR"/>
                    </a:p>
                  </a:txBody>
                  <a:tcPr/>
                </a:tc>
                <a:tc>
                  <a:txBody>
                    <a:bodyPr/>
                    <a:lstStyle/>
                    <a:p>
                      <a:pPr algn="ctr">
                        <a:lnSpc>
                          <a:spcPct val="115000"/>
                        </a:lnSpc>
                        <a:spcAft>
                          <a:spcPts val="0"/>
                        </a:spcAft>
                      </a:pPr>
                      <a:r>
                        <a:rPr lang="en-US" sz="1200" dirty="0">
                          <a:effectLst/>
                        </a:rPr>
                        <a:t>BBB(</a:t>
                      </a:r>
                      <a:r>
                        <a:rPr lang="el-GR" sz="1200" dirty="0">
                          <a:effectLst/>
                        </a:rPr>
                        <a:t>σταθερή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0"/>
                        </a:spcAft>
                      </a:pPr>
                      <a:r>
                        <a:rPr lang="en-US" sz="1200">
                          <a:effectLst/>
                        </a:rPr>
                        <a:t>Baa2</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 (</a:t>
                      </a:r>
                      <a:r>
                        <a:rPr lang="el-GR" sz="1200" dirty="0">
                          <a:effectLst/>
                        </a:rPr>
                        <a:t>σταθερή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0"/>
                        </a:spcAft>
                      </a:pPr>
                      <a:r>
                        <a:rPr lang="en-US" sz="1200" dirty="0">
                          <a:effectLst/>
                        </a:rPr>
                        <a:t>BBB (</a:t>
                      </a:r>
                      <a:r>
                        <a:rPr lang="el-GR" sz="1200" dirty="0">
                          <a:effectLst/>
                        </a:rPr>
                        <a:t>σταθερή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0"/>
                        </a:spcAft>
                      </a:pPr>
                      <a:r>
                        <a:rPr lang="en-US" sz="1200" dirty="0">
                          <a:effectLst/>
                        </a:rPr>
                        <a:t>BBB</a:t>
                      </a:r>
                      <a:r>
                        <a:rPr lang="el-GR" sz="1200" dirty="0">
                          <a:effectLst/>
                        </a:rPr>
                        <a:t> (θετική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0"/>
                        </a:spcAft>
                      </a:pPr>
                      <a:r>
                        <a:rPr lang="en-US" sz="1200" dirty="0">
                          <a:effectLst/>
                        </a:rPr>
                        <a:t>BBB</a:t>
                      </a:r>
                      <a:r>
                        <a:rPr lang="el-GR" sz="1200" dirty="0">
                          <a:effectLst/>
                        </a:rPr>
                        <a:t> (σταθερή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31682244"/>
                  </a:ext>
                </a:extLst>
              </a:tr>
              <a:tr h="623672">
                <a:tc vMerge="1">
                  <a:txBody>
                    <a:bodyPr/>
                    <a:lstStyle/>
                    <a:p>
                      <a:endParaRPr lang="el-GR"/>
                    </a:p>
                  </a:txBody>
                  <a:tcPr/>
                </a:tc>
                <a:tc>
                  <a:txBody>
                    <a:bodyPr/>
                    <a:lstStyle/>
                    <a:p>
                      <a:pPr algn="ctr">
                        <a:lnSpc>
                          <a:spcPct val="115000"/>
                        </a:lnSpc>
                        <a:spcAft>
                          <a:spcPts val="0"/>
                        </a:spcAft>
                      </a:pPr>
                      <a:r>
                        <a:rPr lang="en-US" sz="1200">
                          <a:effectLst/>
                        </a:rPr>
                        <a:t>BBB- </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Baa3</a:t>
                      </a:r>
                      <a:r>
                        <a:rPr lang="el-GR" sz="1200" dirty="0">
                          <a:effectLst/>
                        </a:rPr>
                        <a:t> (σταθερή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0"/>
                        </a:spcAft>
                      </a:pPr>
                      <a:r>
                        <a:rPr lang="en-US" sz="1200" dirty="0">
                          <a:effectLst/>
                        </a:rPr>
                        <a:t>BBB-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 (low)</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l-GR" sz="1200" dirty="0">
                          <a:effectLst/>
                        </a:rPr>
                        <a:t>BBB</a:t>
                      </a:r>
                      <a:r>
                        <a:rPr lang="en-US" sz="1200" dirty="0">
                          <a:effectLst/>
                        </a:rPr>
                        <a:t>-</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99282647"/>
                  </a:ext>
                </a:extLst>
              </a:tr>
              <a:tr h="402681">
                <a:tc rowSpan="3">
                  <a:txBody>
                    <a:bodyPr/>
                    <a:lstStyle/>
                    <a:p>
                      <a:pPr algn="ctr">
                        <a:lnSpc>
                          <a:spcPct val="115000"/>
                        </a:lnSpc>
                        <a:spcAft>
                          <a:spcPts val="0"/>
                        </a:spcAft>
                      </a:pPr>
                      <a:r>
                        <a:rPr lang="el-GR" sz="1200">
                          <a:effectLst/>
                        </a:rPr>
                        <a:t>Υψηλή</a:t>
                      </a:r>
                      <a:endParaRPr lang="el-GR" sz="1600">
                        <a:effectLst/>
                      </a:endParaRPr>
                    </a:p>
                    <a:p>
                      <a:pPr algn="ctr">
                        <a:lnSpc>
                          <a:spcPct val="115000"/>
                        </a:lnSpc>
                        <a:spcAft>
                          <a:spcPts val="0"/>
                        </a:spcAft>
                      </a:pPr>
                      <a:r>
                        <a:rPr lang="el-GR" sz="1200">
                          <a:effectLst/>
                        </a:rPr>
                        <a:t>Μη - επενδυτική 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Ba1</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 (high)</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rowSpan="7">
                  <a:txBody>
                    <a:bodyPr/>
                    <a:lstStyle/>
                    <a:p>
                      <a:pPr algn="ctr">
                        <a:lnSpc>
                          <a:spcPct val="115000"/>
                        </a:lnSpc>
                        <a:spcAft>
                          <a:spcPts val="0"/>
                        </a:spcAft>
                      </a:pPr>
                      <a:r>
                        <a:rPr lang="el-GR" sz="1200">
                          <a:effectLst/>
                        </a:rPr>
                        <a:t>Μη - επενδυτική</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07511385"/>
                  </a:ext>
                </a:extLst>
              </a:tr>
              <a:tr h="207644">
                <a:tc vMerge="1">
                  <a:txBody>
                    <a:bodyPr/>
                    <a:lstStyle/>
                    <a:p>
                      <a:endParaRPr lang="el-GR"/>
                    </a:p>
                  </a:txBody>
                  <a:tcPr/>
                </a:tc>
                <a:tc>
                  <a:txBody>
                    <a:bodyPr/>
                    <a:lstStyle/>
                    <a:p>
                      <a:pPr algn="ctr">
                        <a:lnSpc>
                          <a:spcPct val="115000"/>
                        </a:lnSpc>
                        <a:spcAft>
                          <a:spcPts val="0"/>
                        </a:spcAft>
                      </a:pPr>
                      <a:r>
                        <a:rPr lang="en-US" sz="1200">
                          <a:effectLst/>
                        </a:rPr>
                        <a:t>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Ba2</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97312870"/>
                  </a:ext>
                </a:extLst>
              </a:tr>
              <a:tr h="207644">
                <a:tc vMerge="1">
                  <a:txBody>
                    <a:bodyPr/>
                    <a:lstStyle/>
                    <a:p>
                      <a:endParaRPr lang="el-GR"/>
                    </a:p>
                  </a:txBody>
                  <a:tcPr/>
                </a:tc>
                <a:tc>
                  <a:txBody>
                    <a:bodyPr/>
                    <a:lstStyle/>
                    <a:p>
                      <a:pPr algn="ctr">
                        <a:lnSpc>
                          <a:spcPct val="115000"/>
                        </a:lnSpc>
                        <a:spcAft>
                          <a:spcPts val="0"/>
                        </a:spcAft>
                      </a:pPr>
                      <a:r>
                        <a:rPr lang="en-US" sz="1200">
                          <a:effectLst/>
                        </a:rPr>
                        <a:t>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Ba3</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 (low)</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52922056"/>
                  </a:ext>
                </a:extLst>
              </a:tr>
              <a:tr h="207644">
                <a:tc rowSpan="4">
                  <a:txBody>
                    <a:bodyPr/>
                    <a:lstStyle/>
                    <a:p>
                      <a:pPr algn="ctr">
                        <a:lnSpc>
                          <a:spcPct val="115000"/>
                        </a:lnSpc>
                        <a:spcAft>
                          <a:spcPts val="0"/>
                        </a:spcAft>
                      </a:pPr>
                      <a:r>
                        <a:rPr lang="el-GR" sz="1200">
                          <a:effectLst/>
                        </a:rPr>
                        <a:t>Χαμηλή</a:t>
                      </a:r>
                      <a:endParaRPr lang="el-GR" sz="1600">
                        <a:effectLst/>
                      </a:endParaRPr>
                    </a:p>
                    <a:p>
                      <a:pPr algn="ctr">
                        <a:lnSpc>
                          <a:spcPct val="115000"/>
                        </a:lnSpc>
                        <a:spcAft>
                          <a:spcPts val="0"/>
                        </a:spcAft>
                      </a:pPr>
                      <a:r>
                        <a:rPr lang="el-GR" sz="1200">
                          <a:effectLst/>
                        </a:rPr>
                        <a:t>Μη - επενδυτική 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B1</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 (high)</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92515605"/>
                  </a:ext>
                </a:extLst>
              </a:tr>
              <a:tr h="200599">
                <a:tc vMerge="1">
                  <a:txBody>
                    <a:bodyPr/>
                    <a:lstStyle/>
                    <a:p>
                      <a:endParaRPr lang="el-GR"/>
                    </a:p>
                  </a:txBody>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B2</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17492658"/>
                  </a:ext>
                </a:extLst>
              </a:tr>
              <a:tr h="207644">
                <a:tc vMerge="1">
                  <a:txBody>
                    <a:bodyPr/>
                    <a:lstStyle/>
                    <a:p>
                      <a:endParaRPr lang="el-GR"/>
                    </a:p>
                  </a:txBody>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B3</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 (low)</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059295294"/>
                  </a:ext>
                </a:extLst>
              </a:tr>
              <a:tr h="207644">
                <a:tc vMerge="1">
                  <a:txBody>
                    <a:bodyPr/>
                    <a:lstStyle/>
                    <a:p>
                      <a:endParaRPr lang="el-GR"/>
                    </a:p>
                  </a:txBody>
                  <a:tcPr/>
                </a:tc>
                <a:tc>
                  <a:txBody>
                    <a:bodyPr/>
                    <a:lstStyle/>
                    <a:p>
                      <a:pPr algn="ctr">
                        <a:lnSpc>
                          <a:spcPct val="115000"/>
                        </a:lnSpc>
                        <a:spcAft>
                          <a:spcPts val="0"/>
                        </a:spcAft>
                      </a:pPr>
                      <a:r>
                        <a:rPr lang="el-GR"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B3</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l-GR" sz="1200">
                          <a:effectLst/>
                        </a:rPr>
                        <a:t>B (</a:t>
                      </a:r>
                      <a:r>
                        <a:rPr lang="en-US" sz="1200">
                          <a:effectLst/>
                        </a:rPr>
                        <a:t>low</a:t>
                      </a:r>
                      <a:r>
                        <a:rPr lang="el-GR" sz="1200">
                          <a:effectLst/>
                        </a:rPr>
                        <a:t>)</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l-GR"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026079252"/>
                  </a:ext>
                </a:extLst>
              </a:tr>
              <a:tr h="181689">
                <a:tc gridSpan="9">
                  <a:txBody>
                    <a:bodyPr/>
                    <a:lstStyle/>
                    <a:p>
                      <a:pPr algn="just">
                        <a:lnSpc>
                          <a:spcPct val="115000"/>
                        </a:lnSpc>
                        <a:spcAft>
                          <a:spcPts val="0"/>
                        </a:spcAft>
                      </a:pPr>
                      <a:r>
                        <a:rPr lang="el-GR" sz="1200" dirty="0">
                          <a:effectLst/>
                        </a:rPr>
                        <a:t>Πηγή</a:t>
                      </a:r>
                      <a:r>
                        <a:rPr lang="en-GB" sz="1200" dirty="0">
                          <a:effectLst/>
                        </a:rPr>
                        <a:t>: S&amp;P Global Ratings, Moody’s, Fitch Ratings, DBRS Morningstar, Scope Ratings, R&amp;I</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925378943"/>
                  </a:ext>
                </a:extLst>
              </a:tr>
            </a:tbl>
          </a:graphicData>
        </a:graphic>
      </p:graphicFrame>
    </p:spTree>
    <p:extLst>
      <p:ext uri="{BB962C8B-B14F-4D97-AF65-F5344CB8AC3E}">
        <p14:creationId xmlns:p14="http://schemas.microsoft.com/office/powerpoint/2010/main" val="2190778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Βασικά δημοσιονομικά μεγέθη</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D9C4F623-652A-71B5-7B46-F238986CEF23}"/>
              </a:ext>
            </a:extLst>
          </p:cNvPr>
          <p:cNvGraphicFramePr>
            <a:graphicFrameLocks noGrp="1"/>
          </p:cNvGraphicFramePr>
          <p:nvPr>
            <p:extLst>
              <p:ext uri="{D42A27DB-BD31-4B8C-83A1-F6EECF244321}">
                <p14:modId xmlns:p14="http://schemas.microsoft.com/office/powerpoint/2010/main" val="3389479418"/>
              </p:ext>
            </p:extLst>
          </p:nvPr>
        </p:nvGraphicFramePr>
        <p:xfrm>
          <a:off x="1339273" y="1362534"/>
          <a:ext cx="9467272" cy="4810760"/>
        </p:xfrm>
        <a:graphic>
          <a:graphicData uri="http://schemas.openxmlformats.org/drawingml/2006/table">
            <a:tbl>
              <a:tblPr bandRow="1"/>
              <a:tblGrid>
                <a:gridCol w="6241548">
                  <a:extLst>
                    <a:ext uri="{9D8B030D-6E8A-4147-A177-3AD203B41FA5}">
                      <a16:colId xmlns:a16="http://schemas.microsoft.com/office/drawing/2014/main" val="4245413212"/>
                    </a:ext>
                  </a:extLst>
                </a:gridCol>
                <a:gridCol w="1069392">
                  <a:extLst>
                    <a:ext uri="{9D8B030D-6E8A-4147-A177-3AD203B41FA5}">
                      <a16:colId xmlns:a16="http://schemas.microsoft.com/office/drawing/2014/main" val="2053387521"/>
                    </a:ext>
                  </a:extLst>
                </a:gridCol>
                <a:gridCol w="1110155">
                  <a:extLst>
                    <a:ext uri="{9D8B030D-6E8A-4147-A177-3AD203B41FA5}">
                      <a16:colId xmlns:a16="http://schemas.microsoft.com/office/drawing/2014/main" val="2720072706"/>
                    </a:ext>
                  </a:extLst>
                </a:gridCol>
                <a:gridCol w="1046177">
                  <a:extLst>
                    <a:ext uri="{9D8B030D-6E8A-4147-A177-3AD203B41FA5}">
                      <a16:colId xmlns:a16="http://schemas.microsoft.com/office/drawing/2014/main" val="1340981908"/>
                    </a:ext>
                  </a:extLst>
                </a:gridCol>
              </a:tblGrid>
              <a:tr h="0">
                <a:tc>
                  <a:txBody>
                    <a:bodyPr/>
                    <a:lstStyle/>
                    <a:p>
                      <a:pPr algn="l" fontAlgn="t"/>
                      <a:endParaRPr lang="el-GR" sz="1600" b="0" i="0" u="none" strike="noStrike" dirty="0">
                        <a:solidFill>
                          <a:srgbClr val="000000"/>
                        </a:solidFill>
                        <a:effectLst/>
                        <a:latin typeface="Century Schoolbook" panose="02040604050505020304" pitchFamily="18" charset="0"/>
                      </a:endParaRPr>
                    </a:p>
                  </a:txBody>
                  <a:tcPr marL="6350" marR="6350" marT="635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b="0" i="0" u="none" strike="noStrike">
                          <a:solidFill>
                            <a:srgbClr val="FFFFFF"/>
                          </a:solidFill>
                          <a:effectLst/>
                          <a:latin typeface="Century Schoolbook" panose="02040604050505020304" pitchFamily="18" charset="0"/>
                        </a:rPr>
                        <a:t>2024</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a:solidFill>
                            <a:srgbClr val="FFFFFF"/>
                          </a:solidFill>
                          <a:effectLst/>
                          <a:latin typeface="Century Schoolbook" panose="02040604050505020304" pitchFamily="18" charset="0"/>
                        </a:rPr>
                        <a:t>2025</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dirty="0">
                          <a:solidFill>
                            <a:srgbClr val="FFFFFF"/>
                          </a:solidFill>
                          <a:effectLst/>
                          <a:latin typeface="Century Schoolbook" panose="02040604050505020304" pitchFamily="18" charset="0"/>
                        </a:rPr>
                        <a:t>2026</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extLst>
                  <a:ext uri="{0D108BD9-81ED-4DB2-BD59-A6C34878D82A}">
                    <a16:rowId xmlns:a16="http://schemas.microsoft.com/office/drawing/2014/main" val="2060688569"/>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Πρωτογενές αποτέλεσμα</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11.144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9.150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7.211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1295271"/>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ΑΕΠ</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4,7%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3,7%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2,8%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0932980"/>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Συνολικό αποτέλεσμα</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2.911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1.473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-502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34735898"/>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ΑΕΠ</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1,2%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0,6%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-0,2%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3521472"/>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Δαπάνες Γενικής Κυβέρνησης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114.213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121.499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130.092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61981381"/>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μεταβολή (</a:t>
                      </a:r>
                      <a:r>
                        <a:rPr lang="en-US" sz="1600" b="0" i="0" u="none" strike="noStrike" kern="1200" dirty="0" err="1">
                          <a:solidFill>
                            <a:srgbClr val="1F4E79"/>
                          </a:solidFill>
                          <a:effectLst/>
                          <a:latin typeface="Century Schoolbook" panose="02040604050505020304" pitchFamily="18" charset="0"/>
                          <a:ea typeface="+mn-ea"/>
                          <a:cs typeface="+mn-cs"/>
                        </a:rPr>
                        <a:t>yoy</a:t>
                      </a:r>
                      <a:r>
                        <a:rPr lang="en-US" sz="1600" b="0" i="0" u="none" strike="noStrike" kern="1200" dirty="0">
                          <a:solidFill>
                            <a:srgbClr val="1F4E79"/>
                          </a:solidFill>
                          <a:effectLst/>
                          <a:latin typeface="Century Schoolbook" panose="02040604050505020304" pitchFamily="18" charset="0"/>
                          <a:ea typeface="+mn-ea"/>
                          <a:cs typeface="+mn-cs"/>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6,4%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7,1%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88247723"/>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Έσοδα Γενικής Κυβέρνησης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117.124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122.972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129.591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1493040"/>
                  </a:ext>
                </a:extLst>
              </a:tr>
              <a:tr h="214847">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μεταβολή (</a:t>
                      </a:r>
                      <a:r>
                        <a:rPr lang="en-US" sz="1600" b="0" i="0" u="none" strike="noStrike" kern="1200" dirty="0" err="1">
                          <a:solidFill>
                            <a:srgbClr val="1F4E79"/>
                          </a:solidFill>
                          <a:effectLst/>
                          <a:latin typeface="Century Schoolbook" panose="02040604050505020304" pitchFamily="18" charset="0"/>
                          <a:ea typeface="+mn-ea"/>
                          <a:cs typeface="+mn-cs"/>
                        </a:rPr>
                        <a:t>yoy</a:t>
                      </a:r>
                      <a:r>
                        <a:rPr lang="en-US" sz="1600" b="0" i="0" u="none" strike="noStrike" kern="1200" dirty="0">
                          <a:solidFill>
                            <a:srgbClr val="1F4E79"/>
                          </a:solidFill>
                          <a:effectLst/>
                          <a:latin typeface="Century Schoolbook" panose="02040604050505020304" pitchFamily="18" charset="0"/>
                          <a:ea typeface="+mn-ea"/>
                          <a:cs typeface="+mn-cs"/>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8,2%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5,4%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4208913"/>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Έσοδα από φόρους (μετά επιστροφών)</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60.108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63.457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65.606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45901"/>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μεταβολή (</a:t>
                      </a:r>
                      <a:r>
                        <a:rPr lang="en-US" sz="1600" b="0" i="0" u="none" strike="noStrike" kern="1200" dirty="0" err="1">
                          <a:solidFill>
                            <a:srgbClr val="1F4E79"/>
                          </a:solidFill>
                          <a:effectLst/>
                          <a:latin typeface="Century Schoolbook" panose="02040604050505020304" pitchFamily="18" charset="0"/>
                          <a:ea typeface="+mn-ea"/>
                          <a:cs typeface="+mn-cs"/>
                        </a:rPr>
                        <a:t>yoy</a:t>
                      </a:r>
                      <a:r>
                        <a:rPr lang="en-US" sz="1600" b="0" i="0" u="none" strike="noStrike" kern="1200" dirty="0">
                          <a:solidFill>
                            <a:srgbClr val="1F4E79"/>
                          </a:solidFill>
                          <a:effectLst/>
                          <a:latin typeface="Century Schoolbook" panose="02040604050505020304" pitchFamily="18" charset="0"/>
                          <a:ea typeface="+mn-ea"/>
                          <a:cs typeface="+mn-cs"/>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5,6%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6895644"/>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Έσοδα από ασφαλιστικές εισφορές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27.728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28.379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29.547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578766"/>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μεταβολή (</a:t>
                      </a:r>
                      <a:r>
                        <a:rPr lang="en-US" sz="1600" b="0" i="0" u="none" strike="noStrike" kern="1200" dirty="0" err="1">
                          <a:solidFill>
                            <a:srgbClr val="1F4E79"/>
                          </a:solidFill>
                          <a:effectLst/>
                          <a:latin typeface="Century Schoolbook" panose="02040604050505020304" pitchFamily="18" charset="0"/>
                          <a:ea typeface="+mn-ea"/>
                          <a:cs typeface="+mn-cs"/>
                        </a:rPr>
                        <a:t>yoy</a:t>
                      </a:r>
                      <a:r>
                        <a:rPr lang="en-US" sz="1600" b="0" i="0" u="none" strike="noStrike" kern="1200" dirty="0">
                          <a:solidFill>
                            <a:srgbClr val="1F4E79"/>
                          </a:solidFill>
                          <a:effectLst/>
                          <a:latin typeface="Century Schoolbook" panose="02040604050505020304" pitchFamily="18" charset="0"/>
                          <a:ea typeface="+mn-ea"/>
                          <a:cs typeface="+mn-cs"/>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10,3%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4,1%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23362243"/>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Συνταξιοδοτική δαπάνη</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33.343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34.316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35.660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6368896"/>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μεταβολή (</a:t>
                      </a:r>
                      <a:r>
                        <a:rPr lang="en-US" sz="1600" b="0" i="0" u="none" strike="noStrike" kern="1200" dirty="0" err="1">
                          <a:solidFill>
                            <a:srgbClr val="1F4E79"/>
                          </a:solidFill>
                          <a:effectLst/>
                          <a:latin typeface="Century Schoolbook" panose="02040604050505020304" pitchFamily="18" charset="0"/>
                          <a:ea typeface="+mn-ea"/>
                          <a:cs typeface="+mn-cs"/>
                        </a:rPr>
                        <a:t>yoy</a:t>
                      </a:r>
                      <a:r>
                        <a:rPr lang="en-US" sz="1600" b="0" i="0" u="none" strike="noStrike" kern="1200" dirty="0">
                          <a:solidFill>
                            <a:srgbClr val="1F4E79"/>
                          </a:solidFill>
                          <a:effectLst/>
                          <a:latin typeface="Century Schoolbook" panose="02040604050505020304" pitchFamily="18" charset="0"/>
                          <a:ea typeface="+mn-ea"/>
                          <a:cs typeface="+mn-cs"/>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8959081"/>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Τόκοι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8.221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7.678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7.713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997493"/>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Χρέος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364.965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362.800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359.300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99891684"/>
                  </a:ext>
                </a:extLst>
              </a:tr>
              <a:tr h="0">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ΑΕΠ</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236.736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248.697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260.035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333431"/>
                  </a:ext>
                </a:extLst>
              </a:tr>
              <a:tr h="0">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Χρέος (% ΑΕΠ)</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154,2%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145,9%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138,2%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69250667"/>
                  </a:ext>
                </a:extLst>
              </a:tr>
            </a:tbl>
          </a:graphicData>
        </a:graphic>
      </p:graphicFrame>
    </p:spTree>
    <p:extLst>
      <p:ext uri="{BB962C8B-B14F-4D97-AF65-F5344CB8AC3E}">
        <p14:creationId xmlns:p14="http://schemas.microsoft.com/office/powerpoint/2010/main" val="243598712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876</TotalTime>
  <Words>4288</Words>
  <Application>Microsoft Office PowerPoint</Application>
  <PresentationFormat>Ευρεία οθόνη</PresentationFormat>
  <Paragraphs>1580</Paragraphs>
  <Slides>23</Slides>
  <Notes>23</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23</vt:i4>
      </vt:variant>
    </vt:vector>
  </HeadingPairs>
  <TitlesOfParts>
    <vt:vector size="30" baseType="lpstr">
      <vt:lpstr>Arial</vt:lpstr>
      <vt:lpstr>Calibri</vt:lpstr>
      <vt:lpstr>Calibri Light</vt:lpstr>
      <vt:lpstr>Century Schoolbook</vt:lpstr>
      <vt:lpstr>Times New Roman</vt:lpstr>
      <vt:lpstr>Wingdings</vt:lpstr>
      <vt:lpstr>Θέμα του Office</vt:lpstr>
      <vt:lpstr>Κρατικός Προϋπολογισμός 2026  &amp; Πολυετής Δημοσιονομικός Προγραμματισμός  (ΠΔΠ) 2026-2029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Μεσοπρόθεσμο Δημοσιονομικό-Διαρθρωτικό Σχέδιο (ΜΔΣ) 2025-2028  Medium-Term Fiscal-Structural Plan (MTP) 2025-2028</dc:title>
  <dc:creator>USER</dc:creator>
  <cp:lastModifiedBy>Αιμιλία Ζωγράφου</cp:lastModifiedBy>
  <cp:revision>1</cp:revision>
  <dcterms:created xsi:type="dcterms:W3CDTF">2025-11-13T11:37:14Z</dcterms:created>
  <dcterms:modified xsi:type="dcterms:W3CDTF">2025-11-27T11:04:15Z</dcterms:modified>
</cp:coreProperties>
</file>