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8" autoAdjust="0"/>
  </p:normalViewPr>
  <p:slideViewPr>
    <p:cSldViewPr snapToGrid="0">
      <p:cViewPr varScale="1">
        <p:scale>
          <a:sx n="112" d="100"/>
          <a:sy n="112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6/3/2025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77D6B2E-37A3-429E-A37C-F30ED64872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CEAD642-85CF-4750-8432-7C80C901F0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A33EEAE-15D5-4119-8C1E-89D943F911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730D8B3B-9B80-4025-B934-26DC7D7CD2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064D5D5-227B-4F66-9AEA-46F570E793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646B67A4-D328-4747-A82B-65E84FA46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B5A1B09C-1565-46F8-B70F-621C5EB48A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 smtClean="0">
                <a:solidFill>
                  <a:srgbClr val="FFFFFF"/>
                </a:solidFill>
                <a:latin typeface="+mn-lt"/>
              </a:rPr>
              <a:t>Ρυθμίσεις Δανείων</a:t>
            </a:r>
            <a:r>
              <a:rPr lang="el-GR" sz="44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l-GR" sz="4400" b="1" dirty="0" smtClean="0">
                <a:solidFill>
                  <a:srgbClr val="FFFFFF"/>
                </a:solidFill>
                <a:latin typeface="+mn-lt"/>
              </a:rPr>
              <a:t>Χρηματοδοτικών Φορέων</a:t>
            </a:r>
            <a:r>
              <a:rPr lang="el-GR" sz="24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0</a:t>
            </a:r>
            <a:r>
              <a:rPr lang="el-GR" sz="3600" b="1" dirty="0" smtClean="0">
                <a:solidFill>
                  <a:schemeClr val="bg1"/>
                </a:solidFill>
                <a:latin typeface="+mn-lt"/>
              </a:rPr>
              <a:t>6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.0</a:t>
            </a:r>
            <a:r>
              <a:rPr lang="el-GR" sz="3600" b="1" dirty="0" smtClean="0">
                <a:solidFill>
                  <a:schemeClr val="bg1"/>
                </a:solidFill>
                <a:latin typeface="+mn-lt"/>
              </a:rPr>
              <a:t>3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.202</a:t>
            </a:r>
            <a:r>
              <a:rPr lang="el-GR" sz="3600" b="1" dirty="0" smtClean="0">
                <a:solidFill>
                  <a:schemeClr val="bg1"/>
                </a:solidFill>
                <a:latin typeface="+mn-lt"/>
              </a:rPr>
              <a:t>5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8C516CC8-80AC-446C-A56E-9F54B72104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 smtClean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 smtClean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 smtClean="0">
                <a:solidFill>
                  <a:srgbClr val="FFFFFF"/>
                </a:solidFill>
              </a:rPr>
              <a:t>Ελληνική Δημοκρατία</a:t>
            </a:r>
            <a:r>
              <a:rPr lang="en-US" sz="1800" dirty="0" smtClean="0">
                <a:solidFill>
                  <a:srgbClr val="FFFFFF"/>
                </a:solidFill>
                <a:latin typeface="+mn-lt"/>
              </a:rPr>
              <a:t/>
            </a:r>
            <a:br>
              <a:rPr lang="en-US" sz="1800" dirty="0" smtClean="0">
                <a:solidFill>
                  <a:srgbClr val="FFFFFF"/>
                </a:solidFill>
                <a:latin typeface="+mn-lt"/>
              </a:rPr>
            </a:br>
            <a:endParaRPr lang="el-GR" sz="1800" b="1" dirty="0" smtClean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=""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66765" y="2063933"/>
            <a:ext cx="2328518" cy="1858169"/>
          </a:xfrm>
        </p:spPr>
        <p:txBody>
          <a:bodyPr anchor="b">
            <a:normAutofit/>
          </a:bodyPr>
          <a:lstStyle/>
          <a:p>
            <a:r>
              <a:rPr lang="el-GR" sz="4000" b="1" dirty="0" smtClean="0">
                <a:solidFill>
                  <a:srgbClr val="FFFFFF"/>
                </a:solidFill>
                <a:latin typeface="+mn-lt"/>
              </a:rPr>
              <a:t>Τράπεζες</a:t>
            </a:r>
            <a:br>
              <a:rPr lang="el-GR" sz="4000" b="1" dirty="0" smtClean="0">
                <a:solidFill>
                  <a:srgbClr val="FFFFFF"/>
                </a:solidFill>
                <a:latin typeface="+mn-lt"/>
              </a:rPr>
            </a:b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(ΜΕΔ σε καθυστέρηση &gt;90 ημερών, στοιχεία 3</a:t>
            </a:r>
            <a:r>
              <a:rPr lang="en-US" sz="1400" b="1" dirty="0">
                <a:solidFill>
                  <a:srgbClr val="FFFFFF"/>
                </a:solidFill>
                <a:latin typeface="+mn-lt"/>
              </a:rPr>
              <a:t>1</a:t>
            </a: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.</a:t>
            </a:r>
            <a:r>
              <a:rPr lang="en-US" sz="1400" b="1" dirty="0" smtClean="0">
                <a:solidFill>
                  <a:srgbClr val="FFFFFF"/>
                </a:solidFill>
                <a:latin typeface="+mn-lt"/>
              </a:rPr>
              <a:t>12</a:t>
            </a: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.2024)</a:t>
            </a:r>
            <a:endParaRPr lang="el-GR" sz="14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extBox 5"/>
          <p:cNvSpPr txBox="1"/>
          <p:nvPr/>
        </p:nvSpPr>
        <p:spPr>
          <a:xfrm>
            <a:off x="3400320" y="78378"/>
            <a:ext cx="835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Μεγάλο μέρος των ΜΕΔ των τραπεζών σε καθυστέρηση &gt;90 ημερών είναι καταγγελμένο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Κατά μ.ό. 1</a:t>
            </a:r>
            <a:r>
              <a:rPr lang="en-US" dirty="0" smtClean="0"/>
              <a:t>7</a:t>
            </a:r>
            <a:r>
              <a:rPr lang="el-GR" dirty="0" smtClean="0"/>
              <a:t>,</a:t>
            </a:r>
            <a:r>
              <a:rPr lang="en-US" dirty="0" smtClean="0"/>
              <a:t>2</a:t>
            </a:r>
            <a:r>
              <a:rPr lang="el-GR" dirty="0" smtClean="0"/>
              <a:t>5% του συνόλου βρίσκεται σε καθεστώς ρύθμισης </a:t>
            </a:r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3232750" y="6478531"/>
            <a:ext cx="8185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900" i="1" dirty="0" smtClean="0"/>
              <a:t>Σημείωση</a:t>
            </a:r>
            <a:r>
              <a:rPr lang="en-US" sz="900" i="1" dirty="0" smtClean="0"/>
              <a:t>: </a:t>
            </a:r>
            <a:r>
              <a:rPr lang="el-GR" sz="900" i="1" dirty="0" smtClean="0"/>
              <a:t>Τα γραφήματα δείχνουν πώς κατανέμονται τα ΜΕΔ τραπεζών ανάλογα με το </a:t>
            </a:r>
            <a:r>
              <a:rPr lang="en-US" sz="900" i="1" dirty="0" smtClean="0"/>
              <a:t>status </a:t>
            </a:r>
            <a:r>
              <a:rPr lang="el-GR" sz="900" i="1" dirty="0" smtClean="0"/>
              <a:t>στο οποίο βρίσκονται (καταγγελμένο,</a:t>
            </a:r>
            <a:r>
              <a:rPr lang="en-US" sz="900" i="1" dirty="0" smtClean="0"/>
              <a:t> </a:t>
            </a:r>
            <a:r>
              <a:rPr lang="el-GR" sz="900" i="1" dirty="0" smtClean="0"/>
              <a:t>σε καθυστέρηση</a:t>
            </a:r>
            <a:r>
              <a:rPr lang="en-US" sz="900" i="1" dirty="0" smtClean="0"/>
              <a:t> </a:t>
            </a:r>
            <a:r>
              <a:rPr lang="el-GR" sz="900" i="1" dirty="0" smtClean="0"/>
              <a:t>&gt;91 ημερών – ρυθμισμένα και μη) </a:t>
            </a:r>
            <a:endParaRPr lang="el-GR" sz="900" i="1" dirty="0"/>
          </a:p>
        </p:txBody>
      </p:sp>
      <p:cxnSp>
        <p:nvCxnSpPr>
          <p:cNvPr id="13" name="Ευθεία γραμμή σύνδεσης 12"/>
          <p:cNvCxnSpPr/>
          <p:nvPr/>
        </p:nvCxnSpPr>
        <p:spPr>
          <a:xfrm flipV="1">
            <a:off x="3116063" y="3767021"/>
            <a:ext cx="8962726" cy="15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/>
          <p:cNvCxnSpPr/>
          <p:nvPr/>
        </p:nvCxnSpPr>
        <p:spPr>
          <a:xfrm>
            <a:off x="7575881" y="1046268"/>
            <a:ext cx="0" cy="5432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28" y="1060158"/>
            <a:ext cx="4088392" cy="2576296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2750" y="3817080"/>
            <a:ext cx="4183332" cy="2636122"/>
          </a:xfrm>
          <a:prstGeom prst="rect">
            <a:avLst/>
          </a:prstGeom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9097" y="1033355"/>
            <a:ext cx="4258116" cy="2690711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6627" y="3837541"/>
            <a:ext cx="4360214" cy="268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Από τα €</a:t>
            </a:r>
            <a:r>
              <a:rPr lang="en-US" dirty="0" smtClean="0"/>
              <a:t>70 </a:t>
            </a:r>
            <a:r>
              <a:rPr lang="el-GR" dirty="0" smtClean="0"/>
              <a:t>δις ΜΕΑ που βρίσκονται στους </a:t>
            </a:r>
            <a:r>
              <a:rPr lang="en-US" dirty="0" smtClean="0"/>
              <a:t>Servicers </a:t>
            </a:r>
            <a:r>
              <a:rPr lang="el-GR" dirty="0" smtClean="0"/>
              <a:t>οι 4 κατέχουν σχεδόν το 90%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…και τους αντιστοιχούν ρυθμίσεις ύψους €</a:t>
            </a:r>
            <a:r>
              <a:rPr lang="en-US" dirty="0" smtClean="0"/>
              <a:t>206</a:t>
            </a:r>
            <a:r>
              <a:rPr lang="el-GR" dirty="0" smtClean="0"/>
              <a:t> εκ. για </a:t>
            </a:r>
            <a:r>
              <a:rPr lang="en-US" dirty="0" smtClean="0"/>
              <a:t>3.873</a:t>
            </a:r>
            <a:r>
              <a:rPr lang="el-GR" dirty="0" smtClean="0"/>
              <a:t> οφειλέτες για τον Ιανουάριο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 smtClean="0"/>
              <a:t>Σημείωση</a:t>
            </a:r>
            <a:r>
              <a:rPr lang="en-US" sz="900" i="1" dirty="0" smtClean="0"/>
              <a:t>: </a:t>
            </a:r>
            <a:r>
              <a:rPr lang="el-GR" sz="900" i="1" dirty="0" smtClean="0"/>
              <a:t>Τα γραφήματα στηλών δείχνουν την «παραγωγή» ρυθμίσεων εντός του μήνα αναφοράς σε όρους συνολικού ποσού ανάκτησης </a:t>
            </a:r>
            <a:endParaRPr lang="el-GR" sz="900" i="1" dirty="0"/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 smtClean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 smtClean="0">
                <a:solidFill>
                  <a:srgbClr val="FFFFFF"/>
                </a:solidFill>
                <a:latin typeface="+mn-lt"/>
              </a:rPr>
            </a:b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(στοιχεία Ιαν 2025)</a:t>
            </a:r>
            <a:endParaRPr lang="el-GR" sz="1400" b="1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828" y="897800"/>
            <a:ext cx="4357990" cy="2597028"/>
          </a:xfrm>
          <a:prstGeom prst="rect">
            <a:avLst/>
          </a:prstGeom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5415" y="3470363"/>
            <a:ext cx="8939792" cy="268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4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Η πλειοψηφία αφορά στεγαστικά δάνεια και για τους 4 πιστωτές σε διαφορετικούς τύπους ρύθμισης</a:t>
            </a: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 smtClean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 smtClean="0">
                <a:solidFill>
                  <a:srgbClr val="FFFFFF"/>
                </a:solidFill>
                <a:latin typeface="+mn-lt"/>
              </a:rPr>
            </a:b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(στοιχεία Ιαν 2025)</a:t>
            </a:r>
            <a:endParaRPr lang="el-GR" sz="1400" b="1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308" y="1055166"/>
            <a:ext cx="8980444" cy="508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156</Words>
  <Application>Microsoft Office PowerPoint</Application>
  <PresentationFormat>Ευρεία οθόνη</PresentationFormat>
  <Paragraphs>17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Ρυθμίσεις Δανείων Χρηματοδοτικών Φορέων  06.03.2025</vt:lpstr>
      <vt:lpstr>Τράπεζες (ΜΕΔ σε καθυστέρηση &gt;90 ημερών, στοιχεία 31.12.2024)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ΧΡΙΣΤΙΝΑ ΚΑΤΩΠΟΔΗ</cp:lastModifiedBy>
  <cp:revision>64</cp:revision>
  <dcterms:created xsi:type="dcterms:W3CDTF">2024-06-03T14:29:32Z</dcterms:created>
  <dcterms:modified xsi:type="dcterms:W3CDTF">2025-03-06T15:29:50Z</dcterms:modified>
</cp:coreProperties>
</file>