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5.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6.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8.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9.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0.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40"/>
  </p:notesMasterIdLst>
  <p:handoutMasterIdLst>
    <p:handoutMasterId r:id="rId41"/>
  </p:handoutMasterIdLst>
  <p:sldIdLst>
    <p:sldId id="256" r:id="rId3"/>
    <p:sldId id="1450" r:id="rId4"/>
    <p:sldId id="1511" r:id="rId5"/>
    <p:sldId id="1351" r:id="rId6"/>
    <p:sldId id="1340" r:id="rId7"/>
    <p:sldId id="1384" r:id="rId8"/>
    <p:sldId id="1448" r:id="rId9"/>
    <p:sldId id="1339" r:id="rId10"/>
    <p:sldId id="1449" r:id="rId11"/>
    <p:sldId id="1451" r:id="rId12"/>
    <p:sldId id="1442" r:id="rId13"/>
    <p:sldId id="1541" r:id="rId14"/>
    <p:sldId id="1560" r:id="rId15"/>
    <p:sldId id="1565" r:id="rId16"/>
    <p:sldId id="1263" r:id="rId17"/>
    <p:sldId id="1549" r:id="rId18"/>
    <p:sldId id="1455" r:id="rId19"/>
    <p:sldId id="1551" r:id="rId20"/>
    <p:sldId id="1563" r:id="rId21"/>
    <p:sldId id="1457" r:id="rId22"/>
    <p:sldId id="1559" r:id="rId23"/>
    <p:sldId id="1519" r:id="rId24"/>
    <p:sldId id="1564" r:id="rId25"/>
    <p:sldId id="1561" r:id="rId26"/>
    <p:sldId id="1537" r:id="rId27"/>
    <p:sldId id="1538" r:id="rId28"/>
    <p:sldId id="1539" r:id="rId29"/>
    <p:sldId id="1557" r:id="rId30"/>
    <p:sldId id="1558" r:id="rId31"/>
    <p:sldId id="1509" r:id="rId32"/>
    <p:sldId id="1543" r:id="rId33"/>
    <p:sldId id="1361" r:id="rId34"/>
    <p:sldId id="1562" r:id="rId35"/>
    <p:sldId id="1405" r:id="rId36"/>
    <p:sldId id="1416" r:id="rId37"/>
    <p:sldId id="1352" r:id="rId38"/>
    <p:sldId id="26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nny Apostolopoulou" initials="PA" lastIdx="1" clrIdx="0">
    <p:extLst>
      <p:ext uri="{19B8F6BF-5375-455C-9EA6-DF929625EA0E}">
        <p15:presenceInfo xmlns:p15="http://schemas.microsoft.com/office/powerpoint/2012/main" userId="S::papostol@metronanalysis.gr::7e655d6e-fa2e-41e6-ae1e-cc90d6ebb8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A40037"/>
    <a:srgbClr val="EB2134"/>
    <a:srgbClr val="FF3300"/>
    <a:srgbClr val="3399FF"/>
    <a:srgbClr val="6699FF"/>
    <a:srgbClr val="FB5786"/>
    <a:srgbClr val="F9074C"/>
    <a:srgbClr val="C486E6"/>
    <a:srgbClr val="D60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02" autoAdjust="0"/>
    <p:restoredTop sz="94660"/>
  </p:normalViewPr>
  <p:slideViewPr>
    <p:cSldViewPr>
      <p:cViewPr varScale="1">
        <p:scale>
          <a:sx n="75" d="100"/>
          <a:sy n="75" d="100"/>
        </p:scale>
        <p:origin x="72" y="768"/>
      </p:cViewPr>
      <p:guideLst>
        <p:guide orient="horz" pos="2160"/>
        <p:guide pos="3840"/>
      </p:guideLst>
    </p:cSldViewPr>
  </p:slideViewPr>
  <p:notesTextViewPr>
    <p:cViewPr>
      <p:scale>
        <a:sx n="1" d="1"/>
        <a:sy n="1" d="1"/>
      </p:scale>
      <p:origin x="0" y="0"/>
    </p:cViewPr>
  </p:notesTextViewPr>
  <p:sorterViewPr>
    <p:cViewPr>
      <p:scale>
        <a:sx n="100" d="100"/>
        <a:sy n="100" d="100"/>
      </p:scale>
      <p:origin x="0" y="-19963"/>
    </p:cViewPr>
  </p:sorterViewPr>
  <p:notesViewPr>
    <p:cSldViewPr>
      <p:cViewPr varScale="1">
        <p:scale>
          <a:sx n="80" d="100"/>
          <a:sy n="80" d="100"/>
        </p:scale>
        <p:origin x="-202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r>
              <a:rPr lang="el-GR" sz="1200">
                <a:solidFill>
                  <a:schemeClr val="tx1">
                    <a:lumMod val="75000"/>
                    <a:lumOff val="25000"/>
                  </a:schemeClr>
                </a:solidFill>
              </a:rPr>
              <a:t>Σύνολο</a:t>
            </a:r>
            <a:endParaRPr lang="en-US" sz="1200">
              <a:solidFill>
                <a:schemeClr val="tx1">
                  <a:lumMod val="75000"/>
                  <a:lumOff val="25000"/>
                </a:schemeClr>
              </a:solidFill>
            </a:endParaRPr>
          </a:p>
        </c:rich>
      </c:tx>
      <c:layout>
        <c:manualLayout>
          <c:xMode val="edge"/>
          <c:yMode val="edge"/>
          <c:x val="0.4478090690345235"/>
          <c:y val="0"/>
        </c:manualLayout>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endParaRPr lang="el-GR"/>
        </a:p>
      </c:txPr>
    </c:title>
    <c:autoTitleDeleted val="0"/>
    <c:view3D>
      <c:rotX val="30"/>
      <c:rotY val="20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6203514577631271"/>
          <c:w val="1"/>
          <c:h val="0.70836550064191717"/>
        </c:manualLayout>
      </c:layout>
      <c:pie3DChart>
        <c:varyColors val="1"/>
        <c:ser>
          <c:idx val="0"/>
          <c:order val="0"/>
          <c:tx>
            <c:strRef>
              <c:f>Sheet1!$B$1</c:f>
              <c:strCache>
                <c:ptCount val="1"/>
                <c:pt idx="0">
                  <c:v>Series 1</c:v>
                </c:pt>
              </c:strCache>
            </c:strRef>
          </c:tx>
          <c:dPt>
            <c:idx val="0"/>
            <c:bubble3D val="0"/>
            <c:spPr>
              <a:solidFill>
                <a:srgbClr val="3399FF">
                  <a:alpha val="70000"/>
                </a:srgbClr>
              </a:solidFill>
              <a:ln w="50800">
                <a:solidFill>
                  <a:schemeClr val="lt1"/>
                </a:solidFill>
              </a:ln>
              <a:effectLst/>
              <a:sp3d contourW="50800">
                <a:contourClr>
                  <a:schemeClr val="lt1"/>
                </a:contourClr>
              </a:sp3d>
            </c:spPr>
            <c:extLst>
              <c:ext xmlns:c16="http://schemas.microsoft.com/office/drawing/2014/chart" uri="{C3380CC4-5D6E-409C-BE32-E72D297353CC}">
                <c16:uniqueId val="{00000004-EE79-4FA8-8ADE-2B743D62186D}"/>
              </c:ext>
            </c:extLst>
          </c:dPt>
          <c:dPt>
            <c:idx val="1"/>
            <c:bubble3D val="0"/>
            <c:spPr>
              <a:solidFill>
                <a:schemeClr val="accent3">
                  <a:alpha val="70000"/>
                </a:schemeClr>
              </a:solidFill>
              <a:ln w="50800">
                <a:solidFill>
                  <a:schemeClr val="lt1"/>
                </a:solidFill>
              </a:ln>
              <a:effectLst/>
              <a:sp3d contourW="50800">
                <a:contourClr>
                  <a:schemeClr val="lt1"/>
                </a:contourClr>
              </a:sp3d>
            </c:spPr>
            <c:extLst>
              <c:ext xmlns:c16="http://schemas.microsoft.com/office/drawing/2014/chart" uri="{C3380CC4-5D6E-409C-BE32-E72D297353CC}">
                <c16:uniqueId val="{00000005-EE79-4FA8-8ADE-2B743D62186D}"/>
              </c:ext>
            </c:extLst>
          </c:dPt>
          <c:dPt>
            <c:idx val="2"/>
            <c:bubble3D val="0"/>
            <c:spPr>
              <a:solidFill>
                <a:schemeClr val="accent2">
                  <a:alpha val="70000"/>
                </a:schemeClr>
              </a:solidFill>
              <a:ln w="50800">
                <a:solidFill>
                  <a:schemeClr val="lt1"/>
                </a:solidFill>
              </a:ln>
              <a:effectLst/>
              <a:sp3d contourW="50800">
                <a:contourClr>
                  <a:schemeClr val="lt1"/>
                </a:contourClr>
              </a:sp3d>
            </c:spPr>
            <c:extLst>
              <c:ext xmlns:c16="http://schemas.microsoft.com/office/drawing/2014/chart" uri="{C3380CC4-5D6E-409C-BE32-E72D297353CC}">
                <c16:uniqueId val="{00000001-915A-413E-8B10-3CBC9118499E}"/>
              </c:ext>
            </c:extLst>
          </c:dPt>
          <c:dPt>
            <c:idx val="3"/>
            <c:bubble3D val="0"/>
            <c:spPr>
              <a:solidFill>
                <a:schemeClr val="bg1">
                  <a:lumMod val="50000"/>
                  <a:alpha val="70000"/>
                </a:schemeClr>
              </a:solidFill>
              <a:ln w="50800">
                <a:solidFill>
                  <a:schemeClr val="lt1"/>
                </a:solidFill>
              </a:ln>
              <a:effectLst/>
              <a:sp3d contourW="50800">
                <a:contourClr>
                  <a:schemeClr val="lt1"/>
                </a:contourClr>
              </a:sp3d>
            </c:spPr>
            <c:extLst>
              <c:ext xmlns:c16="http://schemas.microsoft.com/office/drawing/2014/chart" uri="{C3380CC4-5D6E-409C-BE32-E72D297353CC}">
                <c16:uniqueId val="{00000002-915A-413E-8B10-3CBC9118499E}"/>
              </c:ext>
            </c:extLst>
          </c:dPt>
          <c:dLbls>
            <c:dLbl>
              <c:idx val="1"/>
              <c:layout>
                <c:manualLayout>
                  <c:x val="-8.8618173695028495E-3"/>
                  <c:y val="9.74316921859844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79-4FA8-8ADE-2B743D62186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Προς τη σωστή</c:v>
                </c:pt>
                <c:pt idx="1">
                  <c:v>Ούτε-ούτε (αυθ.)</c:v>
                </c:pt>
                <c:pt idx="2">
                  <c:v>Προς τη λάθος</c:v>
                </c:pt>
                <c:pt idx="3">
                  <c:v>ΔΓ/ΔΑ (αυθ.)</c:v>
                </c:pt>
              </c:strCache>
            </c:strRef>
          </c:cat>
          <c:val>
            <c:numRef>
              <c:f>Sheet1!$B$2:$B$5</c:f>
              <c:numCache>
                <c:formatCode>0</c:formatCode>
                <c:ptCount val="4"/>
                <c:pt idx="0">
                  <c:v>37.5</c:v>
                </c:pt>
                <c:pt idx="1">
                  <c:v>5.4</c:v>
                </c:pt>
                <c:pt idx="2">
                  <c:v>53.5</c:v>
                </c:pt>
                <c:pt idx="3">
                  <c:v>3.3</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pie3DChart>
      <c:spPr>
        <a:noFill/>
        <a:ln>
          <a:noFill/>
        </a:ln>
        <a:effectLst/>
      </c:spPr>
    </c:plotArea>
    <c:legend>
      <c:legendPos val="t"/>
      <c:layout>
        <c:manualLayout>
          <c:xMode val="edge"/>
          <c:yMode val="edge"/>
          <c:x val="5.6697638377732992E-2"/>
          <c:y val="0.10852581922151183"/>
          <c:w val="0.89999985936864957"/>
          <c:h val="0.10757805350096769"/>
        </c:manualLayout>
      </c:layout>
      <c:overlay val="0"/>
      <c:spPr>
        <a:solidFill>
          <a:schemeClr val="lt1">
            <a:alpha val="50000"/>
          </a:schemeClr>
        </a:solid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Σύνολο</a:t>
            </a:r>
            <a:endParaRPr lang="en-US" sz="12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1.2114231742218167E-2"/>
          <c:y val="0.25081407272916939"/>
          <c:w val="0.9367557552259741"/>
          <c:h val="0.62828776524899754"/>
        </c:manualLayout>
      </c:layout>
      <c:barChart>
        <c:barDir val="col"/>
        <c:grouping val="clustered"/>
        <c:varyColors val="0"/>
        <c:ser>
          <c:idx val="0"/>
          <c:order val="0"/>
          <c:tx>
            <c:strRef>
              <c:f>Sheet1!$B$1</c:f>
              <c:strCache>
                <c:ptCount val="1"/>
                <c:pt idx="0">
                  <c:v>Πρωθυπουργός</c:v>
                </c:pt>
              </c:strCache>
            </c:strRef>
          </c:tx>
          <c:spPr>
            <a:solidFill>
              <a:srgbClr val="0070C0"/>
            </a:solidFill>
            <a:ln>
              <a:noFill/>
            </a:ln>
            <a:effectLst/>
          </c:spPr>
          <c:invertIfNegative val="0"/>
          <c:dPt>
            <c:idx val="0"/>
            <c:invertIfNegative val="0"/>
            <c:bubble3D val="0"/>
            <c:extLst>
              <c:ext xmlns:c16="http://schemas.microsoft.com/office/drawing/2014/chart" uri="{C3380CC4-5D6E-409C-BE32-E72D297353CC}">
                <c16:uniqueId val="{00000004-EE79-4FA8-8ADE-2B743D62186D}"/>
              </c:ext>
            </c:extLst>
          </c:dPt>
          <c:dPt>
            <c:idx val="1"/>
            <c:invertIfNegative val="0"/>
            <c:bubble3D val="0"/>
            <c:extLst>
              <c:ext xmlns:c16="http://schemas.microsoft.com/office/drawing/2014/chart" uri="{C3380CC4-5D6E-409C-BE32-E72D297353CC}">
                <c16:uniqueId val="{00000005-EE79-4FA8-8ADE-2B743D62186D}"/>
              </c:ext>
            </c:extLst>
          </c:dPt>
          <c:dPt>
            <c:idx val="2"/>
            <c:invertIfNegative val="0"/>
            <c:bubble3D val="0"/>
            <c:extLst>
              <c:ext xmlns:c16="http://schemas.microsoft.com/office/drawing/2014/chart" uri="{C3380CC4-5D6E-409C-BE32-E72D297353CC}">
                <c16:uniqueId val="{00000001-915A-413E-8B10-3CBC9118499E}"/>
              </c:ext>
            </c:extLst>
          </c:dPt>
          <c:dPt>
            <c:idx val="3"/>
            <c:invertIfNegative val="0"/>
            <c:bubble3D val="0"/>
            <c:extLs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Θετική</c:v>
                </c:pt>
                <c:pt idx="1">
                  <c:v>Ούτε-ούτε (αυθ.)</c:v>
                </c:pt>
                <c:pt idx="2">
                  <c:v>Αρνητική</c:v>
                </c:pt>
                <c:pt idx="3">
                  <c:v>ΔΓ/ΔΑ (αυθ.)</c:v>
                </c:pt>
              </c:strCache>
            </c:strRef>
          </c:cat>
          <c:val>
            <c:numRef>
              <c:f>Sheet1!$B$2:$B$5</c:f>
              <c:numCache>
                <c:formatCode>0</c:formatCode>
                <c:ptCount val="4"/>
                <c:pt idx="0">
                  <c:v>43</c:v>
                </c:pt>
                <c:pt idx="1">
                  <c:v>4.5</c:v>
                </c:pt>
                <c:pt idx="2">
                  <c:v>51.3</c:v>
                </c:pt>
                <c:pt idx="3">
                  <c:v>1.2</c:v>
                </c:pt>
              </c:numCache>
            </c:numRef>
          </c:val>
          <c:extLst>
            <c:ext xmlns:c16="http://schemas.microsoft.com/office/drawing/2014/chart" uri="{C3380CC4-5D6E-409C-BE32-E72D297353CC}">
              <c16:uniqueId val="{00000000-EE79-4FA8-8ADE-2B743D62186D}"/>
            </c:ext>
          </c:extLst>
        </c:ser>
        <c:ser>
          <c:idx val="1"/>
          <c:order val="1"/>
          <c:tx>
            <c:strRef>
              <c:f>Sheet1!$C$1</c:f>
              <c:strCache>
                <c:ptCount val="1"/>
                <c:pt idx="0">
                  <c:v>Αρχηγός Αξ. Αντιπολίτευσης</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Θετική</c:v>
                </c:pt>
                <c:pt idx="1">
                  <c:v>Ούτε-ούτε (αυθ.)</c:v>
                </c:pt>
                <c:pt idx="2">
                  <c:v>Αρνητική</c:v>
                </c:pt>
                <c:pt idx="3">
                  <c:v>ΔΓ/ΔΑ (αυθ.)</c:v>
                </c:pt>
              </c:strCache>
            </c:strRef>
          </c:cat>
          <c:val>
            <c:numRef>
              <c:f>Sheet1!$C$2:$C$5</c:f>
              <c:numCache>
                <c:formatCode>0</c:formatCode>
                <c:ptCount val="4"/>
                <c:pt idx="0">
                  <c:v>22.5</c:v>
                </c:pt>
                <c:pt idx="1">
                  <c:v>5.0999999999999996</c:v>
                </c:pt>
                <c:pt idx="2">
                  <c:v>69.400000000000006</c:v>
                </c:pt>
                <c:pt idx="3">
                  <c:v>2.9</c:v>
                </c:pt>
              </c:numCache>
            </c:numRef>
          </c:val>
          <c:extLst>
            <c:ext xmlns:c16="http://schemas.microsoft.com/office/drawing/2014/chart" uri="{C3380CC4-5D6E-409C-BE32-E72D297353CC}">
              <c16:uniqueId val="{00000001-2928-48D6-8542-6671887FE1DE}"/>
            </c:ext>
          </c:extLst>
        </c:ser>
        <c:dLbls>
          <c:showLegendKey val="0"/>
          <c:showVal val="0"/>
          <c:showCatName val="0"/>
          <c:showSerName val="0"/>
          <c:showPercent val="0"/>
          <c:showBubbleSize val="0"/>
        </c:dLbls>
        <c:gapWidth val="267"/>
        <c:overlap val="-43"/>
        <c:axId val="331351944"/>
        <c:axId val="331354896"/>
      </c:barChart>
      <c:catAx>
        <c:axId val="331351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0"/>
      </c:catAx>
      <c:valAx>
        <c:axId val="331354896"/>
        <c:scaling>
          <c:orientation val="minMax"/>
          <c:max val="90"/>
          <c:min val="0"/>
        </c:scaling>
        <c:delete val="0"/>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l-GR"/>
          </a:p>
        </c:txPr>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130561236200986"/>
          <c:y val="0.1369371152687559"/>
          <c:w val="0.35008243095075237"/>
          <c:h val="0.1043568802048183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 στοιχεία-Θετική Αξιολόγηση</a:t>
            </a:r>
            <a:endParaRPr lang="en-US" sz="1200" dirty="0">
              <a:solidFill>
                <a:schemeClr val="tx1">
                  <a:lumMod val="75000"/>
                  <a:lumOff val="25000"/>
                </a:schemeClr>
              </a:solidFill>
            </a:endParaRPr>
          </a:p>
        </c:rich>
      </c:tx>
      <c:layout>
        <c:manualLayout>
          <c:xMode val="edge"/>
          <c:yMode val="edge"/>
          <c:x val="0.33035426038730581"/>
          <c:y val="3.168579665452876E-2"/>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2.5426512224296274E-2"/>
          <c:y val="0.16505680365160097"/>
          <c:w val="0.95168962677383706"/>
          <c:h val="0.56714956319757093"/>
        </c:manualLayout>
      </c:layout>
      <c:lineChart>
        <c:grouping val="standard"/>
        <c:varyColors val="0"/>
        <c:ser>
          <c:idx val="0"/>
          <c:order val="0"/>
          <c:tx>
            <c:strRef>
              <c:f>Sheet1!$B$1</c:f>
              <c:strCache>
                <c:ptCount val="1"/>
                <c:pt idx="0">
                  <c:v>Πρωθυπουργός</c:v>
                </c:pt>
              </c:strCache>
            </c:strRef>
          </c:tx>
          <c:spPr>
            <a:ln w="22225" cap="rnd">
              <a:solidFill>
                <a:srgbClr val="3399FF"/>
              </a:solidFill>
              <a:round/>
            </a:ln>
            <a:effectLst/>
          </c:spPr>
          <c:marker>
            <c:symbol val="none"/>
          </c:marker>
          <c:dPt>
            <c:idx val="0"/>
            <c:marker>
              <c:symbol val="none"/>
            </c:marker>
            <c:bubble3D val="0"/>
            <c:extLst>
              <c:ext xmlns:c16="http://schemas.microsoft.com/office/drawing/2014/chart" uri="{C3380CC4-5D6E-409C-BE32-E72D297353CC}">
                <c16:uniqueId val="{00000001-98B0-474A-BF28-595332C819BC}"/>
              </c:ext>
            </c:extLst>
          </c:dPt>
          <c:dPt>
            <c:idx val="1"/>
            <c:marker>
              <c:symbol val="none"/>
            </c:marker>
            <c:bubble3D val="0"/>
            <c:extLst>
              <c:ext xmlns:c16="http://schemas.microsoft.com/office/drawing/2014/chart" uri="{C3380CC4-5D6E-409C-BE32-E72D297353CC}">
                <c16:uniqueId val="{00000003-98B0-474A-BF28-595332C819BC}"/>
              </c:ext>
            </c:extLst>
          </c:dPt>
          <c:dPt>
            <c:idx val="2"/>
            <c:marker>
              <c:symbol val="none"/>
            </c:marker>
            <c:bubble3D val="0"/>
            <c:extLst>
              <c:ext xmlns:c16="http://schemas.microsoft.com/office/drawing/2014/chart" uri="{C3380CC4-5D6E-409C-BE32-E72D297353CC}">
                <c16:uniqueId val="{00000005-98B0-474A-BF28-595332C819BC}"/>
              </c:ext>
            </c:extLst>
          </c:dPt>
          <c:dPt>
            <c:idx val="3"/>
            <c:marker>
              <c:symbol val="none"/>
            </c:marker>
            <c:bubble3D val="0"/>
            <c:extLst>
              <c:ext xmlns:c16="http://schemas.microsoft.com/office/drawing/2014/chart" uri="{C3380CC4-5D6E-409C-BE32-E72D297353CC}">
                <c16:uniqueId val="{00000007-98B0-474A-BF28-595332C819BC}"/>
              </c:ext>
            </c:extLst>
          </c:dPt>
          <c:dLbls>
            <c:dLbl>
              <c:idx val="15"/>
              <c:layout>
                <c:manualLayout>
                  <c:x val="-3.2059025790383347E-2"/>
                  <c:y val="5.5501520668879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EB-43E1-AC20-B373186F86A4}"/>
                </c:ext>
              </c:extLst>
            </c:dLbl>
            <c:dLbl>
              <c:idx val="16"/>
              <c:layout>
                <c:manualLayout>
                  <c:x val="-3.4291548477735946E-2"/>
                  <c:y val="5.5501520668879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1F-486E-9905-440289940F8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Sheet1!$B$2:$B$6</c:f>
              <c:numCache>
                <c:formatCode>General</c:formatCode>
                <c:ptCount val="5"/>
                <c:pt idx="0">
                  <c:v>44</c:v>
                </c:pt>
                <c:pt idx="1">
                  <c:v>40</c:v>
                </c:pt>
                <c:pt idx="2">
                  <c:v>35</c:v>
                </c:pt>
                <c:pt idx="3">
                  <c:v>36</c:v>
                </c:pt>
                <c:pt idx="4">
                  <c:v>43</c:v>
                </c:pt>
              </c:numCache>
            </c:numRef>
          </c:val>
          <c:smooth val="0"/>
          <c:extLst>
            <c:ext xmlns:c16="http://schemas.microsoft.com/office/drawing/2014/chart" uri="{C3380CC4-5D6E-409C-BE32-E72D297353CC}">
              <c16:uniqueId val="{00000008-98B0-474A-BF28-595332C819BC}"/>
            </c:ext>
          </c:extLst>
        </c:ser>
        <c:ser>
          <c:idx val="1"/>
          <c:order val="1"/>
          <c:tx>
            <c:strRef>
              <c:f>Sheet1!$C$1</c:f>
              <c:strCache>
                <c:ptCount val="1"/>
                <c:pt idx="0">
                  <c:v>Αρχηγός Αξ. Αντιπολίτευσης</c:v>
                </c:pt>
              </c:strCache>
            </c:strRef>
          </c:tx>
          <c:spPr>
            <a:ln w="22225" cap="rnd">
              <a:solidFill>
                <a:schemeClr val="accent2"/>
              </a:solidFill>
              <a:round/>
            </a:ln>
            <a:effectLst/>
          </c:spPr>
          <c:marker>
            <c:symbol val="none"/>
          </c:marker>
          <c:dLbls>
            <c:dLbl>
              <c:idx val="15"/>
              <c:layout>
                <c:manualLayout>
                  <c:x val="-3.2059025790383347E-2"/>
                  <c:y val="-0.1371606893698922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EB-43E1-AC20-B373186F86A4}"/>
                </c:ext>
              </c:extLst>
            </c:dLbl>
            <c:dLbl>
              <c:idx val="16"/>
              <c:layout>
                <c:manualLayout>
                  <c:x val="-3.4291548477735946E-2"/>
                  <c:y val="-7.7276984638993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1F-486E-9905-440289940F8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Sheet1!$C$2:$C$6</c:f>
              <c:numCache>
                <c:formatCode>General</c:formatCode>
                <c:ptCount val="5"/>
                <c:pt idx="0">
                  <c:v>21</c:v>
                </c:pt>
                <c:pt idx="1">
                  <c:v>19</c:v>
                </c:pt>
                <c:pt idx="2">
                  <c:v>18</c:v>
                </c:pt>
                <c:pt idx="3">
                  <c:v>21</c:v>
                </c:pt>
                <c:pt idx="4">
                  <c:v>23</c:v>
                </c:pt>
              </c:numCache>
            </c:numRef>
          </c:val>
          <c:smooth val="0"/>
          <c:extLst>
            <c:ext xmlns:c16="http://schemas.microsoft.com/office/drawing/2014/chart" uri="{C3380CC4-5D6E-409C-BE32-E72D297353CC}">
              <c16:uniqueId val="{0000000A-98B0-474A-BF28-595332C819BC}"/>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1"/>
      </c:catAx>
      <c:valAx>
        <c:axId val="3313548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a:t>Σύνολο</a:t>
            </a:r>
            <a:endParaRPr lang="en-US" sz="1200"/>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l-GR"/>
        </a:p>
      </c:txPr>
    </c:title>
    <c:autoTitleDeleted val="0"/>
    <c:plotArea>
      <c:layout>
        <c:manualLayout>
          <c:layoutTarget val="inner"/>
          <c:xMode val="edge"/>
          <c:yMode val="edge"/>
          <c:x val="1.2114231742218167E-2"/>
          <c:y val="0.17688034619851528"/>
          <c:w val="0.92404249911382597"/>
          <c:h val="0.70222129077623141"/>
        </c:manualLayout>
      </c:layout>
      <c:barChart>
        <c:barDir val="col"/>
        <c:grouping val="clustered"/>
        <c:varyColors val="0"/>
        <c:ser>
          <c:idx val="0"/>
          <c:order val="0"/>
          <c:tx>
            <c:strRef>
              <c:f>Sheet1!$B$1</c:f>
              <c:strCache>
                <c:ptCount val="1"/>
                <c:pt idx="0">
                  <c:v>Κυβέρνηση</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4-EE79-4FA8-8ADE-2B743D62186D}"/>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5-EE79-4FA8-8ADE-2B743D62186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1-915A-413E-8B10-3CBC9118499E}"/>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Μάλλον θετικές</c:v>
                </c:pt>
                <c:pt idx="1">
                  <c:v>Ούτε-ούτε (αυθ.)</c:v>
                </c:pt>
                <c:pt idx="2">
                  <c:v>Μάλλον αρνητικές</c:v>
                </c:pt>
                <c:pt idx="3">
                  <c:v>ΔΓ/ΔΑ (αυθ.)</c:v>
                </c:pt>
              </c:strCache>
            </c:strRef>
          </c:cat>
          <c:val>
            <c:numRef>
              <c:f>Sheet1!$B$2:$B$5</c:f>
              <c:numCache>
                <c:formatCode>0</c:formatCode>
                <c:ptCount val="4"/>
                <c:pt idx="0">
                  <c:v>37</c:v>
                </c:pt>
                <c:pt idx="1">
                  <c:v>11</c:v>
                </c:pt>
                <c:pt idx="2">
                  <c:v>51</c:v>
                </c:pt>
                <c:pt idx="3">
                  <c:v>1</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dLbls>
        <c:gapWidth val="267"/>
        <c:overlap val="-43"/>
        <c:axId val="331351944"/>
        <c:axId val="331354896"/>
      </c:barChart>
      <c:catAx>
        <c:axId val="331351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l-GR"/>
          </a:p>
        </c:txPr>
        <c:crossAx val="331354896"/>
        <c:crosses val="autoZero"/>
        <c:auto val="1"/>
        <c:lblAlgn val="ctr"/>
        <c:lblOffset val="100"/>
        <c:noMultiLvlLbl val="0"/>
      </c:catAx>
      <c:valAx>
        <c:axId val="331354896"/>
        <c:scaling>
          <c:orientation val="minMax"/>
          <c:max val="90"/>
          <c:min val="0"/>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l-GR"/>
          </a:p>
        </c:txPr>
        <c:crossAx val="33135194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 στοιχεία</a:t>
            </a:r>
            <a:endParaRPr lang="en-US" sz="1200" dirty="0">
              <a:solidFill>
                <a:schemeClr val="tx1">
                  <a:lumMod val="75000"/>
                  <a:lumOff val="25000"/>
                </a:schemeClr>
              </a:solidFill>
            </a:endParaRPr>
          </a:p>
        </c:rich>
      </c:tx>
      <c:layout>
        <c:manualLayout>
          <c:xMode val="edge"/>
          <c:yMode val="edge"/>
          <c:x val="0.41171909950505392"/>
          <c:y val="3.216766098737460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1.3984581723362951E-2"/>
          <c:y val="0.10811875896939746"/>
          <c:w val="0.9631315572747704"/>
          <c:h val="0.61393830354705059"/>
        </c:manualLayout>
      </c:layout>
      <c:lineChart>
        <c:grouping val="standard"/>
        <c:varyColors val="0"/>
        <c:ser>
          <c:idx val="0"/>
          <c:order val="0"/>
          <c:tx>
            <c:strRef>
              <c:f>Sheet1!$B$1</c:f>
              <c:strCache>
                <c:ptCount val="1"/>
                <c:pt idx="0">
                  <c:v>Μάλλον θετικές</c:v>
                </c:pt>
              </c:strCache>
            </c:strRef>
          </c:tx>
          <c:spPr>
            <a:ln w="22225" cap="rnd">
              <a:solidFill>
                <a:srgbClr val="3399FF"/>
              </a:solidFill>
              <a:round/>
            </a:ln>
            <a:effectLst/>
          </c:spPr>
          <c:marker>
            <c:symbol val="none"/>
          </c:marker>
          <c:dPt>
            <c:idx val="0"/>
            <c:marker>
              <c:symbol val="none"/>
            </c:marker>
            <c:bubble3D val="0"/>
            <c:extLst>
              <c:ext xmlns:c16="http://schemas.microsoft.com/office/drawing/2014/chart" uri="{C3380CC4-5D6E-409C-BE32-E72D297353CC}">
                <c16:uniqueId val="{00000001-98B0-474A-BF28-595332C819BC}"/>
              </c:ext>
            </c:extLst>
          </c:dPt>
          <c:dPt>
            <c:idx val="1"/>
            <c:marker>
              <c:symbol val="none"/>
            </c:marker>
            <c:bubble3D val="0"/>
            <c:extLst>
              <c:ext xmlns:c16="http://schemas.microsoft.com/office/drawing/2014/chart" uri="{C3380CC4-5D6E-409C-BE32-E72D297353CC}">
                <c16:uniqueId val="{00000003-98B0-474A-BF28-595332C819BC}"/>
              </c:ext>
            </c:extLst>
          </c:dPt>
          <c:dPt>
            <c:idx val="2"/>
            <c:marker>
              <c:symbol val="none"/>
            </c:marker>
            <c:bubble3D val="0"/>
            <c:extLst>
              <c:ext xmlns:c16="http://schemas.microsoft.com/office/drawing/2014/chart" uri="{C3380CC4-5D6E-409C-BE32-E72D297353CC}">
                <c16:uniqueId val="{00000005-98B0-474A-BF28-595332C819BC}"/>
              </c:ext>
            </c:extLst>
          </c:dPt>
          <c:dPt>
            <c:idx val="3"/>
            <c:marker>
              <c:symbol val="none"/>
            </c:marker>
            <c:bubble3D val="0"/>
            <c:extLst>
              <c:ext xmlns:c16="http://schemas.microsoft.com/office/drawing/2014/chart" uri="{C3380CC4-5D6E-409C-BE32-E72D297353CC}">
                <c16:uniqueId val="{00000007-98B0-474A-BF28-595332C819BC}"/>
              </c:ext>
            </c:extLst>
          </c:dPt>
          <c:dLbls>
            <c:dLbl>
              <c:idx val="0"/>
              <c:layout>
                <c:manualLayout>
                  <c:x val="-1.9743686742166058E-2"/>
                  <c:y val="7.9898193275860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B0-474A-BF28-595332C819BC}"/>
                </c:ext>
              </c:extLst>
            </c:dLbl>
            <c:dLbl>
              <c:idx val="1"/>
              <c:layout>
                <c:manualLayout>
                  <c:x val="-3.372826846552901E-2"/>
                  <c:y val="0.136836074047938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B0-474A-BF28-595332C819BC}"/>
                </c:ext>
              </c:extLst>
            </c:dLbl>
            <c:dLbl>
              <c:idx val="2"/>
              <c:layout>
                <c:manualLayout>
                  <c:x val="-2.355766357581059E-2"/>
                  <c:y val="7.9898193275860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B0-474A-BF28-595332C819BC}"/>
                </c:ext>
              </c:extLst>
            </c:dLbl>
            <c:dLbl>
              <c:idx val="3"/>
              <c:layout>
                <c:manualLayout>
                  <c:x val="-3.2456942854314191E-2"/>
                  <c:y val="7.9898193275860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B0-474A-BF28-595332C819BC}"/>
                </c:ext>
              </c:extLst>
            </c:dLbl>
            <c:dLbl>
              <c:idx val="4"/>
              <c:layout>
                <c:manualLayout>
                  <c:x val="-3.2456942854314191E-2"/>
                  <c:y val="7.9898193275860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A3-4EB7-9758-EDF052E681E3}"/>
                </c:ext>
              </c:extLst>
            </c:dLbl>
            <c:dLbl>
              <c:idx val="15"/>
              <c:layout>
                <c:manualLayout>
                  <c:x val="-3.2059025790383347E-2"/>
                  <c:y val="5.5501520668879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EB-43E1-AC20-B373186F86A4}"/>
                </c:ext>
              </c:extLst>
            </c:dLbl>
            <c:dLbl>
              <c:idx val="16"/>
              <c:layout>
                <c:manualLayout>
                  <c:x val="-3.4291548477735946E-2"/>
                  <c:y val="5.5501520668879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1F-486E-9905-440289940F8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Sheet1!$B$2:$B$6</c:f>
              <c:numCache>
                <c:formatCode>General</c:formatCode>
                <c:ptCount val="5"/>
                <c:pt idx="0">
                  <c:v>33</c:v>
                </c:pt>
                <c:pt idx="1">
                  <c:v>32</c:v>
                </c:pt>
                <c:pt idx="2">
                  <c:v>33</c:v>
                </c:pt>
                <c:pt idx="3">
                  <c:v>33</c:v>
                </c:pt>
                <c:pt idx="4">
                  <c:v>37</c:v>
                </c:pt>
              </c:numCache>
            </c:numRef>
          </c:val>
          <c:smooth val="0"/>
          <c:extLst>
            <c:ext xmlns:c16="http://schemas.microsoft.com/office/drawing/2014/chart" uri="{C3380CC4-5D6E-409C-BE32-E72D297353CC}">
              <c16:uniqueId val="{00000008-98B0-474A-BF28-595332C819BC}"/>
            </c:ext>
          </c:extLst>
        </c:ser>
        <c:ser>
          <c:idx val="1"/>
          <c:order val="1"/>
          <c:tx>
            <c:strRef>
              <c:f>Sheet1!$C$1</c:f>
              <c:strCache>
                <c:ptCount val="1"/>
                <c:pt idx="0">
                  <c:v>Μάλλον αρνητικές</c:v>
                </c:pt>
              </c:strCache>
            </c:strRef>
          </c:tx>
          <c:spPr>
            <a:ln w="22225" cap="rnd">
              <a:solidFill>
                <a:schemeClr val="accent2"/>
              </a:solidFill>
              <a:round/>
            </a:ln>
            <a:effectLst/>
          </c:spPr>
          <c:marker>
            <c:symbol val="none"/>
          </c:marker>
          <c:dLbls>
            <c:dLbl>
              <c:idx val="0"/>
              <c:layout>
                <c:manualLayout>
                  <c:x val="-3.432579150279997E-2"/>
                  <c:y val="-0.125263337698570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7F-47DF-8294-3BFF4DB96AB4}"/>
                </c:ext>
              </c:extLst>
            </c:dLbl>
            <c:dLbl>
              <c:idx val="1"/>
              <c:layout>
                <c:manualLayout>
                  <c:x val="-2.6697837835511086E-2"/>
                  <c:y val="-9.6794397312532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7F-47DF-8294-3BFF4DB96AB4}"/>
                </c:ext>
              </c:extLst>
            </c:dLbl>
            <c:dLbl>
              <c:idx val="2"/>
              <c:layout>
                <c:manualLayout>
                  <c:x val="-2.4155186613081459E-2"/>
                  <c:y val="-9.1100609235324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97F-47DF-8294-3BFF4DB96AB4}"/>
                </c:ext>
              </c:extLst>
            </c:dLbl>
            <c:dLbl>
              <c:idx val="3"/>
              <c:layout>
                <c:manualLayout>
                  <c:x val="-1.9069884168222206E-2"/>
                  <c:y val="-9.6794397312532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7F-47DF-8294-3BFF4DB96AB4}"/>
                </c:ext>
              </c:extLst>
            </c:dLbl>
            <c:dLbl>
              <c:idx val="4"/>
              <c:layout>
                <c:manualLayout>
                  <c:x val="-2.5426512224296274E-2"/>
                  <c:y val="-0.125263337698570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A3-4EB7-9758-EDF052E681E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Sheet1!$C$2:$C$6</c:f>
              <c:numCache>
                <c:formatCode>General</c:formatCode>
                <c:ptCount val="5"/>
                <c:pt idx="0">
                  <c:v>56</c:v>
                </c:pt>
                <c:pt idx="1">
                  <c:v>57</c:v>
                </c:pt>
                <c:pt idx="2">
                  <c:v>55</c:v>
                </c:pt>
                <c:pt idx="3">
                  <c:v>54</c:v>
                </c:pt>
                <c:pt idx="4">
                  <c:v>51</c:v>
                </c:pt>
              </c:numCache>
            </c:numRef>
          </c:val>
          <c:smooth val="0"/>
          <c:extLst>
            <c:ext xmlns:c16="http://schemas.microsoft.com/office/drawing/2014/chart" uri="{C3380CC4-5D6E-409C-BE32-E72D297353CC}">
              <c16:uniqueId val="{00000005-F54B-445F-9CF1-33A8A5288DAF}"/>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1"/>
      </c:catAx>
      <c:valAx>
        <c:axId val="331354896"/>
        <c:scaling>
          <c:orientation val="minMax"/>
          <c:max val="8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29862837981162965"/>
          <c:y val="0.88179157955992837"/>
          <c:w val="0.36113025051220909"/>
          <c:h val="0.1125146323628637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a:t>Σύνολο</a:t>
            </a:r>
            <a:endParaRPr lang="en-US" sz="1200"/>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l-GR"/>
        </a:p>
      </c:txPr>
    </c:title>
    <c:autoTitleDeleted val="0"/>
    <c:plotArea>
      <c:layout>
        <c:manualLayout>
          <c:layoutTarget val="inner"/>
          <c:xMode val="edge"/>
          <c:yMode val="edge"/>
          <c:x val="1.2114231742218167E-2"/>
          <c:y val="0.17688034619851528"/>
          <c:w val="0.92404249911382597"/>
          <c:h val="0.70222129077623141"/>
        </c:manualLayout>
      </c:layout>
      <c:barChart>
        <c:barDir val="col"/>
        <c:grouping val="clustered"/>
        <c:varyColors val="0"/>
        <c:ser>
          <c:idx val="0"/>
          <c:order val="0"/>
          <c:tx>
            <c:strRef>
              <c:f>Sheet1!$B$1</c:f>
              <c:strCache>
                <c:ptCount val="1"/>
                <c:pt idx="0">
                  <c:v>Κυβέρνηση</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4-EE79-4FA8-8ADE-2B743D62186D}"/>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5-EE79-4FA8-8ADE-2B743D62186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1-915A-413E-8B10-3CBC9118499E}"/>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Μάλλον θετικές</c:v>
                </c:pt>
                <c:pt idx="1">
                  <c:v>Ούτε-ούτε (αυθ.)</c:v>
                </c:pt>
                <c:pt idx="2">
                  <c:v>Μάλλον αρνητικές</c:v>
                </c:pt>
                <c:pt idx="3">
                  <c:v>ΔΓ/ΔΑ (αυθ.)</c:v>
                </c:pt>
              </c:strCache>
            </c:strRef>
          </c:cat>
          <c:val>
            <c:numRef>
              <c:f>Sheet1!$B$2:$B$5</c:f>
              <c:numCache>
                <c:formatCode>0</c:formatCode>
                <c:ptCount val="4"/>
                <c:pt idx="0">
                  <c:v>23</c:v>
                </c:pt>
                <c:pt idx="1">
                  <c:v>11</c:v>
                </c:pt>
                <c:pt idx="2">
                  <c:v>65</c:v>
                </c:pt>
                <c:pt idx="3">
                  <c:v>1</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dLbls>
        <c:gapWidth val="267"/>
        <c:overlap val="-43"/>
        <c:axId val="331351944"/>
        <c:axId val="331354896"/>
      </c:barChart>
      <c:catAx>
        <c:axId val="331351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l-GR"/>
          </a:p>
        </c:txPr>
        <c:crossAx val="331354896"/>
        <c:crosses val="autoZero"/>
        <c:auto val="1"/>
        <c:lblAlgn val="ctr"/>
        <c:lblOffset val="100"/>
        <c:noMultiLvlLbl val="0"/>
      </c:catAx>
      <c:valAx>
        <c:axId val="331354896"/>
        <c:scaling>
          <c:orientation val="minMax"/>
          <c:max val="90"/>
          <c:min val="0"/>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l-GR"/>
          </a:p>
        </c:txPr>
        <c:crossAx val="33135194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 στοιχεία</a:t>
            </a:r>
            <a:endParaRPr lang="en-US" sz="1200" dirty="0">
              <a:solidFill>
                <a:schemeClr val="tx1">
                  <a:lumMod val="75000"/>
                  <a:lumOff val="25000"/>
                </a:schemeClr>
              </a:solidFill>
            </a:endParaRPr>
          </a:p>
        </c:rich>
      </c:tx>
      <c:layout>
        <c:manualLayout>
          <c:xMode val="edge"/>
          <c:yMode val="edge"/>
          <c:x val="0.41171909950505392"/>
          <c:y val="3.216766098737460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1.3984581723362951E-2"/>
          <c:y val="0.10811875896939746"/>
          <c:w val="0.94914697555140748"/>
          <c:h val="0.67656997239633609"/>
        </c:manualLayout>
      </c:layout>
      <c:lineChart>
        <c:grouping val="standard"/>
        <c:varyColors val="0"/>
        <c:ser>
          <c:idx val="0"/>
          <c:order val="0"/>
          <c:tx>
            <c:strRef>
              <c:f>Sheet1!$B$1</c:f>
              <c:strCache>
                <c:ptCount val="1"/>
                <c:pt idx="0">
                  <c:v>Μάλλον θετικές</c:v>
                </c:pt>
              </c:strCache>
            </c:strRef>
          </c:tx>
          <c:spPr>
            <a:ln w="22225" cap="rnd">
              <a:solidFill>
                <a:srgbClr val="3399FF"/>
              </a:solidFill>
              <a:round/>
            </a:ln>
            <a:effectLst/>
          </c:spPr>
          <c:marker>
            <c:symbol val="none"/>
          </c:marker>
          <c:dPt>
            <c:idx val="0"/>
            <c:marker>
              <c:symbol val="none"/>
            </c:marker>
            <c:bubble3D val="0"/>
            <c:extLst>
              <c:ext xmlns:c16="http://schemas.microsoft.com/office/drawing/2014/chart" uri="{C3380CC4-5D6E-409C-BE32-E72D297353CC}">
                <c16:uniqueId val="{00000001-98B0-474A-BF28-595332C819BC}"/>
              </c:ext>
            </c:extLst>
          </c:dPt>
          <c:dPt>
            <c:idx val="1"/>
            <c:marker>
              <c:symbol val="none"/>
            </c:marker>
            <c:bubble3D val="0"/>
            <c:extLst>
              <c:ext xmlns:c16="http://schemas.microsoft.com/office/drawing/2014/chart" uri="{C3380CC4-5D6E-409C-BE32-E72D297353CC}">
                <c16:uniqueId val="{00000003-98B0-474A-BF28-595332C819BC}"/>
              </c:ext>
            </c:extLst>
          </c:dPt>
          <c:dPt>
            <c:idx val="2"/>
            <c:marker>
              <c:symbol val="none"/>
            </c:marker>
            <c:bubble3D val="0"/>
            <c:extLst>
              <c:ext xmlns:c16="http://schemas.microsoft.com/office/drawing/2014/chart" uri="{C3380CC4-5D6E-409C-BE32-E72D297353CC}">
                <c16:uniqueId val="{00000005-98B0-474A-BF28-595332C819BC}"/>
              </c:ext>
            </c:extLst>
          </c:dPt>
          <c:dPt>
            <c:idx val="3"/>
            <c:marker>
              <c:symbol val="none"/>
            </c:marker>
            <c:bubble3D val="0"/>
            <c:extLst>
              <c:ext xmlns:c16="http://schemas.microsoft.com/office/drawing/2014/chart" uri="{C3380CC4-5D6E-409C-BE32-E72D297353CC}">
                <c16:uniqueId val="{00000007-98B0-474A-BF28-595332C819BC}"/>
              </c:ext>
            </c:extLst>
          </c:dPt>
          <c:dLbls>
            <c:dLbl>
              <c:idx val="0"/>
              <c:layout>
                <c:manualLayout>
                  <c:x val="-1.9743686742166058E-2"/>
                  <c:y val="7.9898193275860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B0-474A-BF28-595332C819BC}"/>
                </c:ext>
              </c:extLst>
            </c:dLbl>
            <c:dLbl>
              <c:idx val="1"/>
              <c:layout>
                <c:manualLayout>
                  <c:x val="-3.372826846552901E-2"/>
                  <c:y val="0.136836074047938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B0-474A-BF28-595332C819BC}"/>
                </c:ext>
              </c:extLst>
            </c:dLbl>
            <c:dLbl>
              <c:idx val="2"/>
              <c:layout>
                <c:manualLayout>
                  <c:x val="-2.355766357581059E-2"/>
                  <c:y val="7.9898193275860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B0-474A-BF28-595332C819BC}"/>
                </c:ext>
              </c:extLst>
            </c:dLbl>
            <c:dLbl>
              <c:idx val="3"/>
              <c:layout>
                <c:manualLayout>
                  <c:x val="-3.2456942854314191E-2"/>
                  <c:y val="7.9898193275860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B0-474A-BF28-595332C819BC}"/>
                </c:ext>
              </c:extLst>
            </c:dLbl>
            <c:dLbl>
              <c:idx val="4"/>
              <c:layout>
                <c:manualLayout>
                  <c:x val="-3.2456942854314191E-2"/>
                  <c:y val="7.9898193275860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A3-4EB7-9758-EDF052E681E3}"/>
                </c:ext>
              </c:extLst>
            </c:dLbl>
            <c:dLbl>
              <c:idx val="15"/>
              <c:layout>
                <c:manualLayout>
                  <c:x val="-3.2059025790383347E-2"/>
                  <c:y val="5.5501520668879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EB-43E1-AC20-B373186F86A4}"/>
                </c:ext>
              </c:extLst>
            </c:dLbl>
            <c:dLbl>
              <c:idx val="16"/>
              <c:layout>
                <c:manualLayout>
                  <c:x val="-3.4291548477735946E-2"/>
                  <c:y val="5.5501520668879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1F-486E-9905-440289940F8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Sheet1!$B$2:$B$6</c:f>
              <c:numCache>
                <c:formatCode>General</c:formatCode>
                <c:ptCount val="5"/>
                <c:pt idx="0">
                  <c:v>27</c:v>
                </c:pt>
                <c:pt idx="1">
                  <c:v>22</c:v>
                </c:pt>
                <c:pt idx="2">
                  <c:v>21</c:v>
                </c:pt>
                <c:pt idx="3">
                  <c:v>21</c:v>
                </c:pt>
                <c:pt idx="4">
                  <c:v>23</c:v>
                </c:pt>
              </c:numCache>
            </c:numRef>
          </c:val>
          <c:smooth val="0"/>
          <c:extLst>
            <c:ext xmlns:c16="http://schemas.microsoft.com/office/drawing/2014/chart" uri="{C3380CC4-5D6E-409C-BE32-E72D297353CC}">
              <c16:uniqueId val="{00000008-98B0-474A-BF28-595332C819BC}"/>
            </c:ext>
          </c:extLst>
        </c:ser>
        <c:ser>
          <c:idx val="1"/>
          <c:order val="1"/>
          <c:tx>
            <c:strRef>
              <c:f>Sheet1!$C$1</c:f>
              <c:strCache>
                <c:ptCount val="1"/>
                <c:pt idx="0">
                  <c:v>Μάλλον αρνητικές</c:v>
                </c:pt>
              </c:strCache>
            </c:strRef>
          </c:tx>
          <c:spPr>
            <a:ln w="22225" cap="rnd">
              <a:solidFill>
                <a:schemeClr val="accent2"/>
              </a:solidFill>
              <a:round/>
            </a:ln>
            <a:effectLst/>
          </c:spPr>
          <c:marker>
            <c:symbol val="none"/>
          </c:marker>
          <c:dLbls>
            <c:dLbl>
              <c:idx val="0"/>
              <c:layout>
                <c:manualLayout>
                  <c:x val="-3.432579150279997E-2"/>
                  <c:y val="-0.125263337698570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7F-47DF-8294-3BFF4DB96AB4}"/>
                </c:ext>
              </c:extLst>
            </c:dLbl>
            <c:dLbl>
              <c:idx val="1"/>
              <c:layout>
                <c:manualLayout>
                  <c:x val="-2.6697837835511086E-2"/>
                  <c:y val="-9.6794397312532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7F-47DF-8294-3BFF4DB96AB4}"/>
                </c:ext>
              </c:extLst>
            </c:dLbl>
            <c:dLbl>
              <c:idx val="2"/>
              <c:layout>
                <c:manualLayout>
                  <c:x val="-2.4155186613081459E-2"/>
                  <c:y val="-9.1100609235324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97F-47DF-8294-3BFF4DB96AB4}"/>
                </c:ext>
              </c:extLst>
            </c:dLbl>
            <c:dLbl>
              <c:idx val="3"/>
              <c:layout>
                <c:manualLayout>
                  <c:x val="-1.9069884168222206E-2"/>
                  <c:y val="-9.6794397312532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7F-47DF-8294-3BFF4DB96AB4}"/>
                </c:ext>
              </c:extLst>
            </c:dLbl>
            <c:dLbl>
              <c:idx val="4"/>
              <c:layout>
                <c:manualLayout>
                  <c:x val="-2.5426512224296274E-2"/>
                  <c:y val="-0.125263337698570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A3-4EB7-9758-EDF052E681E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Sheet1!$C$2:$C$6</c:f>
              <c:numCache>
                <c:formatCode>General</c:formatCode>
                <c:ptCount val="5"/>
                <c:pt idx="0">
                  <c:v>61</c:v>
                </c:pt>
                <c:pt idx="1">
                  <c:v>67</c:v>
                </c:pt>
                <c:pt idx="2">
                  <c:v>68</c:v>
                </c:pt>
                <c:pt idx="3">
                  <c:v>68</c:v>
                </c:pt>
                <c:pt idx="4">
                  <c:v>65</c:v>
                </c:pt>
              </c:numCache>
            </c:numRef>
          </c:val>
          <c:smooth val="0"/>
          <c:extLst>
            <c:ext xmlns:c16="http://schemas.microsoft.com/office/drawing/2014/chart" uri="{C3380CC4-5D6E-409C-BE32-E72D297353CC}">
              <c16:uniqueId val="{00000005-F54B-445F-9CF1-33A8A5288DAF}"/>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1"/>
      </c:catAx>
      <c:valAx>
        <c:axId val="331354896"/>
        <c:scaling>
          <c:orientation val="minMax"/>
          <c:max val="8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29909366496445844"/>
          <c:y val="0.88179157955992837"/>
          <c:w val="0.36113025051220909"/>
          <c:h val="0.1125146323628637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a:t>Σύνολο</a:t>
            </a:r>
            <a:endParaRPr lang="en-US" sz="1200"/>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l-GR"/>
        </a:p>
      </c:txPr>
    </c:title>
    <c:autoTitleDeleted val="0"/>
    <c:plotArea>
      <c:layout>
        <c:manualLayout>
          <c:layoutTarget val="inner"/>
          <c:xMode val="edge"/>
          <c:yMode val="edge"/>
          <c:x val="1.2114231742218167E-2"/>
          <c:y val="0.17688034619851528"/>
          <c:w val="0.92404249911382597"/>
          <c:h val="0.70222129077623141"/>
        </c:manualLayout>
      </c:layout>
      <c:barChart>
        <c:barDir val="col"/>
        <c:grouping val="clustered"/>
        <c:varyColors val="0"/>
        <c:ser>
          <c:idx val="0"/>
          <c:order val="0"/>
          <c:tx>
            <c:strRef>
              <c:f>Sheet1!$B$1</c:f>
              <c:strCache>
                <c:ptCount val="1"/>
                <c:pt idx="0">
                  <c:v>Κυβέρνηση</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4-EE79-4FA8-8ADE-2B743D62186D}"/>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5-EE79-4FA8-8ADE-2B743D62186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1-915A-413E-8B10-3CBC9118499E}"/>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Μάλλον θετικές</c:v>
                </c:pt>
                <c:pt idx="1">
                  <c:v>Ούτε-ούτε (αυθ.)</c:v>
                </c:pt>
                <c:pt idx="2">
                  <c:v>Μάλλον αρνητικές</c:v>
                </c:pt>
                <c:pt idx="3">
                  <c:v>ΔΓ/ΔΑ (αυθ.)</c:v>
                </c:pt>
              </c:strCache>
            </c:strRef>
          </c:cat>
          <c:val>
            <c:numRef>
              <c:f>Sheet1!$B$2:$B$5</c:f>
              <c:numCache>
                <c:formatCode>0</c:formatCode>
                <c:ptCount val="4"/>
                <c:pt idx="0">
                  <c:v>48</c:v>
                </c:pt>
                <c:pt idx="1">
                  <c:v>11</c:v>
                </c:pt>
                <c:pt idx="2">
                  <c:v>37</c:v>
                </c:pt>
                <c:pt idx="3">
                  <c:v>4</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dLbls>
        <c:gapWidth val="267"/>
        <c:overlap val="-43"/>
        <c:axId val="331351944"/>
        <c:axId val="331354896"/>
      </c:barChart>
      <c:catAx>
        <c:axId val="331351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l-GR"/>
          </a:p>
        </c:txPr>
        <c:crossAx val="331354896"/>
        <c:crosses val="autoZero"/>
        <c:auto val="1"/>
        <c:lblAlgn val="ctr"/>
        <c:lblOffset val="100"/>
        <c:noMultiLvlLbl val="0"/>
      </c:catAx>
      <c:valAx>
        <c:axId val="331354896"/>
        <c:scaling>
          <c:orientation val="minMax"/>
          <c:max val="90"/>
          <c:min val="0"/>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l-GR"/>
          </a:p>
        </c:txPr>
        <c:crossAx val="33135194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 στοιχεία</a:t>
            </a:r>
            <a:endParaRPr lang="en-US" sz="1200" dirty="0">
              <a:solidFill>
                <a:schemeClr val="tx1">
                  <a:lumMod val="75000"/>
                  <a:lumOff val="25000"/>
                </a:schemeClr>
              </a:solidFill>
            </a:endParaRPr>
          </a:p>
        </c:rich>
      </c:tx>
      <c:layout>
        <c:manualLayout>
          <c:xMode val="edge"/>
          <c:yMode val="edge"/>
          <c:x val="0.41171909950505392"/>
          <c:y val="3.216766098737460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1.3984581723362951E-2"/>
          <c:y val="0.10811875896939746"/>
          <c:w val="0.9631315572747704"/>
          <c:h val="0.64810103201029723"/>
        </c:manualLayout>
      </c:layout>
      <c:lineChart>
        <c:grouping val="standard"/>
        <c:varyColors val="0"/>
        <c:ser>
          <c:idx val="0"/>
          <c:order val="0"/>
          <c:tx>
            <c:strRef>
              <c:f>Sheet1!$B$1</c:f>
              <c:strCache>
                <c:ptCount val="1"/>
                <c:pt idx="0">
                  <c:v>Μάλλον θετικές</c:v>
                </c:pt>
              </c:strCache>
            </c:strRef>
          </c:tx>
          <c:spPr>
            <a:ln w="22225" cap="rnd">
              <a:solidFill>
                <a:srgbClr val="3399FF"/>
              </a:solidFill>
              <a:round/>
            </a:ln>
            <a:effectLst/>
          </c:spPr>
          <c:marker>
            <c:symbol val="none"/>
          </c:marker>
          <c:dPt>
            <c:idx val="0"/>
            <c:marker>
              <c:symbol val="none"/>
            </c:marker>
            <c:bubble3D val="0"/>
            <c:extLst>
              <c:ext xmlns:c16="http://schemas.microsoft.com/office/drawing/2014/chart" uri="{C3380CC4-5D6E-409C-BE32-E72D297353CC}">
                <c16:uniqueId val="{00000001-98B0-474A-BF28-595332C819BC}"/>
              </c:ext>
            </c:extLst>
          </c:dPt>
          <c:dPt>
            <c:idx val="1"/>
            <c:marker>
              <c:symbol val="none"/>
            </c:marker>
            <c:bubble3D val="0"/>
            <c:extLst>
              <c:ext xmlns:c16="http://schemas.microsoft.com/office/drawing/2014/chart" uri="{C3380CC4-5D6E-409C-BE32-E72D297353CC}">
                <c16:uniqueId val="{00000003-98B0-474A-BF28-595332C819BC}"/>
              </c:ext>
            </c:extLst>
          </c:dPt>
          <c:dPt>
            <c:idx val="2"/>
            <c:marker>
              <c:symbol val="none"/>
            </c:marker>
            <c:bubble3D val="0"/>
            <c:extLst>
              <c:ext xmlns:c16="http://schemas.microsoft.com/office/drawing/2014/chart" uri="{C3380CC4-5D6E-409C-BE32-E72D297353CC}">
                <c16:uniqueId val="{00000005-98B0-474A-BF28-595332C819BC}"/>
              </c:ext>
            </c:extLst>
          </c:dPt>
          <c:dPt>
            <c:idx val="3"/>
            <c:marker>
              <c:symbol val="none"/>
            </c:marker>
            <c:bubble3D val="0"/>
            <c:extLst>
              <c:ext xmlns:c16="http://schemas.microsoft.com/office/drawing/2014/chart" uri="{C3380CC4-5D6E-409C-BE32-E72D297353CC}">
                <c16:uniqueId val="{00000007-98B0-474A-BF28-595332C819BC}"/>
              </c:ext>
            </c:extLst>
          </c:dPt>
          <c:dLbls>
            <c:dLbl>
              <c:idx val="2"/>
              <c:layout>
                <c:manualLayout>
                  <c:x val="-2.7371640409454938E-2"/>
                  <c:y val="5.1429252889821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B0-474A-BF28-595332C819BC}"/>
                </c:ext>
              </c:extLst>
            </c:dLbl>
            <c:dLbl>
              <c:idx val="3"/>
              <c:layout>
                <c:manualLayout>
                  <c:x val="-2.7371640409455032E-2"/>
                  <c:y val="7.9898193275860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B0-474A-BF28-595332C819B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Sheet1!$B$2:$B$6</c:f>
              <c:numCache>
                <c:formatCode>General</c:formatCode>
                <c:ptCount val="5"/>
                <c:pt idx="0">
                  <c:v>53</c:v>
                </c:pt>
                <c:pt idx="1">
                  <c:v>49</c:v>
                </c:pt>
                <c:pt idx="2">
                  <c:v>39</c:v>
                </c:pt>
                <c:pt idx="3">
                  <c:v>38</c:v>
                </c:pt>
                <c:pt idx="4">
                  <c:v>48</c:v>
                </c:pt>
              </c:numCache>
            </c:numRef>
          </c:val>
          <c:smooth val="0"/>
          <c:extLst>
            <c:ext xmlns:c16="http://schemas.microsoft.com/office/drawing/2014/chart" uri="{C3380CC4-5D6E-409C-BE32-E72D297353CC}">
              <c16:uniqueId val="{00000008-98B0-474A-BF28-595332C819BC}"/>
            </c:ext>
          </c:extLst>
        </c:ser>
        <c:ser>
          <c:idx val="1"/>
          <c:order val="1"/>
          <c:tx>
            <c:strRef>
              <c:f>Sheet1!$C$1</c:f>
              <c:strCache>
                <c:ptCount val="1"/>
                <c:pt idx="0">
                  <c:v>Μάλλον αρνητικές</c:v>
                </c:pt>
              </c:strCache>
            </c:strRef>
          </c:tx>
          <c:spPr>
            <a:ln w="22225" cap="rnd">
              <a:solidFill>
                <a:schemeClr val="accent2"/>
              </a:solidFill>
              <a:round/>
            </a:ln>
            <a:effectLst/>
          </c:spPr>
          <c:marker>
            <c:symbol val="none"/>
          </c:marker>
          <c:dLbls>
            <c:dLbl>
              <c:idx val="0"/>
              <c:layout>
                <c:manualLayout>
                  <c:x val="-3.432579150279997E-2"/>
                  <c:y val="-0.125263337698570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7F-47DF-8294-3BFF4DB96AB4}"/>
                </c:ext>
              </c:extLst>
            </c:dLbl>
            <c:dLbl>
              <c:idx val="1"/>
              <c:layout>
                <c:manualLayout>
                  <c:x val="-2.6697837835511086E-2"/>
                  <c:y val="-9.6794397312532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7F-47DF-8294-3BFF4DB96AB4}"/>
                </c:ext>
              </c:extLst>
            </c:dLbl>
            <c:dLbl>
              <c:idx val="2"/>
              <c:layout>
                <c:manualLayout>
                  <c:x val="-2.7969163446725901E-2"/>
                  <c:y val="-0.130957125775778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97F-47DF-8294-3BFF4DB96AB4}"/>
                </c:ext>
              </c:extLst>
            </c:dLbl>
            <c:dLbl>
              <c:idx val="3"/>
              <c:layout>
                <c:manualLayout>
                  <c:x val="-1.9069884168222206E-2"/>
                  <c:y val="-9.6794397312532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7F-47DF-8294-3BFF4DB96AB4}"/>
                </c:ext>
              </c:extLst>
            </c:dLbl>
            <c:dLbl>
              <c:idx val="4"/>
              <c:layout>
                <c:manualLayout>
                  <c:x val="-1.9069884168222206E-2"/>
                  <c:y val="0.11956954962136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A3-4EB7-9758-EDF052E681E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Sheet1!$C$2:$C$6</c:f>
              <c:numCache>
                <c:formatCode>General</c:formatCode>
                <c:ptCount val="5"/>
                <c:pt idx="0">
                  <c:v>30</c:v>
                </c:pt>
                <c:pt idx="1">
                  <c:v>31</c:v>
                </c:pt>
                <c:pt idx="2">
                  <c:v>43</c:v>
                </c:pt>
                <c:pt idx="3">
                  <c:v>45</c:v>
                </c:pt>
                <c:pt idx="4">
                  <c:v>37</c:v>
                </c:pt>
              </c:numCache>
            </c:numRef>
          </c:val>
          <c:smooth val="0"/>
          <c:extLst>
            <c:ext xmlns:c16="http://schemas.microsoft.com/office/drawing/2014/chart" uri="{C3380CC4-5D6E-409C-BE32-E72D297353CC}">
              <c16:uniqueId val="{00000005-F54B-445F-9CF1-33A8A5288DAF}"/>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1"/>
      </c:catAx>
      <c:valAx>
        <c:axId val="331354896"/>
        <c:scaling>
          <c:orientation val="minMax"/>
          <c:max val="8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30672161863174735"/>
          <c:y val="0.88179157955992837"/>
          <c:w val="0.36113025051220909"/>
          <c:h val="0.1125146323628637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a:t>Σύνολο</a:t>
            </a:r>
            <a:endParaRPr lang="en-US" sz="1200"/>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l-GR"/>
        </a:p>
      </c:txPr>
    </c:title>
    <c:autoTitleDeleted val="0"/>
    <c:plotArea>
      <c:layout>
        <c:manualLayout>
          <c:layoutTarget val="inner"/>
          <c:xMode val="edge"/>
          <c:yMode val="edge"/>
          <c:x val="1.2114231742218167E-2"/>
          <c:y val="0.17688034619851528"/>
          <c:w val="0.92404249911382597"/>
          <c:h val="0.70222129077623141"/>
        </c:manualLayout>
      </c:layout>
      <c:barChart>
        <c:barDir val="col"/>
        <c:grouping val="clustered"/>
        <c:varyColors val="0"/>
        <c:ser>
          <c:idx val="0"/>
          <c:order val="0"/>
          <c:tx>
            <c:strRef>
              <c:f>Sheet1!$B$1</c:f>
              <c:strCache>
                <c:ptCount val="1"/>
                <c:pt idx="0">
                  <c:v>Κυβέρνηση</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4-EE79-4FA8-8ADE-2B743D62186D}"/>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5-EE79-4FA8-8ADE-2B743D62186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1-915A-413E-8B10-3CBC9118499E}"/>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Μάλλον θετικές</c:v>
                </c:pt>
                <c:pt idx="1">
                  <c:v>Ούτε-ούτε (αυθ.)</c:v>
                </c:pt>
                <c:pt idx="2">
                  <c:v>Μάλλον αρνητικές</c:v>
                </c:pt>
                <c:pt idx="3">
                  <c:v>ΔΓ/ΔΑ (αυθ.)</c:v>
                </c:pt>
              </c:strCache>
            </c:strRef>
          </c:cat>
          <c:val>
            <c:numRef>
              <c:f>Sheet1!$B$2:$B$5</c:f>
              <c:numCache>
                <c:formatCode>0</c:formatCode>
                <c:ptCount val="4"/>
                <c:pt idx="0">
                  <c:v>69</c:v>
                </c:pt>
                <c:pt idx="1">
                  <c:v>11</c:v>
                </c:pt>
                <c:pt idx="2">
                  <c:v>17</c:v>
                </c:pt>
                <c:pt idx="3">
                  <c:v>3</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dLbls>
        <c:gapWidth val="267"/>
        <c:overlap val="-43"/>
        <c:axId val="331351944"/>
        <c:axId val="331354896"/>
      </c:barChart>
      <c:catAx>
        <c:axId val="331351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l-GR"/>
          </a:p>
        </c:txPr>
        <c:crossAx val="331354896"/>
        <c:crosses val="autoZero"/>
        <c:auto val="1"/>
        <c:lblAlgn val="ctr"/>
        <c:lblOffset val="100"/>
        <c:noMultiLvlLbl val="0"/>
      </c:catAx>
      <c:valAx>
        <c:axId val="331354896"/>
        <c:scaling>
          <c:orientation val="minMax"/>
          <c:max val="90"/>
          <c:min val="0"/>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l-GR"/>
          </a:p>
        </c:txPr>
        <c:crossAx val="33135194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 στοιχεία</a:t>
            </a:r>
            <a:endParaRPr lang="en-US" sz="1200" dirty="0">
              <a:solidFill>
                <a:schemeClr val="tx1">
                  <a:lumMod val="75000"/>
                  <a:lumOff val="25000"/>
                </a:schemeClr>
              </a:solidFill>
            </a:endParaRPr>
          </a:p>
        </c:rich>
      </c:tx>
      <c:layout>
        <c:manualLayout>
          <c:xMode val="edge"/>
          <c:yMode val="edge"/>
          <c:x val="0.41171909950505392"/>
          <c:y val="3.216766098737460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1.3984581723362951E-2"/>
          <c:y val="0.10811875896939746"/>
          <c:w val="0.9631315572747704"/>
          <c:h val="0.64810103201029723"/>
        </c:manualLayout>
      </c:layout>
      <c:lineChart>
        <c:grouping val="standard"/>
        <c:varyColors val="0"/>
        <c:ser>
          <c:idx val="0"/>
          <c:order val="0"/>
          <c:tx>
            <c:strRef>
              <c:f>Sheet1!$B$1</c:f>
              <c:strCache>
                <c:ptCount val="1"/>
                <c:pt idx="0">
                  <c:v>Μάλλον θετικές</c:v>
                </c:pt>
              </c:strCache>
            </c:strRef>
          </c:tx>
          <c:spPr>
            <a:ln w="22225" cap="rnd">
              <a:solidFill>
                <a:srgbClr val="3399FF"/>
              </a:solidFill>
              <a:round/>
            </a:ln>
            <a:effectLst/>
          </c:spPr>
          <c:marker>
            <c:symbol val="none"/>
          </c:marker>
          <c:dPt>
            <c:idx val="0"/>
            <c:marker>
              <c:symbol val="none"/>
            </c:marker>
            <c:bubble3D val="0"/>
            <c:extLst>
              <c:ext xmlns:c16="http://schemas.microsoft.com/office/drawing/2014/chart" uri="{C3380CC4-5D6E-409C-BE32-E72D297353CC}">
                <c16:uniqueId val="{00000001-98B0-474A-BF28-595332C819BC}"/>
              </c:ext>
            </c:extLst>
          </c:dPt>
          <c:dPt>
            <c:idx val="1"/>
            <c:marker>
              <c:symbol val="none"/>
            </c:marker>
            <c:bubble3D val="0"/>
            <c:extLst>
              <c:ext xmlns:c16="http://schemas.microsoft.com/office/drawing/2014/chart" uri="{C3380CC4-5D6E-409C-BE32-E72D297353CC}">
                <c16:uniqueId val="{00000003-98B0-474A-BF28-595332C819BC}"/>
              </c:ext>
            </c:extLst>
          </c:dPt>
          <c:dPt>
            <c:idx val="2"/>
            <c:marker>
              <c:symbol val="none"/>
            </c:marker>
            <c:bubble3D val="0"/>
            <c:extLst>
              <c:ext xmlns:c16="http://schemas.microsoft.com/office/drawing/2014/chart" uri="{C3380CC4-5D6E-409C-BE32-E72D297353CC}">
                <c16:uniqueId val="{00000005-98B0-474A-BF28-595332C819BC}"/>
              </c:ext>
            </c:extLst>
          </c:dPt>
          <c:dPt>
            <c:idx val="3"/>
            <c:marker>
              <c:symbol val="none"/>
            </c:marker>
            <c:bubble3D val="0"/>
            <c:extLst>
              <c:ext xmlns:c16="http://schemas.microsoft.com/office/drawing/2014/chart" uri="{C3380CC4-5D6E-409C-BE32-E72D297353CC}">
                <c16:uniqueId val="{00000007-98B0-474A-BF28-595332C819BC}"/>
              </c:ext>
            </c:extLst>
          </c:dPt>
          <c:dLbls>
            <c:dLbl>
              <c:idx val="2"/>
              <c:layout>
                <c:manualLayout>
                  <c:x val="-3.37282684655291E-2"/>
                  <c:y val="-7.95278728859570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B0-474A-BF28-595332C819BC}"/>
                </c:ext>
              </c:extLst>
            </c:dLbl>
            <c:dLbl>
              <c:idx val="3"/>
              <c:layout>
                <c:manualLayout>
                  <c:x val="-3.7542245299173445E-2"/>
                  <c:y val="-6.81402967315414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B0-474A-BF28-595332C819B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Φεβ-22</c:v>
                </c:pt>
                <c:pt idx="1">
                  <c:v>Μαρ-22</c:v>
                </c:pt>
                <c:pt idx="2">
                  <c:v>Απρ-22</c:v>
                </c:pt>
                <c:pt idx="3">
                  <c:v>Μάι-22</c:v>
                </c:pt>
              </c:strCache>
            </c:strRef>
          </c:cat>
          <c:val>
            <c:numRef>
              <c:f>Sheet1!$B$2:$B$5</c:f>
              <c:numCache>
                <c:formatCode>General</c:formatCode>
                <c:ptCount val="4"/>
                <c:pt idx="0">
                  <c:v>63</c:v>
                </c:pt>
                <c:pt idx="1">
                  <c:v>56</c:v>
                </c:pt>
                <c:pt idx="2">
                  <c:v>60</c:v>
                </c:pt>
                <c:pt idx="3">
                  <c:v>69</c:v>
                </c:pt>
              </c:numCache>
            </c:numRef>
          </c:val>
          <c:smooth val="0"/>
          <c:extLst>
            <c:ext xmlns:c16="http://schemas.microsoft.com/office/drawing/2014/chart" uri="{C3380CC4-5D6E-409C-BE32-E72D297353CC}">
              <c16:uniqueId val="{00000008-98B0-474A-BF28-595332C819BC}"/>
            </c:ext>
          </c:extLst>
        </c:ser>
        <c:ser>
          <c:idx val="1"/>
          <c:order val="1"/>
          <c:tx>
            <c:strRef>
              <c:f>Sheet1!$C$1</c:f>
              <c:strCache>
                <c:ptCount val="1"/>
                <c:pt idx="0">
                  <c:v>Μάλλον αρνητικές</c:v>
                </c:pt>
              </c:strCache>
            </c:strRef>
          </c:tx>
          <c:spPr>
            <a:ln w="22225" cap="rnd">
              <a:solidFill>
                <a:schemeClr val="accent2"/>
              </a:solidFill>
              <a:round/>
            </a:ln>
            <a:effectLst/>
          </c:spPr>
          <c:marker>
            <c:symbol val="none"/>
          </c:marker>
          <c:dLbls>
            <c:dLbl>
              <c:idx val="0"/>
              <c:layout>
                <c:manualLayout>
                  <c:x val="-3.432579150279997E-2"/>
                  <c:y val="-0.125263337698570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7F-47DF-8294-3BFF4DB96AB4}"/>
                </c:ext>
              </c:extLst>
            </c:dLbl>
            <c:dLbl>
              <c:idx val="1"/>
              <c:layout>
                <c:manualLayout>
                  <c:x val="-2.6697837835511086E-2"/>
                  <c:y val="-9.6794397312532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7F-47DF-8294-3BFF4DB96AB4}"/>
                </c:ext>
              </c:extLst>
            </c:dLbl>
            <c:dLbl>
              <c:idx val="2"/>
              <c:layout>
                <c:manualLayout>
                  <c:x val="-2.7969163446725901E-2"/>
                  <c:y val="-0.130957125775778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97F-47DF-8294-3BFF4DB96AB4}"/>
                </c:ext>
              </c:extLst>
            </c:dLbl>
            <c:dLbl>
              <c:idx val="3"/>
              <c:layout>
                <c:manualLayout>
                  <c:x val="-1.9069884168222206E-2"/>
                  <c:y val="-9.6794397312532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97F-47DF-8294-3BFF4DB96AB4}"/>
                </c:ext>
              </c:extLst>
            </c:dLbl>
            <c:dLbl>
              <c:idx val="4"/>
              <c:layout>
                <c:manualLayout>
                  <c:x val="-1.9069884168222206E-2"/>
                  <c:y val="0.11956954962136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A3-4EB7-9758-EDF052E681E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Φεβ-22</c:v>
                </c:pt>
                <c:pt idx="1">
                  <c:v>Μαρ-22</c:v>
                </c:pt>
                <c:pt idx="2">
                  <c:v>Απρ-22</c:v>
                </c:pt>
                <c:pt idx="3">
                  <c:v>Μάι-22</c:v>
                </c:pt>
              </c:strCache>
            </c:strRef>
          </c:cat>
          <c:val>
            <c:numRef>
              <c:f>Sheet1!$C$2:$C$5</c:f>
              <c:numCache>
                <c:formatCode>General</c:formatCode>
                <c:ptCount val="4"/>
                <c:pt idx="0">
                  <c:v>19</c:v>
                </c:pt>
                <c:pt idx="1">
                  <c:v>24</c:v>
                </c:pt>
                <c:pt idx="2">
                  <c:v>21</c:v>
                </c:pt>
                <c:pt idx="3">
                  <c:v>17</c:v>
                </c:pt>
              </c:numCache>
            </c:numRef>
          </c:val>
          <c:smooth val="0"/>
          <c:extLst>
            <c:ext xmlns:c16="http://schemas.microsoft.com/office/drawing/2014/chart" uri="{C3380CC4-5D6E-409C-BE32-E72D297353CC}">
              <c16:uniqueId val="{00000005-F54B-445F-9CF1-33A8A5288DAF}"/>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1"/>
      </c:catAx>
      <c:valAx>
        <c:axId val="331354896"/>
        <c:scaling>
          <c:orientation val="minMax"/>
          <c:max val="8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30672161863174735"/>
          <c:y val="0.88179157955992837"/>
          <c:w val="0.36113025051220909"/>
          <c:h val="0.1125146323628637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a:t>
            </a:r>
            <a:r>
              <a:rPr lang="el-GR" sz="1200" baseline="0" dirty="0">
                <a:solidFill>
                  <a:schemeClr val="tx1">
                    <a:lumMod val="75000"/>
                    <a:lumOff val="25000"/>
                  </a:schemeClr>
                </a:solidFill>
              </a:rPr>
              <a:t> στοιχεία</a:t>
            </a:r>
            <a:endParaRPr lang="en-US" sz="1200" dirty="0">
              <a:solidFill>
                <a:schemeClr val="tx1">
                  <a:lumMod val="75000"/>
                  <a:lumOff val="25000"/>
                </a:schemeClr>
              </a:solidFill>
            </a:endParaRPr>
          </a:p>
        </c:rich>
      </c:tx>
      <c:layout>
        <c:manualLayout>
          <c:xMode val="edge"/>
          <c:yMode val="edge"/>
          <c:x val="0.40869599874890655"/>
          <c:y val="5.3445240091168321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3.664612658620995E-2"/>
          <c:y val="0.11750209572673743"/>
          <c:w val="0.92770682321050557"/>
          <c:h val="0.63509273380398812"/>
        </c:manualLayout>
      </c:layout>
      <c:lineChart>
        <c:grouping val="standard"/>
        <c:varyColors val="0"/>
        <c:ser>
          <c:idx val="0"/>
          <c:order val="0"/>
          <c:tx>
            <c:strRef>
              <c:f>Sheet1!$B$1</c:f>
              <c:strCache>
                <c:ptCount val="1"/>
                <c:pt idx="0">
                  <c:v>Προς τη σωστή</c:v>
                </c:pt>
              </c:strCache>
            </c:strRef>
          </c:tx>
          <c:spPr>
            <a:ln w="22225" cap="rnd">
              <a:solidFill>
                <a:srgbClr val="3399FF"/>
              </a:solidFill>
              <a:round/>
            </a:ln>
            <a:effectLst/>
          </c:spPr>
          <c:marker>
            <c:symbol val="none"/>
          </c:marker>
          <c:dPt>
            <c:idx val="0"/>
            <c:marker>
              <c:symbol val="none"/>
            </c:marker>
            <c:bubble3D val="0"/>
            <c:extLst>
              <c:ext xmlns:c16="http://schemas.microsoft.com/office/drawing/2014/chart" uri="{C3380CC4-5D6E-409C-BE32-E72D297353CC}">
                <c16:uniqueId val="{00000000-552D-48F6-8837-481C8CADD869}"/>
              </c:ext>
            </c:extLst>
          </c:dPt>
          <c:dPt>
            <c:idx val="1"/>
            <c:marker>
              <c:symbol val="none"/>
            </c:marker>
            <c:bubble3D val="0"/>
            <c:extLst>
              <c:ext xmlns:c16="http://schemas.microsoft.com/office/drawing/2014/chart" uri="{C3380CC4-5D6E-409C-BE32-E72D297353CC}">
                <c16:uniqueId val="{00000001-552D-48F6-8837-481C8CADD869}"/>
              </c:ext>
            </c:extLst>
          </c:dPt>
          <c:dPt>
            <c:idx val="2"/>
            <c:marker>
              <c:symbol val="none"/>
            </c:marker>
            <c:bubble3D val="0"/>
            <c:extLst>
              <c:ext xmlns:c16="http://schemas.microsoft.com/office/drawing/2014/chart" uri="{C3380CC4-5D6E-409C-BE32-E72D297353CC}">
                <c16:uniqueId val="{00000002-552D-48F6-8837-481C8CADD869}"/>
              </c:ext>
            </c:extLst>
          </c:dPt>
          <c:dPt>
            <c:idx val="3"/>
            <c:marker>
              <c:symbol val="none"/>
            </c:marker>
            <c:bubble3D val="0"/>
            <c:extLst>
              <c:ext xmlns:c16="http://schemas.microsoft.com/office/drawing/2014/chart" uri="{C3380CC4-5D6E-409C-BE32-E72D297353CC}">
                <c16:uniqueId val="{00000003-552D-48F6-8837-481C8CADD869}"/>
              </c:ext>
            </c:extLst>
          </c:dPt>
          <c:dLbls>
            <c:dLbl>
              <c:idx val="0"/>
              <c:layout>
                <c:manualLayout>
                  <c:x val="-2.3942961990862252E-2"/>
                  <c:y val="9.1839079424009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2D-48F6-8837-481C8CADD869}"/>
                </c:ext>
              </c:extLst>
            </c:dLbl>
            <c:dLbl>
              <c:idx val="1"/>
              <c:layout>
                <c:manualLayout>
                  <c:x val="-2.8572591620491881E-2"/>
                  <c:y val="6.895083533079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2D-48F6-8837-481C8CADD869}"/>
                </c:ext>
              </c:extLst>
            </c:dLbl>
            <c:dLbl>
              <c:idx val="2"/>
              <c:layout>
                <c:manualLayout>
                  <c:x val="-2.2399752114319042E-2"/>
                  <c:y val="6.32287743074953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2D-48F6-8837-481C8CADD869}"/>
                </c:ext>
              </c:extLst>
            </c:dLbl>
            <c:dLbl>
              <c:idx val="3"/>
              <c:layout>
                <c:manualLayout>
                  <c:x val="-3.4745431126664839E-2"/>
                  <c:y val="9.17214152889497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2D-48F6-8837-481C8CADD869}"/>
                </c:ext>
              </c:extLst>
            </c:dLbl>
            <c:dLbl>
              <c:idx val="4"/>
              <c:layout>
                <c:manualLayout>
                  <c:x val="-3.1659011373578301E-2"/>
                  <c:y val="0.1261714455638257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85-4973-B6AC-48C05735D2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70C0"/>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Sheet1!$B$2:$B$6</c:f>
              <c:numCache>
                <c:formatCode>General</c:formatCode>
                <c:ptCount val="5"/>
                <c:pt idx="0">
                  <c:v>39</c:v>
                </c:pt>
                <c:pt idx="1">
                  <c:v>35</c:v>
                </c:pt>
                <c:pt idx="2">
                  <c:v>30</c:v>
                </c:pt>
                <c:pt idx="3">
                  <c:v>30</c:v>
                </c:pt>
                <c:pt idx="4">
                  <c:v>38</c:v>
                </c:pt>
              </c:numCache>
            </c:numRef>
          </c:val>
          <c:smooth val="0"/>
          <c:extLst>
            <c:ext xmlns:c16="http://schemas.microsoft.com/office/drawing/2014/chart" uri="{C3380CC4-5D6E-409C-BE32-E72D297353CC}">
              <c16:uniqueId val="{00000004-552D-48F6-8837-481C8CADD869}"/>
            </c:ext>
          </c:extLst>
        </c:ser>
        <c:ser>
          <c:idx val="1"/>
          <c:order val="1"/>
          <c:tx>
            <c:strRef>
              <c:f>Sheet1!$C$1</c:f>
              <c:strCache>
                <c:ptCount val="1"/>
                <c:pt idx="0">
                  <c:v>Προς τη λάθος</c:v>
                </c:pt>
              </c:strCache>
            </c:strRef>
          </c:tx>
          <c:spPr>
            <a:ln w="22225" cap="rnd">
              <a:solidFill>
                <a:schemeClr val="accent2"/>
              </a:solidFill>
              <a:round/>
            </a:ln>
            <a:effectLst/>
          </c:spPr>
          <c:marker>
            <c:symbol val="none"/>
          </c:marker>
          <c:dLbls>
            <c:dLbl>
              <c:idx val="0"/>
              <c:layout>
                <c:manualLayout>
                  <c:x val="-1.4683702731602993E-2"/>
                  <c:y val="-6.8950835330798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23-469D-A076-E70E87E5020B}"/>
                </c:ext>
              </c:extLst>
            </c:dLbl>
            <c:dLbl>
              <c:idx val="1"/>
              <c:layout>
                <c:manualLayout>
                  <c:x val="-2.0856542237775832E-2"/>
                  <c:y val="-7.4672896354100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23-469D-A076-E70E87E5020B}"/>
                </c:ext>
              </c:extLst>
            </c:dLbl>
            <c:dLbl>
              <c:idx val="2"/>
              <c:layout>
                <c:manualLayout>
                  <c:x val="-2.3942961990862311E-2"/>
                  <c:y val="-6.8950835330798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52D-48F6-8837-481C8CADD869}"/>
                </c:ext>
              </c:extLst>
            </c:dLbl>
            <c:dLbl>
              <c:idx val="3"/>
              <c:layout>
                <c:manualLayout>
                  <c:x val="-3.2060245941479534E-2"/>
                  <c:y val="-8.16475030187251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2D-48F6-8837-481C8CADD869}"/>
                </c:ext>
              </c:extLst>
            </c:dLbl>
            <c:dLbl>
              <c:idx val="4"/>
              <c:layout>
                <c:manualLayout>
                  <c:x val="-3.0115797837586538E-2"/>
                  <c:y val="-7.34813135240865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85-4973-B6AC-48C05735D2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Sheet1!$C$2:$C$6</c:f>
              <c:numCache>
                <c:formatCode>General</c:formatCode>
                <c:ptCount val="5"/>
                <c:pt idx="0">
                  <c:v>53</c:v>
                </c:pt>
                <c:pt idx="1">
                  <c:v>57</c:v>
                </c:pt>
                <c:pt idx="2">
                  <c:v>61</c:v>
                </c:pt>
                <c:pt idx="3">
                  <c:v>62</c:v>
                </c:pt>
                <c:pt idx="4">
                  <c:v>54</c:v>
                </c:pt>
              </c:numCache>
            </c:numRef>
          </c:val>
          <c:smooth val="0"/>
          <c:extLst>
            <c:ext xmlns:c16="http://schemas.microsoft.com/office/drawing/2014/chart" uri="{C3380CC4-5D6E-409C-BE32-E72D297353CC}">
              <c16:uniqueId val="{00000006-552D-48F6-8837-481C8CADD869}"/>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1"/>
      </c:catAx>
      <c:valAx>
        <c:axId val="331354896"/>
        <c:scaling>
          <c:orientation val="minMax"/>
          <c:max val="80"/>
          <c:min val="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8100" cap="flat" cmpd="dbl" algn="ctr">
              <a:solidFill>
                <a:schemeClr val="accent1"/>
              </a:solidFill>
              <a:miter lim="800000"/>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271-40CB-8E16-93DC0616B2E7}"/>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AE-4BA3-8CED-F37926BEC026}"/>
                </c:ext>
              </c:extLst>
            </c:dLbl>
            <c:dLbl>
              <c:idx val="2"/>
              <c:layout>
                <c:manualLayout>
                  <c:x val="-2.2215573794844377E-2"/>
                  <c:y val="-5.93004646886550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71-40CB-8E16-93DC0616B2E7}"/>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AE-4BA3-8CED-F37926BEC026}"/>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271-40CB-8E16-93DC0616B2E7}"/>
                </c:ext>
              </c:extLst>
            </c:dLbl>
            <c:dLbl>
              <c:idx val="11"/>
              <c:layout>
                <c:manualLayout>
                  <c:x val="-1.891542071451523E-2"/>
                  <c:y val="3.07479185912982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71-40CB-8E16-93DC0616B2E7}"/>
                </c:ext>
              </c:extLst>
            </c:dLbl>
            <c:dLbl>
              <c:idx val="47"/>
              <c:layout>
                <c:manualLayout>
                  <c:x val="-6.996324530297862E-3"/>
                  <c:y val="6.0764046351282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271-40CB-8E16-93DC0616B2E7}"/>
                </c:ext>
              </c:extLst>
            </c:dLbl>
            <c:dLbl>
              <c:idx val="5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271-40CB-8E16-93DC0616B2E7}"/>
                </c:ext>
              </c:extLst>
            </c:dLbl>
            <c:dLbl>
              <c:idx val="5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271-40CB-8E16-93DC0616B2E7}"/>
                </c:ext>
              </c:extLst>
            </c:dLbl>
            <c:dLbl>
              <c:idx val="57"/>
              <c:layout>
                <c:manualLayout>
                  <c:x val="-2.0015471741291719E-2"/>
                  <c:y val="-9.682062438863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271-40CB-8E16-93DC0616B2E7}"/>
                </c:ext>
              </c:extLst>
            </c:dLbl>
            <c:dLbl>
              <c:idx val="60"/>
              <c:delete val="1"/>
              <c:extLst>
                <c:ext xmlns:c15="http://schemas.microsoft.com/office/drawing/2012/chart" uri="{CE6537A1-D6FC-4f65-9D91-7224C49458BB}"/>
                <c:ext xmlns:c16="http://schemas.microsoft.com/office/drawing/2014/chart" uri="{C3380CC4-5D6E-409C-BE32-E72D297353CC}">
                  <c16:uniqueId val="{00000001-C6E0-4D06-9C1F-83F176EDB56D}"/>
                </c:ext>
              </c:extLst>
            </c:dLbl>
            <c:dLbl>
              <c:idx val="61"/>
              <c:layout>
                <c:manualLayout>
                  <c:x val="-2.8815879955502503E-2"/>
                  <c:y val="-5.1796432748658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55-4E84-9EAE-75CB3559FED7}"/>
                </c:ext>
              </c:extLst>
            </c:dLbl>
            <c:dLbl>
              <c:idx val="6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43-4446-AD92-983A99A5D14D}"/>
                </c:ext>
              </c:extLst>
            </c:dLbl>
            <c:dLbl>
              <c:idx val="6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61-4928-AC1F-DDEA027FFCC6}"/>
                </c:ext>
              </c:extLst>
            </c:dLbl>
            <c:dLbl>
              <c:idx val="6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D0-4CDF-93A4-EB96D16D2486}"/>
                </c:ext>
              </c:extLst>
            </c:dLbl>
            <c:dLbl>
              <c:idx val="6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89-4979-9FD0-21E92BAD24B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75000"/>
                      </a:schemeClr>
                    </a:solidFill>
                    <a:latin typeface="+mn-lt"/>
                    <a:ea typeface="+mn-ea"/>
                    <a:cs typeface="+mn-cs"/>
                  </a:defRPr>
                </a:pPr>
                <a:endParaRPr lang="el-GR"/>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Sheet1!$B$2:$B$6</c:f>
              <c:numCache>
                <c:formatCode>General</c:formatCode>
                <c:ptCount val="5"/>
                <c:pt idx="0">
                  <c:v>-32</c:v>
                </c:pt>
                <c:pt idx="1">
                  <c:v>-40</c:v>
                </c:pt>
                <c:pt idx="2">
                  <c:v>-58</c:v>
                </c:pt>
                <c:pt idx="3">
                  <c:v>-49</c:v>
                </c:pt>
                <c:pt idx="4">
                  <c:v>-47</c:v>
                </c:pt>
              </c:numCache>
            </c:numRef>
          </c:val>
          <c:smooth val="0"/>
          <c:extLst>
            <c:ext xmlns:c16="http://schemas.microsoft.com/office/drawing/2014/chart" uri="{C3380CC4-5D6E-409C-BE32-E72D297353CC}">
              <c16:uniqueId val="{00000000-A271-40CB-8E16-93DC0616B2E7}"/>
            </c:ext>
          </c:extLst>
        </c:ser>
        <c:dLbls>
          <c:showLegendKey val="0"/>
          <c:showVal val="0"/>
          <c:showCatName val="0"/>
          <c:showSerName val="0"/>
          <c:showPercent val="0"/>
          <c:showBubbleSize val="0"/>
        </c:dLbls>
        <c:smooth val="0"/>
        <c:axId val="709815384"/>
        <c:axId val="709811120"/>
      </c:lineChart>
      <c:catAx>
        <c:axId val="70981538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high"/>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l-GR"/>
          </a:p>
        </c:txPr>
        <c:crossAx val="709811120"/>
        <c:crosses val="autoZero"/>
        <c:auto val="1"/>
        <c:lblAlgn val="ctr"/>
        <c:lblOffset val="100"/>
        <c:noMultiLvlLbl val="1"/>
      </c:catAx>
      <c:valAx>
        <c:axId val="709811120"/>
        <c:scaling>
          <c:orientation val="minMax"/>
          <c:max val="0"/>
          <c:min val="-70"/>
        </c:scaling>
        <c:delete val="1"/>
        <c:axPos val="l"/>
        <c:majorGridlines>
          <c:spPr>
            <a:ln w="9525" cap="flat" cmpd="sng" algn="ctr">
              <a:solidFill>
                <a:schemeClr val="tx1">
                  <a:lumMod val="15000"/>
                  <a:lumOff val="85000"/>
                  <a:alpha val="32000"/>
                </a:schemeClr>
              </a:solidFill>
              <a:round/>
            </a:ln>
            <a:effectLst/>
          </c:spPr>
        </c:majorGridlines>
        <c:numFmt formatCode="General" sourceLinked="1"/>
        <c:majorTickMark val="out"/>
        <c:minorTickMark val="none"/>
        <c:tickLblPos val="nextTo"/>
        <c:crossAx val="709815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r>
              <a:rPr lang="el-GR" sz="1200">
                <a:solidFill>
                  <a:schemeClr val="tx1">
                    <a:lumMod val="75000"/>
                    <a:lumOff val="25000"/>
                  </a:schemeClr>
                </a:solidFill>
              </a:rPr>
              <a:t>Σύνολο</a:t>
            </a:r>
            <a:endParaRPr lang="en-US" sz="120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endParaRPr lang="el-GR"/>
        </a:p>
      </c:txPr>
    </c:title>
    <c:autoTitleDeleted val="0"/>
    <c:view3D>
      <c:rotX val="30"/>
      <c:rotY val="20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779549107764401E-2"/>
          <c:y val="0.26203514577631271"/>
          <c:w val="0.97322045089223563"/>
          <c:h val="0.69203358116985414"/>
        </c:manualLayout>
      </c:layout>
      <c:pie3DChart>
        <c:varyColors val="1"/>
        <c:ser>
          <c:idx val="0"/>
          <c:order val="0"/>
          <c:tx>
            <c:strRef>
              <c:f>Sheet1!$B$1</c:f>
              <c:strCache>
                <c:ptCount val="1"/>
                <c:pt idx="0">
                  <c:v>Series 1</c:v>
                </c:pt>
              </c:strCache>
            </c:strRef>
          </c:tx>
          <c:dPt>
            <c:idx val="0"/>
            <c:bubble3D val="0"/>
            <c:spPr>
              <a:solidFill>
                <a:srgbClr val="3399FF">
                  <a:alpha val="70000"/>
                </a:srgbClr>
              </a:solidFill>
              <a:ln w="50800">
                <a:solidFill>
                  <a:schemeClr val="lt1"/>
                </a:solidFill>
              </a:ln>
              <a:effectLst/>
              <a:sp3d contourW="50800">
                <a:contourClr>
                  <a:schemeClr val="lt1"/>
                </a:contourClr>
              </a:sp3d>
            </c:spPr>
            <c:extLst>
              <c:ext xmlns:c16="http://schemas.microsoft.com/office/drawing/2014/chart" uri="{C3380CC4-5D6E-409C-BE32-E72D297353CC}">
                <c16:uniqueId val="{00000004-EE79-4FA8-8ADE-2B743D62186D}"/>
              </c:ext>
            </c:extLst>
          </c:dPt>
          <c:dPt>
            <c:idx val="1"/>
            <c:bubble3D val="0"/>
            <c:spPr>
              <a:solidFill>
                <a:schemeClr val="accent2">
                  <a:alpha val="70000"/>
                </a:schemeClr>
              </a:solidFill>
              <a:ln w="50800">
                <a:solidFill>
                  <a:schemeClr val="lt1"/>
                </a:solidFill>
              </a:ln>
              <a:effectLst/>
              <a:sp3d contourW="50800">
                <a:contourClr>
                  <a:schemeClr val="lt1"/>
                </a:contourClr>
              </a:sp3d>
            </c:spPr>
            <c:extLst>
              <c:ext xmlns:c16="http://schemas.microsoft.com/office/drawing/2014/chart" uri="{C3380CC4-5D6E-409C-BE32-E72D297353CC}">
                <c16:uniqueId val="{00000005-EE79-4FA8-8ADE-2B743D62186D}"/>
              </c:ext>
            </c:extLst>
          </c:dPt>
          <c:dPt>
            <c:idx val="2"/>
            <c:bubble3D val="0"/>
            <c:spPr>
              <a:solidFill>
                <a:schemeClr val="bg1">
                  <a:lumMod val="50000"/>
                  <a:alpha val="70000"/>
                </a:schemeClr>
              </a:solidFill>
              <a:ln w="50800">
                <a:solidFill>
                  <a:schemeClr val="lt1"/>
                </a:solidFill>
              </a:ln>
              <a:effectLst/>
              <a:sp3d contourW="50800">
                <a:contourClr>
                  <a:schemeClr val="lt1"/>
                </a:contourClr>
              </a:sp3d>
            </c:spPr>
            <c:extLst>
              <c:ext xmlns:c16="http://schemas.microsoft.com/office/drawing/2014/chart" uri="{C3380CC4-5D6E-409C-BE32-E72D297353CC}">
                <c16:uniqueId val="{00000001-915A-413E-8B10-3CBC9118499E}"/>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2-915A-413E-8B10-3CBC9118499E}"/>
              </c:ext>
            </c:extLst>
          </c:dPt>
          <c:dLbls>
            <c:dLbl>
              <c:idx val="1"/>
              <c:layout>
                <c:manualLayout>
                  <c:x val="-0.15236492710373953"/>
                  <c:y val="-0.146183110394773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79-4FA8-8ADE-2B743D62186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Είναι ευθύνη της Κυβέρνησης</c:v>
                </c:pt>
                <c:pt idx="1">
                  <c:v>Eίναι αποτέλεσμα των διεθνών εξελίξεων</c:v>
                </c:pt>
                <c:pt idx="2">
                  <c:v>ΔΓ/ΔΑ (αυθ.)</c:v>
                </c:pt>
              </c:strCache>
            </c:strRef>
          </c:cat>
          <c:val>
            <c:numRef>
              <c:f>Sheet1!$B$2:$B$4</c:f>
              <c:numCache>
                <c:formatCode>0</c:formatCode>
                <c:ptCount val="3"/>
                <c:pt idx="0">
                  <c:v>39.4</c:v>
                </c:pt>
                <c:pt idx="1">
                  <c:v>57.7</c:v>
                </c:pt>
                <c:pt idx="2">
                  <c:v>2.9</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pie3DChart>
      <c:spPr>
        <a:noFill/>
        <a:ln>
          <a:noFill/>
        </a:ln>
        <a:effectLst/>
      </c:spPr>
    </c:plotArea>
    <c:legend>
      <c:legendPos val="t"/>
      <c:layout>
        <c:manualLayout>
          <c:xMode val="edge"/>
          <c:yMode val="edge"/>
          <c:x val="0"/>
          <c:y val="0.10852581922151183"/>
          <c:w val="0.95804544923981727"/>
          <c:h val="0.10757805350096769"/>
        </c:manualLayout>
      </c:layout>
      <c:overlay val="0"/>
      <c:spPr>
        <a:solidFill>
          <a:schemeClr val="lt1">
            <a:alpha val="50000"/>
          </a:schemeClr>
        </a:solid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 στοιχεία</a:t>
            </a:r>
            <a:endParaRPr lang="en-US" sz="1200" dirty="0">
              <a:solidFill>
                <a:schemeClr val="tx1">
                  <a:lumMod val="75000"/>
                  <a:lumOff val="25000"/>
                </a:schemeClr>
              </a:solidFill>
            </a:endParaRPr>
          </a:p>
        </c:rich>
      </c:tx>
      <c:layout>
        <c:manualLayout>
          <c:xMode val="edge"/>
          <c:yMode val="edge"/>
          <c:x val="0.41171909950505392"/>
          <c:y val="3.2167660987374603E-3"/>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1.3984581723362951E-2"/>
          <c:y val="0.14228148743264404"/>
          <c:w val="0.9648273589259313"/>
          <c:h val="0.60353235180008469"/>
        </c:manualLayout>
      </c:layout>
      <c:lineChart>
        <c:grouping val="standard"/>
        <c:varyColors val="0"/>
        <c:ser>
          <c:idx val="0"/>
          <c:order val="0"/>
          <c:tx>
            <c:strRef>
              <c:f>Sheet1!$B$1</c:f>
              <c:strCache>
                <c:ptCount val="1"/>
                <c:pt idx="0">
                  <c:v>Είναι ευθύνη της Κυβέρνησης</c:v>
                </c:pt>
              </c:strCache>
            </c:strRef>
          </c:tx>
          <c:spPr>
            <a:ln w="22225" cap="rnd">
              <a:solidFill>
                <a:srgbClr val="3399FF"/>
              </a:solidFill>
              <a:round/>
            </a:ln>
            <a:effectLst/>
          </c:spPr>
          <c:marker>
            <c:symbol val="none"/>
          </c:marker>
          <c:dPt>
            <c:idx val="0"/>
            <c:marker>
              <c:symbol val="none"/>
            </c:marker>
            <c:bubble3D val="0"/>
            <c:extLst>
              <c:ext xmlns:c16="http://schemas.microsoft.com/office/drawing/2014/chart" uri="{C3380CC4-5D6E-409C-BE32-E72D297353CC}">
                <c16:uniqueId val="{00000000-12D0-4681-A368-3AF49E1D9A76}"/>
              </c:ext>
            </c:extLst>
          </c:dPt>
          <c:dPt>
            <c:idx val="1"/>
            <c:marker>
              <c:symbol val="none"/>
            </c:marker>
            <c:bubble3D val="0"/>
            <c:extLst>
              <c:ext xmlns:c16="http://schemas.microsoft.com/office/drawing/2014/chart" uri="{C3380CC4-5D6E-409C-BE32-E72D297353CC}">
                <c16:uniqueId val="{00000001-12D0-4681-A368-3AF49E1D9A76}"/>
              </c:ext>
            </c:extLst>
          </c:dPt>
          <c:dPt>
            <c:idx val="2"/>
            <c:marker>
              <c:symbol val="none"/>
            </c:marker>
            <c:bubble3D val="0"/>
            <c:extLst>
              <c:ext xmlns:c16="http://schemas.microsoft.com/office/drawing/2014/chart" uri="{C3380CC4-5D6E-409C-BE32-E72D297353CC}">
                <c16:uniqueId val="{00000002-12D0-4681-A368-3AF49E1D9A76}"/>
              </c:ext>
            </c:extLst>
          </c:dPt>
          <c:dPt>
            <c:idx val="3"/>
            <c:marker>
              <c:symbol val="none"/>
            </c:marker>
            <c:bubble3D val="0"/>
            <c:extLst>
              <c:ext xmlns:c16="http://schemas.microsoft.com/office/drawing/2014/chart" uri="{C3380CC4-5D6E-409C-BE32-E72D297353CC}">
                <c16:uniqueId val="{00000003-12D0-4681-A368-3AF49E1D9A76}"/>
              </c:ext>
            </c:extLst>
          </c:dPt>
          <c:dLbls>
            <c:dLbl>
              <c:idx val="0"/>
              <c:layout>
                <c:manualLayout>
                  <c:x val="-1.9743686742166078E-2"/>
                  <c:y val="0.1026733455846915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D0-4681-A368-3AF49E1D9A76}"/>
                </c:ext>
              </c:extLst>
            </c:dLbl>
            <c:dLbl>
              <c:idx val="1"/>
              <c:layout>
                <c:manualLayout>
                  <c:x val="-1.9743686742166151E-2"/>
                  <c:y val="7.9898193275860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D0-4681-A368-3AF49E1D9A76}"/>
                </c:ext>
              </c:extLst>
            </c:dLbl>
            <c:dLbl>
              <c:idx val="2"/>
              <c:layout>
                <c:manualLayout>
                  <c:x val="-2.7371640409454938E-2"/>
                  <c:y val="5.1429252889821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D0-4681-A368-3AF49E1D9A76}"/>
                </c:ext>
              </c:extLst>
            </c:dLbl>
            <c:dLbl>
              <c:idx val="3"/>
              <c:layout>
                <c:manualLayout>
                  <c:x val="-2.7371640409455032E-2"/>
                  <c:y val="7.9898193275860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D0-4681-A368-3AF49E1D9A7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Μαρ-22</c:v>
                </c:pt>
                <c:pt idx="1">
                  <c:v>Απρ-22</c:v>
                </c:pt>
                <c:pt idx="2">
                  <c:v>Μάι-22</c:v>
                </c:pt>
              </c:strCache>
            </c:strRef>
          </c:cat>
          <c:val>
            <c:numRef>
              <c:f>Sheet1!$B$2:$B$4</c:f>
              <c:numCache>
                <c:formatCode>General</c:formatCode>
                <c:ptCount val="3"/>
                <c:pt idx="0">
                  <c:v>41</c:v>
                </c:pt>
                <c:pt idx="1">
                  <c:v>42</c:v>
                </c:pt>
                <c:pt idx="2">
                  <c:v>39</c:v>
                </c:pt>
              </c:numCache>
            </c:numRef>
          </c:val>
          <c:smooth val="0"/>
          <c:extLst>
            <c:ext xmlns:c16="http://schemas.microsoft.com/office/drawing/2014/chart" uri="{C3380CC4-5D6E-409C-BE32-E72D297353CC}">
              <c16:uniqueId val="{00000004-12D0-4681-A368-3AF49E1D9A76}"/>
            </c:ext>
          </c:extLst>
        </c:ser>
        <c:ser>
          <c:idx val="1"/>
          <c:order val="1"/>
          <c:tx>
            <c:strRef>
              <c:f>Sheet1!$C$1</c:f>
              <c:strCache>
                <c:ptCount val="1"/>
                <c:pt idx="0">
                  <c:v>Είναι αποτέλεσμα διεθνών εξελίξεων</c:v>
                </c:pt>
              </c:strCache>
            </c:strRef>
          </c:tx>
          <c:spPr>
            <a:ln w="22225" cap="rnd">
              <a:solidFill>
                <a:schemeClr val="accent2"/>
              </a:solidFill>
              <a:round/>
            </a:ln>
            <a:effectLst/>
          </c:spPr>
          <c:marker>
            <c:symbol val="none"/>
          </c:marker>
          <c:dLbls>
            <c:dLbl>
              <c:idx val="0"/>
              <c:layout>
                <c:manualLayout>
                  <c:x val="-3.432579150279997E-2"/>
                  <c:y val="-0.125263337698570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D0-4681-A368-3AF49E1D9A76}"/>
                </c:ext>
              </c:extLst>
            </c:dLbl>
            <c:dLbl>
              <c:idx val="1"/>
              <c:layout>
                <c:manualLayout>
                  <c:x val="-2.6697837835511086E-2"/>
                  <c:y val="-9.6794397312532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D0-4681-A368-3AF49E1D9A76}"/>
                </c:ext>
              </c:extLst>
            </c:dLbl>
            <c:dLbl>
              <c:idx val="2"/>
              <c:layout>
                <c:manualLayout>
                  <c:x val="-2.7969163446725901E-2"/>
                  <c:y val="-0.130957125775778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D0-4681-A368-3AF49E1D9A76}"/>
                </c:ext>
              </c:extLst>
            </c:dLbl>
            <c:dLbl>
              <c:idx val="3"/>
              <c:layout>
                <c:manualLayout>
                  <c:x val="-1.9069884168222206E-2"/>
                  <c:y val="-9.6794397312532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D0-4681-A368-3AF49E1D9A76}"/>
                </c:ext>
              </c:extLst>
            </c:dLbl>
            <c:dLbl>
              <c:idx val="4"/>
              <c:layout>
                <c:manualLayout>
                  <c:x val="-1.9069884168222206E-2"/>
                  <c:y val="0.11956954962136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D0-4681-A368-3AF49E1D9A7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Μαρ-22</c:v>
                </c:pt>
                <c:pt idx="1">
                  <c:v>Απρ-22</c:v>
                </c:pt>
                <c:pt idx="2">
                  <c:v>Μάι-22</c:v>
                </c:pt>
              </c:strCache>
            </c:strRef>
          </c:cat>
          <c:val>
            <c:numRef>
              <c:f>Sheet1!$C$2:$C$4</c:f>
              <c:numCache>
                <c:formatCode>General</c:formatCode>
                <c:ptCount val="3"/>
                <c:pt idx="0">
                  <c:v>56</c:v>
                </c:pt>
                <c:pt idx="1">
                  <c:v>54</c:v>
                </c:pt>
                <c:pt idx="2">
                  <c:v>58</c:v>
                </c:pt>
              </c:numCache>
            </c:numRef>
          </c:val>
          <c:smooth val="0"/>
          <c:extLst>
            <c:ext xmlns:c16="http://schemas.microsoft.com/office/drawing/2014/chart" uri="{C3380CC4-5D6E-409C-BE32-E72D297353CC}">
              <c16:uniqueId val="{0000000A-12D0-4681-A368-3AF49E1D9A76}"/>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1"/>
      </c:catAx>
      <c:valAx>
        <c:axId val="331354896"/>
        <c:scaling>
          <c:orientation val="minMax"/>
          <c:max val="8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8.1136417534803829E-2"/>
          <c:y val="0.87212256528157539"/>
          <c:w val="0.85129403356891964"/>
          <c:h val="0.1110225850561629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Σύνολο</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3399FF">
                  <a:alpha val="80000"/>
                </a:srgbClr>
              </a:solidFill>
              <a:ln>
                <a:noFill/>
              </a:ln>
              <a:effectLst/>
            </c:spPr>
            <c:extLst>
              <c:ext xmlns:c16="http://schemas.microsoft.com/office/drawing/2014/chart" uri="{C3380CC4-5D6E-409C-BE32-E72D297353CC}">
                <c16:uniqueId val="{00000004-EE79-4FA8-8ADE-2B743D62186D}"/>
              </c:ext>
            </c:extLst>
          </c:dPt>
          <c:dPt>
            <c:idx val="1"/>
            <c:invertIfNegative val="0"/>
            <c:bubble3D val="0"/>
            <c:spPr>
              <a:solidFill>
                <a:schemeClr val="accent3">
                  <a:alpha val="80000"/>
                </a:schemeClr>
              </a:solidFill>
              <a:ln>
                <a:noFill/>
              </a:ln>
              <a:effectLst/>
            </c:spPr>
            <c:extLst>
              <c:ext xmlns:c16="http://schemas.microsoft.com/office/drawing/2014/chart" uri="{C3380CC4-5D6E-409C-BE32-E72D297353CC}">
                <c16:uniqueId val="{00000005-EE79-4FA8-8ADE-2B743D62186D}"/>
              </c:ext>
            </c:extLst>
          </c:dPt>
          <c:dPt>
            <c:idx val="2"/>
            <c:invertIfNegative val="0"/>
            <c:bubble3D val="0"/>
            <c:spPr>
              <a:solidFill>
                <a:schemeClr val="accent2">
                  <a:alpha val="80000"/>
                </a:schemeClr>
              </a:solidFill>
              <a:ln>
                <a:noFill/>
              </a:ln>
              <a:effectLst/>
            </c:spPr>
            <c:extLst>
              <c:ext xmlns:c16="http://schemas.microsoft.com/office/drawing/2014/chart" uri="{C3380CC4-5D6E-409C-BE32-E72D297353CC}">
                <c16:uniqueId val="{00000001-915A-413E-8B10-3CBC9118499E}"/>
              </c:ext>
            </c:extLst>
          </c:dPt>
          <c:dPt>
            <c:idx val="3"/>
            <c:invertIfNegative val="0"/>
            <c:bubble3D val="0"/>
            <c:spPr>
              <a:solidFill>
                <a:schemeClr val="bg1">
                  <a:lumMod val="50000"/>
                  <a:alpha val="80000"/>
                </a:schemeClr>
              </a:solidFill>
              <a:ln>
                <a:noFill/>
              </a:ln>
              <a:effectLst/>
            </c:spPr>
            <c:extLs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Υπέρ</c:v>
                </c:pt>
                <c:pt idx="1">
                  <c:v>Ούτε-ούτε (αυθ.)</c:v>
                </c:pt>
                <c:pt idx="2">
                  <c:v>Κατά</c:v>
                </c:pt>
                <c:pt idx="3">
                  <c:v>ΔΓ/ΔΑ (αυθ.)</c:v>
                </c:pt>
              </c:strCache>
            </c:strRef>
          </c:cat>
          <c:val>
            <c:numRef>
              <c:f>Sheet1!$B$2:$B$5</c:f>
              <c:numCache>
                <c:formatCode>0</c:formatCode>
                <c:ptCount val="4"/>
                <c:pt idx="0">
                  <c:v>13.7</c:v>
                </c:pt>
                <c:pt idx="1">
                  <c:v>9.6</c:v>
                </c:pt>
                <c:pt idx="2">
                  <c:v>71.400000000000006</c:v>
                </c:pt>
                <c:pt idx="3">
                  <c:v>5.2</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dLbls>
        <c:gapWidth val="267"/>
        <c:overlap val="-43"/>
        <c:axId val="331351944"/>
        <c:axId val="331354896"/>
      </c:barChart>
      <c:catAx>
        <c:axId val="331351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0"/>
      </c:catAx>
      <c:valAx>
        <c:axId val="331354896"/>
        <c:scaling>
          <c:orientation val="minMax"/>
          <c:max val="80"/>
        </c:scaling>
        <c:delete val="1"/>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Διαχρονικά</a:t>
            </a:r>
            <a:r>
              <a:rPr lang="el-GR" sz="1400" baseline="0" dirty="0">
                <a:solidFill>
                  <a:schemeClr val="tx1">
                    <a:lumMod val="75000"/>
                    <a:lumOff val="25000"/>
                  </a:schemeClr>
                </a:solidFill>
              </a:rPr>
              <a:t> στοιχεία</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lineChart>
        <c:grouping val="standard"/>
        <c:varyColors val="0"/>
        <c:ser>
          <c:idx val="0"/>
          <c:order val="0"/>
          <c:tx>
            <c:strRef>
              <c:f>Sheet1!$B$1</c:f>
              <c:strCache>
                <c:ptCount val="1"/>
                <c:pt idx="0">
                  <c:v>Υπέρ</c:v>
                </c:pt>
              </c:strCache>
            </c:strRef>
          </c:tx>
          <c:spPr>
            <a:ln w="22225" cap="rnd">
              <a:solidFill>
                <a:srgbClr val="3399FF"/>
              </a:solidFill>
              <a:round/>
            </a:ln>
            <a:effectLst/>
          </c:spPr>
          <c:marker>
            <c:symbol val="none"/>
          </c:marker>
          <c:dPt>
            <c:idx val="0"/>
            <c:marker>
              <c:symbol val="none"/>
            </c:marker>
            <c:bubble3D val="0"/>
            <c:extLst>
              <c:ext xmlns:c16="http://schemas.microsoft.com/office/drawing/2014/chart" uri="{C3380CC4-5D6E-409C-BE32-E72D297353CC}">
                <c16:uniqueId val="{00000000-1B1F-4329-BB57-1BCC136B903F}"/>
              </c:ext>
            </c:extLst>
          </c:dPt>
          <c:dPt>
            <c:idx val="1"/>
            <c:marker>
              <c:symbol val="none"/>
            </c:marker>
            <c:bubble3D val="0"/>
            <c:extLst>
              <c:ext xmlns:c16="http://schemas.microsoft.com/office/drawing/2014/chart" uri="{C3380CC4-5D6E-409C-BE32-E72D297353CC}">
                <c16:uniqueId val="{00000001-1B1F-4329-BB57-1BCC136B903F}"/>
              </c:ext>
            </c:extLst>
          </c:dPt>
          <c:dPt>
            <c:idx val="2"/>
            <c:marker>
              <c:symbol val="none"/>
            </c:marker>
            <c:bubble3D val="0"/>
            <c:extLst>
              <c:ext xmlns:c16="http://schemas.microsoft.com/office/drawing/2014/chart" uri="{C3380CC4-5D6E-409C-BE32-E72D297353CC}">
                <c16:uniqueId val="{00000002-1B1F-4329-BB57-1BCC136B903F}"/>
              </c:ext>
            </c:extLst>
          </c:dPt>
          <c:dPt>
            <c:idx val="3"/>
            <c:marker>
              <c:symbol val="none"/>
            </c:marker>
            <c:bubble3D val="0"/>
            <c:extLst>
              <c:ext xmlns:c16="http://schemas.microsoft.com/office/drawing/2014/chart" uri="{C3380CC4-5D6E-409C-BE32-E72D297353CC}">
                <c16:uniqueId val="{00000003-1B1F-4329-BB57-1BCC136B903F}"/>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399FF"/>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Μαρ-22</c:v>
                </c:pt>
                <c:pt idx="1">
                  <c:v>Απρ-22</c:v>
                </c:pt>
                <c:pt idx="2">
                  <c:v>Μάι-22</c:v>
                </c:pt>
              </c:strCache>
            </c:strRef>
          </c:cat>
          <c:val>
            <c:numRef>
              <c:f>Sheet1!$B$2:$B$4</c:f>
              <c:numCache>
                <c:formatCode>0</c:formatCode>
                <c:ptCount val="3"/>
                <c:pt idx="0">
                  <c:v>13</c:v>
                </c:pt>
                <c:pt idx="1">
                  <c:v>15</c:v>
                </c:pt>
                <c:pt idx="2" formatCode="General">
                  <c:v>14</c:v>
                </c:pt>
              </c:numCache>
            </c:numRef>
          </c:val>
          <c:smooth val="0"/>
          <c:extLst>
            <c:ext xmlns:c16="http://schemas.microsoft.com/office/drawing/2014/chart" uri="{C3380CC4-5D6E-409C-BE32-E72D297353CC}">
              <c16:uniqueId val="{00000004-1B1F-4329-BB57-1BCC136B903F}"/>
            </c:ext>
          </c:extLst>
        </c:ser>
        <c:ser>
          <c:idx val="1"/>
          <c:order val="1"/>
          <c:tx>
            <c:strRef>
              <c:f>Sheet1!$C$1</c:f>
              <c:strCache>
                <c:ptCount val="1"/>
                <c:pt idx="0">
                  <c:v>Κατά</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Μαρ-22</c:v>
                </c:pt>
                <c:pt idx="1">
                  <c:v>Απρ-22</c:v>
                </c:pt>
                <c:pt idx="2">
                  <c:v>Μάι-22</c:v>
                </c:pt>
              </c:strCache>
            </c:strRef>
          </c:cat>
          <c:val>
            <c:numRef>
              <c:f>Sheet1!$C$2:$C$4</c:f>
              <c:numCache>
                <c:formatCode>0</c:formatCode>
                <c:ptCount val="3"/>
                <c:pt idx="0">
                  <c:v>70</c:v>
                </c:pt>
                <c:pt idx="1">
                  <c:v>71</c:v>
                </c:pt>
                <c:pt idx="2" formatCode="General">
                  <c:v>71</c:v>
                </c:pt>
              </c:numCache>
            </c:numRef>
          </c:val>
          <c:smooth val="0"/>
          <c:extLst>
            <c:ext xmlns:c16="http://schemas.microsoft.com/office/drawing/2014/chart" uri="{C3380CC4-5D6E-409C-BE32-E72D297353CC}">
              <c16:uniqueId val="{00000005-1B1F-4329-BB57-1BCC136B903F}"/>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0"/>
        <c:lblAlgn val="ctr"/>
        <c:lblOffset val="100"/>
        <c:noMultiLvlLbl val="0"/>
      </c:catAx>
      <c:valAx>
        <c:axId val="3313548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77849340800826"/>
          <c:y val="8.1991815724178796E-2"/>
          <c:w val="0.70095362403422878"/>
          <c:h val="0.88567381402066436"/>
        </c:manualLayout>
      </c:layout>
      <c:barChart>
        <c:barDir val="bar"/>
        <c:grouping val="stacked"/>
        <c:varyColors val="0"/>
        <c:ser>
          <c:idx val="0"/>
          <c:order val="0"/>
          <c:tx>
            <c:strRef>
              <c:f>Sheet1!$B$1</c:f>
              <c:strCache>
                <c:ptCount val="1"/>
                <c:pt idx="0">
                  <c:v>Αρνητικές/Μάλλον αρνητικές γνώμες</c:v>
                </c:pt>
              </c:strCache>
            </c:strRef>
          </c:tx>
          <c:spPr>
            <a:solidFill>
              <a:schemeClr val="accent2">
                <a:alpha val="70000"/>
              </a:schemeClr>
            </a:solidFill>
            <a:ln>
              <a:noFill/>
            </a:ln>
            <a:effectLst/>
          </c:spPr>
          <c:invertIfNegative val="0"/>
          <c:dLbls>
            <c:dLbl>
              <c:idx val="0"/>
              <c:tx>
                <c:rich>
                  <a:bodyPr/>
                  <a:lstStyle/>
                  <a:p>
                    <a:r>
                      <a:rPr lang="en-US"/>
                      <a:t>52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FF9-43BF-98F7-77F0CCF01795}"/>
                </c:ext>
              </c:extLst>
            </c:dLbl>
            <c:dLbl>
              <c:idx val="1"/>
              <c:tx>
                <c:rich>
                  <a:bodyPr/>
                  <a:lstStyle/>
                  <a:p>
                    <a:r>
                      <a:rPr lang="en-US"/>
                      <a:t>57</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FF9-43BF-98F7-77F0CCF01795}"/>
                </c:ext>
              </c:extLst>
            </c:dLbl>
            <c:dLbl>
              <c:idx val="2"/>
              <c:tx>
                <c:rich>
                  <a:bodyPr/>
                  <a:lstStyle/>
                  <a:p>
                    <a:r>
                      <a:rPr lang="en-US"/>
                      <a:t>76</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FF9-43BF-98F7-77F0CCF0179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lumMod val="75000"/>
                        <a:lumOff val="25000"/>
                      </a:schemeClr>
                    </a:solidFill>
                    <a:latin typeface="+mn-lt"/>
                    <a:ea typeface="+mn-ea"/>
                    <a:cs typeface="+mn-cs"/>
                  </a:defRPr>
                </a:pPr>
                <a:endParaRPr lang="el-G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 Τζο Μπάιντεν  </c:v>
                </c:pt>
                <c:pt idx="1">
                  <c:v> Βολοντιμίρ Ζελένσκι  </c:v>
                </c:pt>
                <c:pt idx="2">
                  <c:v> Βλαδιμήρ Πούτιν  </c:v>
                </c:pt>
              </c:strCache>
            </c:strRef>
          </c:cat>
          <c:val>
            <c:numRef>
              <c:f>Sheet1!$B$2:$B$4</c:f>
              <c:numCache>
                <c:formatCode>0</c:formatCode>
                <c:ptCount val="3"/>
                <c:pt idx="0">
                  <c:v>-52</c:v>
                </c:pt>
                <c:pt idx="1">
                  <c:v>-57</c:v>
                </c:pt>
                <c:pt idx="2">
                  <c:v>-76</c:v>
                </c:pt>
              </c:numCache>
            </c:numRef>
          </c:val>
          <c:extLst>
            <c:ext xmlns:c16="http://schemas.microsoft.com/office/drawing/2014/chart" uri="{C3380CC4-5D6E-409C-BE32-E72D297353CC}">
              <c16:uniqueId val="{00000000-7ADA-4098-93E7-E2C084853A02}"/>
            </c:ext>
          </c:extLst>
        </c:ser>
        <c:ser>
          <c:idx val="1"/>
          <c:order val="1"/>
          <c:tx>
            <c:strRef>
              <c:f>Sheet1!$C$1</c:f>
              <c:strCache>
                <c:ptCount val="1"/>
                <c:pt idx="0">
                  <c:v>Θετικές/Μάλλον θετικές γνώμες</c:v>
                </c:pt>
              </c:strCache>
            </c:strRef>
          </c:tx>
          <c:spPr>
            <a:solidFill>
              <a:srgbClr val="3399FF">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 Τζο Μπάιντεν  </c:v>
                </c:pt>
                <c:pt idx="1">
                  <c:v> Βολοντιμίρ Ζελένσκι  </c:v>
                </c:pt>
                <c:pt idx="2">
                  <c:v> Βλαδιμήρ Πούτιν  </c:v>
                </c:pt>
              </c:strCache>
            </c:strRef>
          </c:cat>
          <c:val>
            <c:numRef>
              <c:f>Sheet1!$C$2:$C$4</c:f>
              <c:numCache>
                <c:formatCode>0</c:formatCode>
                <c:ptCount val="3"/>
                <c:pt idx="0">
                  <c:v>40.4</c:v>
                </c:pt>
                <c:pt idx="1">
                  <c:v>35.200000000000003</c:v>
                </c:pt>
                <c:pt idx="2">
                  <c:v>19.7</c:v>
                </c:pt>
              </c:numCache>
            </c:numRef>
          </c:val>
          <c:extLst>
            <c:ext xmlns:c16="http://schemas.microsoft.com/office/drawing/2014/chart" uri="{C3380CC4-5D6E-409C-BE32-E72D297353CC}">
              <c16:uniqueId val="{00000001-3BE9-4E78-9190-4C25C90B0CB5}"/>
            </c:ext>
          </c:extLst>
        </c:ser>
        <c:dLbls>
          <c:showLegendKey val="0"/>
          <c:showVal val="0"/>
          <c:showCatName val="0"/>
          <c:showSerName val="0"/>
          <c:showPercent val="0"/>
          <c:showBubbleSize val="0"/>
        </c:dLbls>
        <c:gapWidth val="100"/>
        <c:overlap val="100"/>
        <c:axId val="510722928"/>
        <c:axId val="510721288"/>
      </c:barChart>
      <c:catAx>
        <c:axId val="510722928"/>
        <c:scaling>
          <c:orientation val="maxMin"/>
        </c:scaling>
        <c:delete val="0"/>
        <c:axPos val="l"/>
        <c:numFmt formatCode="General" sourceLinked="1"/>
        <c:majorTickMark val="in"/>
        <c:minorTickMark val="in"/>
        <c:tickLblPos val="low"/>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197" b="1" i="0" u="none" strike="noStrike" kern="1200" cap="none" spc="0" normalizeH="0" baseline="0">
                <a:ln>
                  <a:noFill/>
                </a:ln>
                <a:solidFill>
                  <a:schemeClr val="tx1">
                    <a:lumMod val="75000"/>
                    <a:lumOff val="25000"/>
                  </a:schemeClr>
                </a:solidFill>
                <a:latin typeface="+mn-lt"/>
                <a:ea typeface="+mn-ea"/>
                <a:cs typeface="+mn-cs"/>
              </a:defRPr>
            </a:pPr>
            <a:endParaRPr lang="el-GR"/>
          </a:p>
        </c:txPr>
        <c:crossAx val="510721288"/>
        <c:crosses val="autoZero"/>
        <c:auto val="1"/>
        <c:lblAlgn val="ctr"/>
        <c:lblOffset val="100"/>
        <c:noMultiLvlLbl val="0"/>
      </c:catAx>
      <c:valAx>
        <c:axId val="510721288"/>
        <c:scaling>
          <c:orientation val="minMax"/>
          <c:max val="85"/>
          <c:min val="-95"/>
        </c:scaling>
        <c:delete val="1"/>
        <c:axPos val="t"/>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510722928"/>
        <c:crosses val="autoZero"/>
        <c:crossBetween val="between"/>
      </c:valAx>
      <c:spPr>
        <a:pattFill prst="ltDnDiag">
          <a:fgClr>
            <a:schemeClr val="dk1">
              <a:lumMod val="15000"/>
              <a:lumOff val="85000"/>
            </a:schemeClr>
          </a:fgClr>
          <a:bgClr>
            <a:schemeClr val="lt1"/>
          </a:bgClr>
        </a:pattFill>
        <a:ln>
          <a:noFill/>
        </a:ln>
        <a:effectLst/>
      </c:spPr>
    </c:plotArea>
    <c:legend>
      <c:legendPos val="r"/>
      <c:layout>
        <c:manualLayout>
          <c:xMode val="edge"/>
          <c:yMode val="edge"/>
          <c:x val="0.75873574939171917"/>
          <c:y val="0.86830925889837385"/>
          <c:w val="0.23333681943435466"/>
          <c:h val="0.1081266471302824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r>
              <a:rPr lang="el-GR" sz="1200">
                <a:solidFill>
                  <a:schemeClr val="tx1">
                    <a:lumMod val="75000"/>
                    <a:lumOff val="25000"/>
                  </a:schemeClr>
                </a:solidFill>
              </a:rPr>
              <a:t>Σύνολο</a:t>
            </a:r>
            <a:endParaRPr lang="en-US" sz="1200">
              <a:solidFill>
                <a:schemeClr val="tx1">
                  <a:lumMod val="75000"/>
                  <a:lumOff val="25000"/>
                </a:schemeClr>
              </a:solidFill>
            </a:endParaRPr>
          </a:p>
        </c:rich>
      </c:tx>
      <c:layout>
        <c:manualLayout>
          <c:xMode val="edge"/>
          <c:yMode val="edge"/>
          <c:x val="0.4478090690345235"/>
          <c:y val="0"/>
        </c:manualLayout>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endParaRPr lang="el-GR"/>
        </a:p>
      </c:txPr>
    </c:title>
    <c:autoTitleDeleted val="0"/>
    <c:view3D>
      <c:rotX val="30"/>
      <c:rotY val="20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779549107764401E-2"/>
          <c:y val="0.26203514577631271"/>
          <c:w val="0.97322045089223563"/>
          <c:h val="0.69203358116985414"/>
        </c:manualLayout>
      </c:layout>
      <c:pie3DChart>
        <c:varyColors val="1"/>
        <c:ser>
          <c:idx val="0"/>
          <c:order val="0"/>
          <c:tx>
            <c:strRef>
              <c:f>Sheet1!$B$1</c:f>
              <c:strCache>
                <c:ptCount val="1"/>
                <c:pt idx="0">
                  <c:v>Series 1</c:v>
                </c:pt>
              </c:strCache>
            </c:strRef>
          </c:tx>
          <c:dPt>
            <c:idx val="0"/>
            <c:bubble3D val="0"/>
            <c:spPr>
              <a:solidFill>
                <a:srgbClr val="3399FF">
                  <a:alpha val="70000"/>
                </a:srgbClr>
              </a:solidFill>
              <a:ln w="50800">
                <a:solidFill>
                  <a:schemeClr val="lt1"/>
                </a:solidFill>
              </a:ln>
              <a:effectLst/>
              <a:sp3d contourW="50800">
                <a:contourClr>
                  <a:schemeClr val="lt1"/>
                </a:contourClr>
              </a:sp3d>
            </c:spPr>
            <c:extLst>
              <c:ext xmlns:c16="http://schemas.microsoft.com/office/drawing/2014/chart" uri="{C3380CC4-5D6E-409C-BE32-E72D297353CC}">
                <c16:uniqueId val="{00000004-EE79-4FA8-8ADE-2B743D62186D}"/>
              </c:ext>
            </c:extLst>
          </c:dPt>
          <c:dPt>
            <c:idx val="1"/>
            <c:bubble3D val="0"/>
            <c:spPr>
              <a:solidFill>
                <a:schemeClr val="accent2">
                  <a:alpha val="70000"/>
                </a:schemeClr>
              </a:solidFill>
              <a:ln w="50800">
                <a:solidFill>
                  <a:schemeClr val="lt1"/>
                </a:solidFill>
              </a:ln>
              <a:effectLst/>
              <a:sp3d contourW="50800">
                <a:contourClr>
                  <a:schemeClr val="lt1"/>
                </a:contourClr>
              </a:sp3d>
            </c:spPr>
            <c:extLst>
              <c:ext xmlns:c16="http://schemas.microsoft.com/office/drawing/2014/chart" uri="{C3380CC4-5D6E-409C-BE32-E72D297353CC}">
                <c16:uniqueId val="{00000005-EE79-4FA8-8ADE-2B743D62186D}"/>
              </c:ext>
            </c:extLst>
          </c:dPt>
          <c:dPt>
            <c:idx val="2"/>
            <c:bubble3D val="0"/>
            <c:spPr>
              <a:solidFill>
                <a:schemeClr val="bg1">
                  <a:lumMod val="50000"/>
                  <a:alpha val="70000"/>
                </a:schemeClr>
              </a:solidFill>
              <a:ln w="50800">
                <a:solidFill>
                  <a:schemeClr val="lt1"/>
                </a:solidFill>
              </a:ln>
              <a:effectLst/>
              <a:sp3d contourW="50800">
                <a:contourClr>
                  <a:schemeClr val="lt1"/>
                </a:contourClr>
              </a:sp3d>
            </c:spPr>
            <c:extLst>
              <c:ext xmlns:c16="http://schemas.microsoft.com/office/drawing/2014/chart" uri="{C3380CC4-5D6E-409C-BE32-E72D297353CC}">
                <c16:uniqueId val="{00000001-915A-413E-8B10-3CBC9118499E}"/>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2-915A-413E-8B10-3CBC9118499E}"/>
              </c:ext>
            </c:extLst>
          </c:dPt>
          <c:dLbls>
            <c:dLbl>
              <c:idx val="1"/>
              <c:layout>
                <c:manualLayout>
                  <c:x val="-0.15236492710373953"/>
                  <c:y val="-0.146183110394773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79-4FA8-8ADE-2B743D62186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Μέσα στο κάστρο</c:v>
                </c:pt>
                <c:pt idx="1">
                  <c:v>Έξω από το κάστρο</c:v>
                </c:pt>
                <c:pt idx="2">
                  <c:v>ΔΓ/ΔΑ(αυθ.)</c:v>
                </c:pt>
              </c:strCache>
            </c:strRef>
          </c:cat>
          <c:val>
            <c:numRef>
              <c:f>Sheet1!$B$2:$B$4</c:f>
              <c:numCache>
                <c:formatCode>0</c:formatCode>
                <c:ptCount val="3"/>
                <c:pt idx="0">
                  <c:v>50</c:v>
                </c:pt>
                <c:pt idx="1">
                  <c:v>47</c:v>
                </c:pt>
                <c:pt idx="2">
                  <c:v>3</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pie3DChart>
      <c:spPr>
        <a:noFill/>
        <a:ln>
          <a:noFill/>
        </a:ln>
        <a:effectLst/>
      </c:spPr>
    </c:plotArea>
    <c:legend>
      <c:legendPos val="t"/>
      <c:layout>
        <c:manualLayout>
          <c:xMode val="edge"/>
          <c:yMode val="edge"/>
          <c:x val="0"/>
          <c:y val="7.586198027738543E-2"/>
          <c:w val="0.95804544923981727"/>
          <c:h val="0.18379367770392929"/>
        </c:manualLayout>
      </c:layout>
      <c:overlay val="0"/>
      <c:spPr>
        <a:solidFill>
          <a:schemeClr val="lt1">
            <a:alpha val="50000"/>
          </a:schemeClr>
        </a:solid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Διαχρονικά</a:t>
            </a:r>
            <a:r>
              <a:rPr lang="el-GR" sz="1400" baseline="0" dirty="0">
                <a:solidFill>
                  <a:schemeClr val="tx1">
                    <a:lumMod val="75000"/>
                    <a:lumOff val="25000"/>
                  </a:schemeClr>
                </a:solidFill>
              </a:rPr>
              <a:t> στοιχεία</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lineChart>
        <c:grouping val="standard"/>
        <c:varyColors val="0"/>
        <c:ser>
          <c:idx val="0"/>
          <c:order val="0"/>
          <c:tx>
            <c:strRef>
              <c:f>Sheet1!$B$1</c:f>
              <c:strCache>
                <c:ptCount val="1"/>
                <c:pt idx="0">
                  <c:v>Μέσα στο κάστρο</c:v>
                </c:pt>
              </c:strCache>
            </c:strRef>
          </c:tx>
          <c:spPr>
            <a:ln w="22225" cap="rnd">
              <a:solidFill>
                <a:srgbClr val="3399FF"/>
              </a:solidFill>
              <a:round/>
            </a:ln>
            <a:effectLst/>
          </c:spPr>
          <c:marker>
            <c:symbol val="none"/>
          </c:marker>
          <c:dPt>
            <c:idx val="0"/>
            <c:marker>
              <c:symbol val="none"/>
            </c:marker>
            <c:bubble3D val="0"/>
            <c:extLst>
              <c:ext xmlns:c16="http://schemas.microsoft.com/office/drawing/2014/chart" uri="{C3380CC4-5D6E-409C-BE32-E72D297353CC}">
                <c16:uniqueId val="{00000000-D8C5-4F50-9328-BA0954530C36}"/>
              </c:ext>
            </c:extLst>
          </c:dPt>
          <c:dPt>
            <c:idx val="1"/>
            <c:marker>
              <c:symbol val="none"/>
            </c:marker>
            <c:bubble3D val="0"/>
            <c:extLst>
              <c:ext xmlns:c16="http://schemas.microsoft.com/office/drawing/2014/chart" uri="{C3380CC4-5D6E-409C-BE32-E72D297353CC}">
                <c16:uniqueId val="{00000001-D8C5-4F50-9328-BA0954530C36}"/>
              </c:ext>
            </c:extLst>
          </c:dPt>
          <c:dPt>
            <c:idx val="2"/>
            <c:marker>
              <c:symbol val="none"/>
            </c:marker>
            <c:bubble3D val="0"/>
            <c:extLst>
              <c:ext xmlns:c16="http://schemas.microsoft.com/office/drawing/2014/chart" uri="{C3380CC4-5D6E-409C-BE32-E72D297353CC}">
                <c16:uniqueId val="{00000002-D8C5-4F50-9328-BA0954530C36}"/>
              </c:ext>
            </c:extLst>
          </c:dPt>
          <c:dPt>
            <c:idx val="3"/>
            <c:marker>
              <c:symbol val="none"/>
            </c:marker>
            <c:bubble3D val="0"/>
            <c:extLst>
              <c:ext xmlns:c16="http://schemas.microsoft.com/office/drawing/2014/chart" uri="{C3380CC4-5D6E-409C-BE32-E72D297353CC}">
                <c16:uniqueId val="{00000003-D8C5-4F50-9328-BA0954530C36}"/>
              </c:ext>
            </c:extLst>
          </c:dPt>
          <c:dLbls>
            <c:dLbl>
              <c:idx val="1"/>
              <c:layout>
                <c:manualLayout>
                  <c:x val="-5.2151729976556836E-2"/>
                  <c:y val="-6.63890383242851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C5-4F50-9328-BA0954530C36}"/>
                </c:ext>
              </c:extLst>
            </c:dLbl>
            <c:dLbl>
              <c:idx val="2"/>
              <c:layout>
                <c:manualLayout>
                  <c:x val="-2.6822102274664878E-2"/>
                  <c:y val="-5.800251584949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C5-4F50-9328-BA0954530C3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399FF"/>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Μαρ-22</c:v>
                </c:pt>
                <c:pt idx="1">
                  <c:v>Απρ-22</c:v>
                </c:pt>
                <c:pt idx="2">
                  <c:v>Μάι-22</c:v>
                </c:pt>
              </c:strCache>
            </c:strRef>
          </c:cat>
          <c:val>
            <c:numRef>
              <c:f>Sheet1!$B$2:$B$4</c:f>
              <c:numCache>
                <c:formatCode>0</c:formatCode>
                <c:ptCount val="3"/>
                <c:pt idx="0">
                  <c:v>47</c:v>
                </c:pt>
                <c:pt idx="1">
                  <c:v>49</c:v>
                </c:pt>
                <c:pt idx="2" formatCode="General">
                  <c:v>50</c:v>
                </c:pt>
              </c:numCache>
            </c:numRef>
          </c:val>
          <c:smooth val="0"/>
          <c:extLst>
            <c:ext xmlns:c16="http://schemas.microsoft.com/office/drawing/2014/chart" uri="{C3380CC4-5D6E-409C-BE32-E72D297353CC}">
              <c16:uniqueId val="{00000004-D8C5-4F50-9328-BA0954530C36}"/>
            </c:ext>
          </c:extLst>
        </c:ser>
        <c:ser>
          <c:idx val="1"/>
          <c:order val="1"/>
          <c:tx>
            <c:strRef>
              <c:f>Sheet1!$C$1</c:f>
              <c:strCache>
                <c:ptCount val="1"/>
                <c:pt idx="0">
                  <c:v>Έξω από το κάστρο</c:v>
                </c:pt>
              </c:strCache>
            </c:strRef>
          </c:tx>
          <c:spPr>
            <a:ln w="22225" cap="rnd">
              <a:solidFill>
                <a:schemeClr val="accent2"/>
              </a:solidFill>
              <a:round/>
            </a:ln>
            <a:effectLst/>
          </c:spPr>
          <c:marker>
            <c:symbol val="none"/>
          </c:marker>
          <c:dLbls>
            <c:dLbl>
              <c:idx val="0"/>
              <c:layout>
                <c:manualLayout>
                  <c:x val="-4.5454161914498949E-2"/>
                  <c:y val="-6.9709861950271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C5-4F50-9328-BA0954530C36}"/>
                </c:ext>
              </c:extLst>
            </c:dLbl>
            <c:dLbl>
              <c:idx val="1"/>
              <c:layout>
                <c:manualLayout>
                  <c:x val="-3.6524071165088628E-2"/>
                  <c:y val="0.1099412522424239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C5-4F50-9328-BA0954530C36}"/>
                </c:ext>
              </c:extLst>
            </c:dLbl>
            <c:dLbl>
              <c:idx val="2"/>
              <c:layout>
                <c:manualLayout>
                  <c:x val="-3.7299485975705669E-2"/>
                  <c:y val="5.2313631818686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1C-495D-B375-12E763BA6A1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Μαρ-22</c:v>
                </c:pt>
                <c:pt idx="1">
                  <c:v>Απρ-22</c:v>
                </c:pt>
                <c:pt idx="2">
                  <c:v>Μάι-22</c:v>
                </c:pt>
              </c:strCache>
            </c:strRef>
          </c:cat>
          <c:val>
            <c:numRef>
              <c:f>Sheet1!$C$2:$C$4</c:f>
              <c:numCache>
                <c:formatCode>0</c:formatCode>
                <c:ptCount val="3"/>
                <c:pt idx="0">
                  <c:v>49</c:v>
                </c:pt>
                <c:pt idx="1">
                  <c:v>48</c:v>
                </c:pt>
                <c:pt idx="2" formatCode="General">
                  <c:v>47</c:v>
                </c:pt>
              </c:numCache>
            </c:numRef>
          </c:val>
          <c:smooth val="0"/>
          <c:extLst>
            <c:ext xmlns:c16="http://schemas.microsoft.com/office/drawing/2014/chart" uri="{C3380CC4-5D6E-409C-BE32-E72D297353CC}">
              <c16:uniqueId val="{00000007-D8C5-4F50-9328-BA0954530C36}"/>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0"/>
        <c:lblAlgn val="ctr"/>
        <c:lblOffset val="100"/>
        <c:noMultiLvlLbl val="0"/>
      </c:catAx>
      <c:valAx>
        <c:axId val="3313548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l-GR"/>
        </a:p>
      </c:txPr>
    </c:title>
    <c:autoTitleDeleted val="0"/>
    <c:plotArea>
      <c:layout>
        <c:manualLayout>
          <c:layoutTarget val="inner"/>
          <c:xMode val="edge"/>
          <c:yMode val="edge"/>
          <c:x val="3.1926355479710851E-2"/>
          <c:y val="0.14618557754405087"/>
          <c:w val="0.9680736445202891"/>
          <c:h val="0.82386861572036951"/>
        </c:manualLayout>
      </c:layout>
      <c:barChart>
        <c:barDir val="col"/>
        <c:grouping val="clustered"/>
        <c:varyColors val="0"/>
        <c:ser>
          <c:idx val="0"/>
          <c:order val="0"/>
          <c:tx>
            <c:strRef>
              <c:f>Sheet1!$B$1</c:f>
              <c:strCache>
                <c:ptCount val="1"/>
                <c:pt idx="0">
                  <c:v>Series 1</c:v>
                </c:pt>
              </c:strCache>
            </c:strRef>
          </c:tx>
          <c:spPr>
            <a:solidFill>
              <a:schemeClr val="bg1">
                <a:lumMod val="50000"/>
                <a:alpha val="70000"/>
              </a:schemeClr>
            </a:solidFill>
            <a:ln>
              <a:noFill/>
            </a:ln>
            <a:effectLst/>
          </c:spPr>
          <c:invertIfNegative val="0"/>
          <c:dPt>
            <c:idx val="0"/>
            <c:invertIfNegative val="0"/>
            <c:bubble3D val="0"/>
            <c:spPr>
              <a:solidFill>
                <a:srgbClr val="3399FF">
                  <a:alpha val="70000"/>
                </a:srgbClr>
              </a:solidFill>
              <a:ln>
                <a:noFill/>
              </a:ln>
              <a:effectLst/>
            </c:spPr>
            <c:extLst>
              <c:ext xmlns:c16="http://schemas.microsoft.com/office/drawing/2014/chart" uri="{C3380CC4-5D6E-409C-BE32-E72D297353CC}">
                <c16:uniqueId val="{00000001-490C-490F-A67C-64BF956F0D26}"/>
              </c:ext>
            </c:extLst>
          </c:dPt>
          <c:dPt>
            <c:idx val="1"/>
            <c:invertIfNegative val="0"/>
            <c:bubble3D val="0"/>
            <c:spPr>
              <a:solidFill>
                <a:schemeClr val="accent2">
                  <a:alpha val="70000"/>
                </a:schemeClr>
              </a:solidFill>
              <a:ln>
                <a:noFill/>
              </a:ln>
              <a:effectLst/>
            </c:spPr>
            <c:extLst>
              <c:ext xmlns:c16="http://schemas.microsoft.com/office/drawing/2014/chart" uri="{C3380CC4-5D6E-409C-BE32-E72D297353CC}">
                <c16:uniqueId val="{00000002-490C-490F-A67C-64BF956F0D26}"/>
              </c:ext>
            </c:extLst>
          </c:dPt>
          <c:dPt>
            <c:idx val="2"/>
            <c:invertIfNegative val="0"/>
            <c:bubble3D val="0"/>
            <c:spPr>
              <a:solidFill>
                <a:schemeClr val="accent1">
                  <a:lumMod val="50000"/>
                  <a:alpha val="70000"/>
                </a:schemeClr>
              </a:solidFill>
              <a:ln>
                <a:noFill/>
              </a:ln>
              <a:effectLst/>
            </c:spPr>
            <c:extLst>
              <c:ext xmlns:c16="http://schemas.microsoft.com/office/drawing/2014/chart" uri="{C3380CC4-5D6E-409C-BE32-E72D297353CC}">
                <c16:uniqueId val="{00000003-490C-490F-A67C-64BF956F0D26}"/>
              </c:ext>
            </c:extLst>
          </c:dPt>
          <c:dPt>
            <c:idx val="3"/>
            <c:invertIfNegative val="0"/>
            <c:bubble3D val="0"/>
            <c:spPr>
              <a:solidFill>
                <a:srgbClr val="FF0000">
                  <a:alpha val="70000"/>
                </a:srgbClr>
              </a:solidFill>
              <a:ln>
                <a:noFill/>
              </a:ln>
              <a:effectLst/>
            </c:spPr>
            <c:extLst>
              <c:ext xmlns:c16="http://schemas.microsoft.com/office/drawing/2014/chart" uri="{C3380CC4-5D6E-409C-BE32-E72D297353CC}">
                <c16:uniqueId val="{00000004-490C-490F-A67C-64BF956F0D26}"/>
              </c:ext>
            </c:extLst>
          </c:dPt>
          <c:dPt>
            <c:idx val="4"/>
            <c:invertIfNegative val="0"/>
            <c:bubble3D val="0"/>
            <c:spPr>
              <a:solidFill>
                <a:schemeClr val="accent4">
                  <a:lumMod val="40000"/>
                  <a:lumOff val="60000"/>
                  <a:alpha val="70000"/>
                </a:schemeClr>
              </a:solidFill>
              <a:ln>
                <a:noFill/>
              </a:ln>
              <a:effectLst/>
            </c:spPr>
            <c:extLst>
              <c:ext xmlns:c16="http://schemas.microsoft.com/office/drawing/2014/chart" uri="{C3380CC4-5D6E-409C-BE32-E72D297353CC}">
                <c16:uniqueId val="{00000005-490C-490F-A67C-64BF956F0D26}"/>
              </c:ext>
            </c:extLst>
          </c:dPt>
          <c:dPt>
            <c:idx val="5"/>
            <c:invertIfNegative val="0"/>
            <c:bubble3D val="0"/>
            <c:spPr>
              <a:solidFill>
                <a:srgbClr val="C00000">
                  <a:alpha val="70000"/>
                </a:srgbClr>
              </a:solidFill>
              <a:ln>
                <a:noFill/>
              </a:ln>
              <a:effectLst/>
            </c:spPr>
            <c:extLst>
              <c:ext xmlns:c16="http://schemas.microsoft.com/office/drawing/2014/chart" uri="{C3380CC4-5D6E-409C-BE32-E72D297353CC}">
                <c16:uniqueId val="{00000006-490C-490F-A67C-64BF956F0D26}"/>
              </c:ext>
            </c:extLst>
          </c:dPt>
          <c:dPt>
            <c:idx val="6"/>
            <c:invertIfNegative val="0"/>
            <c:bubble3D val="0"/>
            <c:spPr>
              <a:solidFill>
                <a:srgbClr val="0070C0">
                  <a:alpha val="69804"/>
                </a:srgbClr>
              </a:solidFill>
              <a:ln>
                <a:noFill/>
              </a:ln>
              <a:effectLst/>
            </c:spPr>
            <c:extLst>
              <c:ext xmlns:c16="http://schemas.microsoft.com/office/drawing/2014/chart" uri="{C3380CC4-5D6E-409C-BE32-E72D297353CC}">
                <c16:uniqueId val="{00000007-490C-490F-A67C-64BF956F0D26}"/>
              </c:ext>
            </c:extLst>
          </c:dPt>
          <c:dPt>
            <c:idx val="7"/>
            <c:invertIfNegative val="0"/>
            <c:bubble3D val="0"/>
            <c:spPr>
              <a:solidFill>
                <a:srgbClr val="002060">
                  <a:alpha val="70000"/>
                </a:srgbClr>
              </a:solidFill>
              <a:ln>
                <a:noFill/>
              </a:ln>
              <a:effectLst/>
            </c:spPr>
            <c:extLst>
              <c:ext xmlns:c16="http://schemas.microsoft.com/office/drawing/2014/chart" uri="{C3380CC4-5D6E-409C-BE32-E72D297353CC}">
                <c16:uniqueId val="{0000000F-1153-403F-BCF0-A1F0212CFA79}"/>
              </c:ext>
            </c:extLst>
          </c:dPt>
          <c:dPt>
            <c:idx val="8"/>
            <c:invertIfNegative val="0"/>
            <c:bubble3D val="0"/>
            <c:extLst>
              <c:ext xmlns:c16="http://schemas.microsoft.com/office/drawing/2014/chart" uri="{C3380CC4-5D6E-409C-BE32-E72D297353CC}">
                <c16:uniqueId val="{00000011-3C90-4BE0-B3D2-0365DD5D5B5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Sheet1!$A$2:$A$14</c:f>
              <c:strCache>
                <c:ptCount val="13"/>
                <c:pt idx="0">
                  <c:v>ΝΕΑ  ΔΗΜΟΚΡΑΤΙΑ</c:v>
                </c:pt>
                <c:pt idx="1">
                  <c:v>ΣΥΡΙΖΑ</c:v>
                </c:pt>
                <c:pt idx="2">
                  <c:v>ΠΑΣΟΚ-ΚΙΝΗΜΑ  ΑΛΛΑΓΗΣ</c:v>
                </c:pt>
                <c:pt idx="3">
                  <c:v>Κ.Κ.Ε</c:v>
                </c:pt>
                <c:pt idx="4">
                  <c:v>ΕΛΛΗΝΙΚΗ  ΛΥΣΗ</c:v>
                </c:pt>
                <c:pt idx="5">
                  <c:v>ΜΕΡΑ 25</c:v>
                </c:pt>
                <c:pt idx="6">
                  <c:v>ΕΘΝΙΚΗ ΔΗΜΙΟΥΡΓΙΑ</c:v>
                </c:pt>
                <c:pt idx="7">
                  <c:v>ΕΛΛΗΝΕΣ ΓΙΑ ΤΗΝ ΠΑΤΡΙΔΑ </c:v>
                </c:pt>
                <c:pt idx="8">
                  <c:v>ΑΛΛΟ</c:v>
                </c:pt>
                <c:pt idx="9">
                  <c:v>ΑΚΥΡΟ-ΛΕΥΚΟ</c:v>
                </c:pt>
                <c:pt idx="10">
                  <c:v>ΔΕ ΘΑ ΨΗΦΙΖΑ</c:v>
                </c:pt>
                <c:pt idx="11">
                  <c:v>ΔΕΝ ΕΧΩ ΑΠΟΦΑΣΙΣΕΙ</c:v>
                </c:pt>
                <c:pt idx="12">
                  <c:v>ΔΕΝ ΑΠΑΝΤΩ</c:v>
                </c:pt>
              </c:strCache>
            </c:strRef>
          </c:cat>
          <c:val>
            <c:numRef>
              <c:f>Sheet1!$B$2:$B$14</c:f>
              <c:numCache>
                <c:formatCode>0.0</c:formatCode>
                <c:ptCount val="13"/>
                <c:pt idx="0">
                  <c:v>28.5</c:v>
                </c:pt>
                <c:pt idx="1">
                  <c:v>20.3</c:v>
                </c:pt>
                <c:pt idx="2">
                  <c:v>11.8</c:v>
                </c:pt>
                <c:pt idx="3">
                  <c:v>5</c:v>
                </c:pt>
                <c:pt idx="4">
                  <c:v>4.0999999999999996</c:v>
                </c:pt>
                <c:pt idx="5">
                  <c:v>2.9</c:v>
                </c:pt>
                <c:pt idx="6">
                  <c:v>1</c:v>
                </c:pt>
                <c:pt idx="7">
                  <c:v>2.2000000000000002</c:v>
                </c:pt>
                <c:pt idx="8">
                  <c:v>3.1</c:v>
                </c:pt>
                <c:pt idx="9">
                  <c:v>3.6</c:v>
                </c:pt>
                <c:pt idx="10">
                  <c:v>7</c:v>
                </c:pt>
                <c:pt idx="11">
                  <c:v>8.1</c:v>
                </c:pt>
                <c:pt idx="12">
                  <c:v>2.4</c:v>
                </c:pt>
              </c:numCache>
            </c:numRef>
          </c:val>
          <c:extLst>
            <c:ext xmlns:c16="http://schemas.microsoft.com/office/drawing/2014/chart" uri="{C3380CC4-5D6E-409C-BE32-E72D297353CC}">
              <c16:uniqueId val="{00000000-6B80-4ED6-BFFF-1579FA2D7E38}"/>
            </c:ext>
          </c:extLst>
        </c:ser>
        <c:dLbls>
          <c:showLegendKey val="0"/>
          <c:showVal val="0"/>
          <c:showCatName val="0"/>
          <c:showSerName val="0"/>
          <c:showPercent val="0"/>
          <c:showBubbleSize val="0"/>
        </c:dLbls>
        <c:gapWidth val="100"/>
        <c:overlap val="-43"/>
        <c:axId val="757033168"/>
        <c:axId val="757034480"/>
      </c:barChart>
      <c:catAx>
        <c:axId val="757033168"/>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757034480"/>
        <c:crosses val="autoZero"/>
        <c:auto val="1"/>
        <c:lblAlgn val="ctr"/>
        <c:lblOffset val="100"/>
        <c:noMultiLvlLbl val="0"/>
      </c:catAx>
      <c:valAx>
        <c:axId val="757034480"/>
        <c:scaling>
          <c:orientation val="minMax"/>
          <c:max val="60"/>
        </c:scaling>
        <c:delete val="1"/>
        <c:axPos val="l"/>
        <c:majorGridlines>
          <c:spPr>
            <a:ln w="9525" cap="flat" cmpd="sng" algn="ctr">
              <a:solidFill>
                <a:schemeClr val="dk1">
                  <a:lumMod val="15000"/>
                  <a:lumOff val="85000"/>
                </a:schemeClr>
              </a:solidFill>
              <a:round/>
            </a:ln>
            <a:effectLst/>
          </c:spPr>
        </c:majorGridlines>
        <c:numFmt formatCode="0.0" sourceLinked="1"/>
        <c:majorTickMark val="out"/>
        <c:minorTickMark val="none"/>
        <c:tickLblPos val="nextTo"/>
        <c:crossAx val="75703316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25555467465707E-2"/>
          <c:y val="0.16078629754957488"/>
          <c:w val="0.97376242443462024"/>
          <c:h val="0.57430450009319933"/>
        </c:manualLayout>
      </c:layout>
      <c:lineChart>
        <c:grouping val="standard"/>
        <c:varyColors val="0"/>
        <c:ser>
          <c:idx val="0"/>
          <c:order val="0"/>
          <c:tx>
            <c:strRef>
              <c:f>Sheet1!$B$1</c:f>
              <c:strCache>
                <c:ptCount val="1"/>
                <c:pt idx="0">
                  <c:v>ΝΔ</c:v>
                </c:pt>
              </c:strCache>
            </c:strRef>
          </c:tx>
          <c:spPr>
            <a:ln w="22225" cap="rnd">
              <a:solidFill>
                <a:srgbClr val="3399FF"/>
              </a:solidFill>
              <a:round/>
            </a:ln>
            <a:effectLst/>
          </c:spPr>
          <c:marker>
            <c:symbol val="none"/>
          </c:marker>
          <c:dPt>
            <c:idx val="0"/>
            <c:marker>
              <c:symbol val="none"/>
            </c:marker>
            <c:bubble3D val="0"/>
            <c:extLst>
              <c:ext xmlns:c16="http://schemas.microsoft.com/office/drawing/2014/chart" uri="{C3380CC4-5D6E-409C-BE32-E72D297353CC}">
                <c16:uniqueId val="{00000000-80F7-47E9-A291-3199CDCECC0A}"/>
              </c:ext>
            </c:extLst>
          </c:dPt>
          <c:dPt>
            <c:idx val="1"/>
            <c:marker>
              <c:symbol val="none"/>
            </c:marker>
            <c:bubble3D val="0"/>
            <c:extLst>
              <c:ext xmlns:c16="http://schemas.microsoft.com/office/drawing/2014/chart" uri="{C3380CC4-5D6E-409C-BE32-E72D297353CC}">
                <c16:uniqueId val="{00000001-80F7-47E9-A291-3199CDCECC0A}"/>
              </c:ext>
            </c:extLst>
          </c:dPt>
          <c:dPt>
            <c:idx val="2"/>
            <c:marker>
              <c:symbol val="none"/>
            </c:marker>
            <c:bubble3D val="0"/>
            <c:extLst>
              <c:ext xmlns:c16="http://schemas.microsoft.com/office/drawing/2014/chart" uri="{C3380CC4-5D6E-409C-BE32-E72D297353CC}">
                <c16:uniqueId val="{00000002-80F7-47E9-A291-3199CDCECC0A}"/>
              </c:ext>
            </c:extLst>
          </c:dPt>
          <c:dPt>
            <c:idx val="3"/>
            <c:marker>
              <c:symbol val="none"/>
            </c:marker>
            <c:bubble3D val="0"/>
            <c:extLst>
              <c:ext xmlns:c16="http://schemas.microsoft.com/office/drawing/2014/chart" uri="{C3380CC4-5D6E-409C-BE32-E72D297353CC}">
                <c16:uniqueId val="{00000003-80F7-47E9-A291-3199CDCECC0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General</c:formatCode>
                <c:ptCount val="5"/>
                <c:pt idx="2" formatCode="0.0">
                  <c:v>64</c:v>
                </c:pt>
                <c:pt idx="3" formatCode="0.0">
                  <c:v>81</c:v>
                </c:pt>
                <c:pt idx="4" formatCode="0.0">
                  <c:v>77</c:v>
                </c:pt>
              </c:numCache>
            </c:numRef>
          </c:val>
          <c:smooth val="0"/>
          <c:extLst>
            <c:ext xmlns:c16="http://schemas.microsoft.com/office/drawing/2014/chart" uri="{C3380CC4-5D6E-409C-BE32-E72D297353CC}">
              <c16:uniqueId val="{0000000A-80F7-47E9-A291-3199CDCECC0A}"/>
            </c:ext>
          </c:extLst>
        </c:ser>
        <c:ser>
          <c:idx val="1"/>
          <c:order val="1"/>
          <c:tx>
            <c:strRef>
              <c:f>Sheet1!$C$1</c:f>
              <c:strCache>
                <c:ptCount val="1"/>
                <c:pt idx="0">
                  <c:v>ΣΥΡΙΖΑ</c:v>
                </c:pt>
              </c:strCache>
            </c:strRef>
          </c:tx>
          <c:spPr>
            <a:ln w="22225" cap="rnd">
              <a:solidFill>
                <a:srgbClr val="FF6699"/>
              </a:solidFill>
              <a:round/>
            </a:ln>
            <a:effectLst/>
          </c:spPr>
          <c:marker>
            <c:symbol val="none"/>
          </c:marker>
          <c:dLbls>
            <c:dLbl>
              <c:idx val="0"/>
              <c:layout>
                <c:manualLayout>
                  <c:x val="-2.013280080691697E-2"/>
                  <c:y val="-4.734394591077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25-4B68-B7F3-DD684AD3EA52}"/>
                </c:ext>
              </c:extLst>
            </c:dLbl>
            <c:dLbl>
              <c:idx val="1"/>
              <c:layout>
                <c:manualLayout>
                  <c:x val="-1.7959805576812642E-2"/>
                  <c:y val="-4.10450426143126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25-4B68-B7F3-DD684AD3EA52}"/>
                </c:ext>
              </c:extLst>
            </c:dLbl>
            <c:dLbl>
              <c:idx val="2"/>
              <c:layout>
                <c:manualLayout>
                  <c:x val="-4.0469384079901208E-2"/>
                  <c:y val="3.45417969431967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83-41C7-9DC8-67A844115ABA}"/>
                </c:ext>
              </c:extLst>
            </c:dLbl>
            <c:dLbl>
              <c:idx val="3"/>
              <c:layout>
                <c:manualLayout>
                  <c:x val="-2.5785326036974286E-2"/>
                  <c:y val="-3.47461393178535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83-41C7-9DC8-67A844115ABA}"/>
                </c:ext>
              </c:extLst>
            </c:dLbl>
            <c:dLbl>
              <c:idx val="4"/>
              <c:layout>
                <c:manualLayout>
                  <c:x val="-2.3612330806869915E-2"/>
                  <c:y val="-3.1596687669624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83-41C7-9DC8-67A844115AB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6699"/>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0.0</c:formatCode>
                <c:ptCount val="5"/>
                <c:pt idx="0">
                  <c:v>71</c:v>
                </c:pt>
                <c:pt idx="1">
                  <c:v>74</c:v>
                </c:pt>
                <c:pt idx="2">
                  <c:v>48</c:v>
                </c:pt>
              </c:numCache>
            </c:numRef>
          </c:val>
          <c:smooth val="0"/>
          <c:extLst>
            <c:ext xmlns:c16="http://schemas.microsoft.com/office/drawing/2014/chart" uri="{C3380CC4-5D6E-409C-BE32-E72D297353CC}">
              <c16:uniqueId val="{0000000B-80F7-47E9-A291-3199CDCECC0A}"/>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0"/>
      </c:catAx>
      <c:valAx>
        <c:axId val="3313548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Σύνολο</a:t>
            </a:r>
            <a:endParaRPr lang="en-US" sz="12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1.6724672267656053E-2"/>
          <c:y val="0.12833205122443603"/>
          <c:w val="0.96655065546468788"/>
          <c:h val="0.71559255901005336"/>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3399FF">
                  <a:alpha val="70000"/>
                </a:srgbClr>
              </a:solidFill>
              <a:ln>
                <a:noFill/>
              </a:ln>
              <a:effectLst/>
            </c:spPr>
            <c:extLst>
              <c:ext xmlns:c16="http://schemas.microsoft.com/office/drawing/2014/chart" uri="{C3380CC4-5D6E-409C-BE32-E72D297353CC}">
                <c16:uniqueId val="{00000004-EE79-4FA8-8ADE-2B743D62186D}"/>
              </c:ext>
            </c:extLst>
          </c:dPt>
          <c:dPt>
            <c:idx val="1"/>
            <c:invertIfNegative val="0"/>
            <c:bubble3D val="0"/>
            <c:spPr>
              <a:solidFill>
                <a:schemeClr val="accent3">
                  <a:alpha val="70000"/>
                </a:schemeClr>
              </a:solidFill>
              <a:ln>
                <a:noFill/>
              </a:ln>
              <a:effectLst/>
            </c:spPr>
            <c:extLst>
              <c:ext xmlns:c16="http://schemas.microsoft.com/office/drawing/2014/chart" uri="{C3380CC4-5D6E-409C-BE32-E72D297353CC}">
                <c16:uniqueId val="{00000005-EE79-4FA8-8ADE-2B743D62186D}"/>
              </c:ext>
            </c:extLst>
          </c:dPt>
          <c:dPt>
            <c:idx val="2"/>
            <c:invertIfNegative val="0"/>
            <c:bubble3D val="0"/>
            <c:spPr>
              <a:solidFill>
                <a:schemeClr val="accent2">
                  <a:alpha val="70000"/>
                </a:schemeClr>
              </a:solidFill>
              <a:ln>
                <a:noFill/>
              </a:ln>
              <a:effectLst/>
            </c:spPr>
            <c:extLst>
              <c:ext xmlns:c16="http://schemas.microsoft.com/office/drawing/2014/chart" uri="{C3380CC4-5D6E-409C-BE32-E72D297353CC}">
                <c16:uniqueId val="{00000001-915A-413E-8B10-3CBC9118499E}"/>
              </c:ext>
            </c:extLst>
          </c:dPt>
          <c:dPt>
            <c:idx val="3"/>
            <c:invertIfNegative val="0"/>
            <c:bubble3D val="0"/>
            <c:spPr>
              <a:solidFill>
                <a:schemeClr val="bg1">
                  <a:lumMod val="50000"/>
                  <a:alpha val="50000"/>
                </a:schemeClr>
              </a:solidFill>
              <a:ln>
                <a:noFill/>
              </a:ln>
              <a:effectLst/>
            </c:spPr>
            <c:extLs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Σε καλύτερη</c:v>
                </c:pt>
                <c:pt idx="1">
                  <c:v>Στην ίδια</c:v>
                </c:pt>
                <c:pt idx="2">
                  <c:v>Σε χειρότερη</c:v>
                </c:pt>
              </c:strCache>
            </c:strRef>
          </c:cat>
          <c:val>
            <c:numRef>
              <c:f>Sheet1!$B$2:$B$4</c:f>
              <c:numCache>
                <c:formatCode>0</c:formatCode>
                <c:ptCount val="3"/>
                <c:pt idx="0">
                  <c:v>16</c:v>
                </c:pt>
                <c:pt idx="1">
                  <c:v>31.6</c:v>
                </c:pt>
                <c:pt idx="2">
                  <c:v>52.3</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dLbls>
        <c:gapWidth val="267"/>
        <c:overlap val="-43"/>
        <c:axId val="331351944"/>
        <c:axId val="331354896"/>
      </c:barChart>
      <c:catAx>
        <c:axId val="331351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0"/>
      </c:catAx>
      <c:valAx>
        <c:axId val="331354896"/>
        <c:scaling>
          <c:orientation val="minMax"/>
          <c:max val="70"/>
        </c:scaling>
        <c:delete val="1"/>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60680806249652E-3"/>
          <c:y val="0.16078620232672561"/>
          <c:w val="0.97376242443462024"/>
          <c:h val="0.57430450009319933"/>
        </c:manualLayout>
      </c:layout>
      <c:lineChart>
        <c:grouping val="standard"/>
        <c:varyColors val="0"/>
        <c:ser>
          <c:idx val="0"/>
          <c:order val="0"/>
          <c:tx>
            <c:strRef>
              <c:f>Sheet1!$B$1</c:f>
              <c:strCache>
                <c:ptCount val="1"/>
                <c:pt idx="0">
                  <c:v>Απρ-22</c:v>
                </c:pt>
              </c:strCache>
            </c:strRef>
          </c:tx>
          <c:spPr>
            <a:ln w="22225" cap="rnd">
              <a:solidFill>
                <a:schemeClr val="bg2">
                  <a:lumMod val="10000"/>
                </a:schemeClr>
              </a:solidFill>
              <a:round/>
            </a:ln>
            <a:effectLst/>
          </c:spPr>
          <c:marker>
            <c:symbol val="none"/>
          </c:marker>
          <c:dPt>
            <c:idx val="0"/>
            <c:marker>
              <c:symbol val="none"/>
            </c:marker>
            <c:bubble3D val="0"/>
            <c:extLst>
              <c:ext xmlns:c16="http://schemas.microsoft.com/office/drawing/2014/chart" uri="{C3380CC4-5D6E-409C-BE32-E72D297353CC}">
                <c16:uniqueId val="{00000000-80F7-47E9-A291-3199CDCECC0A}"/>
              </c:ext>
            </c:extLst>
          </c:dPt>
          <c:dPt>
            <c:idx val="1"/>
            <c:marker>
              <c:symbol val="none"/>
            </c:marker>
            <c:bubble3D val="0"/>
            <c:extLst>
              <c:ext xmlns:c16="http://schemas.microsoft.com/office/drawing/2014/chart" uri="{C3380CC4-5D6E-409C-BE32-E72D297353CC}">
                <c16:uniqueId val="{00000001-80F7-47E9-A291-3199CDCECC0A}"/>
              </c:ext>
            </c:extLst>
          </c:dPt>
          <c:dPt>
            <c:idx val="2"/>
            <c:marker>
              <c:symbol val="none"/>
            </c:marker>
            <c:bubble3D val="0"/>
            <c:extLst>
              <c:ext xmlns:c16="http://schemas.microsoft.com/office/drawing/2014/chart" uri="{C3380CC4-5D6E-409C-BE32-E72D297353CC}">
                <c16:uniqueId val="{00000002-80F7-47E9-A291-3199CDCECC0A}"/>
              </c:ext>
            </c:extLst>
          </c:dPt>
          <c:dPt>
            <c:idx val="3"/>
            <c:marker>
              <c:symbol val="none"/>
            </c:marker>
            <c:bubble3D val="0"/>
            <c:extLst>
              <c:ext xmlns:c16="http://schemas.microsoft.com/office/drawing/2014/chart" uri="{C3380CC4-5D6E-409C-BE32-E72D297353CC}">
                <c16:uniqueId val="{00000003-80F7-47E9-A291-3199CDCECC0A}"/>
              </c:ext>
            </c:extLst>
          </c:dPt>
          <c:dLbls>
            <c:dLbl>
              <c:idx val="0"/>
              <c:layout>
                <c:manualLayout>
                  <c:x val="-5.1641231643430305E-2"/>
                  <c:y val="-5.3438258844255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F7-47E9-A291-3199CDCECC0A}"/>
                </c:ext>
              </c:extLst>
            </c:dLbl>
            <c:dLbl>
              <c:idx val="1"/>
              <c:layout>
                <c:manualLayout>
                  <c:x val="-5.816021733374345E-2"/>
                  <c:y val="-3.76910006031075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F7-47E9-A291-3199CDCECC0A}"/>
                </c:ext>
              </c:extLst>
            </c:dLbl>
            <c:dLbl>
              <c:idx val="2"/>
              <c:layout>
                <c:manualLayout>
                  <c:x val="-7.8803672019734941E-2"/>
                  <c:y val="-7.8633872030091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F7-47E9-A291-3199CDCECC0A}"/>
                </c:ext>
              </c:extLst>
            </c:dLbl>
            <c:dLbl>
              <c:idx val="3"/>
              <c:layout>
                <c:manualLayout>
                  <c:x val="-5.0554734028378123E-2"/>
                  <c:y val="0.1103332268636817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F7-47E9-A291-3199CDCECC0A}"/>
                </c:ext>
              </c:extLst>
            </c:dLbl>
            <c:dLbl>
              <c:idx val="4"/>
              <c:layout>
                <c:manualLayout>
                  <c:x val="-6.9025193484265251E-2"/>
                  <c:y val="0.122931033456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ED-42B9-85D9-55C5E09DEDD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10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Αριστεροί</c:v>
                </c:pt>
                <c:pt idx="1">
                  <c:v>Κεντροαριστεροί</c:v>
                </c:pt>
                <c:pt idx="2">
                  <c:v>Κεντρώοι</c:v>
                </c:pt>
                <c:pt idx="3">
                  <c:v>Κεντροδεξιοί</c:v>
                </c:pt>
                <c:pt idx="4">
                  <c:v>Δεξιοί</c:v>
                </c:pt>
                <c:pt idx="5">
                  <c:v>Τίποτα (αυθ.)</c:v>
                </c:pt>
              </c:strCache>
            </c:strRef>
          </c:cat>
          <c:val>
            <c:numRef>
              <c:f>Sheet1!$B$2:$B$7</c:f>
              <c:numCache>
                <c:formatCode>0</c:formatCode>
                <c:ptCount val="6"/>
                <c:pt idx="0">
                  <c:v>2</c:v>
                </c:pt>
                <c:pt idx="1">
                  <c:v>5.0999999999999996</c:v>
                </c:pt>
                <c:pt idx="2">
                  <c:v>26</c:v>
                </c:pt>
                <c:pt idx="3">
                  <c:v>68.400000000000006</c:v>
                </c:pt>
                <c:pt idx="4">
                  <c:v>53</c:v>
                </c:pt>
                <c:pt idx="5">
                  <c:v>11.5</c:v>
                </c:pt>
              </c:numCache>
            </c:numRef>
          </c:val>
          <c:smooth val="0"/>
          <c:extLst>
            <c:ext xmlns:c16="http://schemas.microsoft.com/office/drawing/2014/chart" uri="{C3380CC4-5D6E-409C-BE32-E72D297353CC}">
              <c16:uniqueId val="{0000000A-80F7-47E9-A291-3199CDCECC0A}"/>
            </c:ext>
          </c:extLst>
        </c:ser>
        <c:ser>
          <c:idx val="1"/>
          <c:order val="1"/>
          <c:tx>
            <c:strRef>
              <c:f>Sheet1!$C$1</c:f>
              <c:strCache>
                <c:ptCount val="1"/>
                <c:pt idx="0">
                  <c:v>Μάι-22</c:v>
                </c:pt>
              </c:strCache>
            </c:strRef>
          </c:tx>
          <c:spPr>
            <a:ln w="22225" cap="rnd">
              <a:solidFill>
                <a:schemeClr val="bg2">
                  <a:lumMod val="50000"/>
                </a:schemeClr>
              </a:solidFill>
              <a:round/>
            </a:ln>
            <a:effectLst/>
          </c:spPr>
          <c:marker>
            <c:symbol val="none"/>
          </c:marker>
          <c:dLbls>
            <c:dLbl>
              <c:idx val="0"/>
              <c:layout>
                <c:manualLayout>
                  <c:x val="-1.6623413510298414E-3"/>
                  <c:y val="1.24956354055898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25-4B68-B7F3-DD684AD3EA52}"/>
                </c:ext>
              </c:extLst>
            </c:dLbl>
            <c:dLbl>
              <c:idx val="1"/>
              <c:layout>
                <c:manualLayout>
                  <c:x val="9.2026347994919582E-3"/>
                  <c:y val="1.87945387020488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25-4B68-B7F3-DD684AD3EA52}"/>
                </c:ext>
              </c:extLst>
            </c:dLbl>
            <c:dLbl>
              <c:idx val="2"/>
              <c:layout>
                <c:manualLayout>
                  <c:x val="-1.2527317501551682E-2"/>
                  <c:y val="0.1006802815560174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54-4501-BA4A-D5436EBA5BB5}"/>
                </c:ext>
              </c:extLst>
            </c:dLbl>
            <c:dLbl>
              <c:idx val="3"/>
              <c:layout>
                <c:manualLayout>
                  <c:x val="-2.013280080691697E-2"/>
                  <c:y val="-4.10450426143126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3C-4AF9-924A-DC3FA1D3ABEB}"/>
                </c:ext>
              </c:extLst>
            </c:dLbl>
            <c:dLbl>
              <c:idx val="4"/>
              <c:layout>
                <c:manualLayout>
                  <c:x val="-2.1219298421969152E-2"/>
                  <c:y val="-6.9390107448378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ED-42B9-85D9-55C5E09DEDD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50000"/>
                      </a:schemeClr>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Αριστεροί</c:v>
                </c:pt>
                <c:pt idx="1">
                  <c:v>Κεντροαριστεροί</c:v>
                </c:pt>
                <c:pt idx="2">
                  <c:v>Κεντρώοι</c:v>
                </c:pt>
                <c:pt idx="3">
                  <c:v>Κεντροδεξιοί</c:v>
                </c:pt>
                <c:pt idx="4">
                  <c:v>Δεξιοί</c:v>
                </c:pt>
                <c:pt idx="5">
                  <c:v>Τίποτα (αυθ.)</c:v>
                </c:pt>
              </c:strCache>
            </c:strRef>
          </c:cat>
          <c:val>
            <c:numRef>
              <c:f>Sheet1!$C$2:$C$7</c:f>
              <c:numCache>
                <c:formatCode>0.0</c:formatCode>
                <c:ptCount val="6"/>
                <c:pt idx="0">
                  <c:v>1.7</c:v>
                </c:pt>
                <c:pt idx="1">
                  <c:v>4.2</c:v>
                </c:pt>
                <c:pt idx="2">
                  <c:v>23.1</c:v>
                </c:pt>
                <c:pt idx="3">
                  <c:v>69.5</c:v>
                </c:pt>
                <c:pt idx="4">
                  <c:v>57.8</c:v>
                </c:pt>
                <c:pt idx="5">
                  <c:v>11.2</c:v>
                </c:pt>
              </c:numCache>
            </c:numRef>
          </c:val>
          <c:smooth val="0"/>
          <c:extLst>
            <c:ext xmlns:c16="http://schemas.microsoft.com/office/drawing/2014/chart" uri="{C3380CC4-5D6E-409C-BE32-E72D297353CC}">
              <c16:uniqueId val="{0000000B-80F7-47E9-A291-3199CDCECC0A}"/>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0"/>
      </c:catAx>
      <c:valAx>
        <c:axId val="3313548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8436512821741248"/>
          <c:y val="1.8896709889377371E-2"/>
          <c:w val="0.22257776264475762"/>
          <c:h val="6.223614042884124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25555467465707E-2"/>
          <c:y val="0.16078629754957488"/>
          <c:w val="0.97376242443462024"/>
          <c:h val="0.57430450009319933"/>
        </c:manualLayout>
      </c:layout>
      <c:lineChart>
        <c:grouping val="standard"/>
        <c:varyColors val="0"/>
        <c:ser>
          <c:idx val="0"/>
          <c:order val="0"/>
          <c:tx>
            <c:strRef>
              <c:f>Sheet1!$B$1</c:f>
              <c:strCache>
                <c:ptCount val="1"/>
                <c:pt idx="0">
                  <c:v>Απρ-22</c:v>
                </c:pt>
              </c:strCache>
            </c:strRef>
          </c:tx>
          <c:spPr>
            <a:ln w="22225" cap="rnd">
              <a:solidFill>
                <a:schemeClr val="accent2">
                  <a:lumMod val="50000"/>
                </a:schemeClr>
              </a:solidFill>
              <a:round/>
            </a:ln>
            <a:effectLst/>
          </c:spPr>
          <c:marker>
            <c:symbol val="none"/>
          </c:marker>
          <c:dPt>
            <c:idx val="0"/>
            <c:marker>
              <c:symbol val="none"/>
            </c:marker>
            <c:bubble3D val="0"/>
            <c:extLst>
              <c:ext xmlns:c16="http://schemas.microsoft.com/office/drawing/2014/chart" uri="{C3380CC4-5D6E-409C-BE32-E72D297353CC}">
                <c16:uniqueId val="{00000000-80F7-47E9-A291-3199CDCECC0A}"/>
              </c:ext>
            </c:extLst>
          </c:dPt>
          <c:dPt>
            <c:idx val="1"/>
            <c:marker>
              <c:symbol val="none"/>
            </c:marker>
            <c:bubble3D val="0"/>
            <c:extLst>
              <c:ext xmlns:c16="http://schemas.microsoft.com/office/drawing/2014/chart" uri="{C3380CC4-5D6E-409C-BE32-E72D297353CC}">
                <c16:uniqueId val="{00000001-80F7-47E9-A291-3199CDCECC0A}"/>
              </c:ext>
            </c:extLst>
          </c:dPt>
          <c:dPt>
            <c:idx val="2"/>
            <c:marker>
              <c:symbol val="none"/>
            </c:marker>
            <c:bubble3D val="0"/>
            <c:extLst>
              <c:ext xmlns:c16="http://schemas.microsoft.com/office/drawing/2014/chart" uri="{C3380CC4-5D6E-409C-BE32-E72D297353CC}">
                <c16:uniqueId val="{00000002-80F7-47E9-A291-3199CDCECC0A}"/>
              </c:ext>
            </c:extLst>
          </c:dPt>
          <c:dPt>
            <c:idx val="3"/>
            <c:marker>
              <c:symbol val="none"/>
            </c:marker>
            <c:bubble3D val="0"/>
            <c:extLst>
              <c:ext xmlns:c16="http://schemas.microsoft.com/office/drawing/2014/chart" uri="{C3380CC4-5D6E-409C-BE32-E72D297353CC}">
                <c16:uniqueId val="{00000003-80F7-47E9-A291-3199CDCECC0A}"/>
              </c:ext>
            </c:extLst>
          </c:dPt>
          <c:dLbls>
            <c:dLbl>
              <c:idx val="0"/>
              <c:layout>
                <c:manualLayout>
                  <c:x val="-4.5122245953117202E-2"/>
                  <c:y val="-5.02888071960258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F7-47E9-A291-3199CDCECC0A}"/>
                </c:ext>
              </c:extLst>
            </c:dLbl>
            <c:dLbl>
              <c:idx val="1"/>
              <c:layout>
                <c:manualLayout>
                  <c:x val="-2.4478791267125745E-2"/>
                  <c:y val="7.56892587331566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F7-47E9-A291-3199CDCECC0A}"/>
                </c:ext>
              </c:extLst>
            </c:dLbl>
            <c:dLbl>
              <c:idx val="2"/>
              <c:layout>
                <c:manualLayout>
                  <c:x val="-4.0776255492908461E-2"/>
                  <c:y val="2.21485807132540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F7-47E9-A291-3199CDCECC0A}"/>
                </c:ext>
              </c:extLst>
            </c:dLbl>
            <c:dLbl>
              <c:idx val="3"/>
              <c:layout>
                <c:manualLayout>
                  <c:x val="-7.4457681559526243E-2"/>
                  <c:y val="2.84474840097132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F7-47E9-A291-3199CDCECC0A}"/>
                </c:ext>
              </c:extLst>
            </c:dLbl>
            <c:dLbl>
              <c:idx val="4"/>
              <c:layout>
                <c:manualLayout>
                  <c:x val="-4.9468150862332784E-2"/>
                  <c:y val="-6.2886613788944085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lumMod val="50000"/>
                        </a:schemeClr>
                      </a:solidFill>
                      <a:latin typeface="+mn-lt"/>
                      <a:ea typeface="+mn-ea"/>
                      <a:cs typeface="+mn-cs"/>
                    </a:defRPr>
                  </a:pPr>
                  <a:endParaRPr lang="el-GR"/>
                </a:p>
              </c:txPr>
              <c:dLblPos val="r"/>
              <c:showLegendKey val="0"/>
              <c:showVal val="1"/>
              <c:showCatName val="0"/>
              <c:showSerName val="0"/>
              <c:showPercent val="0"/>
              <c:showBubbleSize val="0"/>
              <c:extLst>
                <c:ext xmlns:c15="http://schemas.microsoft.com/office/drawing/2012/chart" uri="{CE6537A1-D6FC-4f65-9D91-7224C49458BB}">
                  <c15:layout>
                    <c:manualLayout>
                      <c:w val="3.7006108768677388E-2"/>
                      <c:h val="7.2232797546304378E-2"/>
                    </c:manualLayout>
                  </c15:layout>
                </c:ext>
                <c:ext xmlns:c16="http://schemas.microsoft.com/office/drawing/2014/chart" uri="{C3380CC4-5D6E-409C-BE32-E72D297353CC}">
                  <c16:uniqueId val="{00000006-18ED-42B9-85D9-55C5E09DEDD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50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Αριστεροί</c:v>
                </c:pt>
                <c:pt idx="1">
                  <c:v>Κεντροαριστεροί</c:v>
                </c:pt>
                <c:pt idx="2">
                  <c:v>Κεντρώοι</c:v>
                </c:pt>
                <c:pt idx="3">
                  <c:v>Κεντροδεξιοί</c:v>
                </c:pt>
                <c:pt idx="4">
                  <c:v>Δεξιοί</c:v>
                </c:pt>
                <c:pt idx="5">
                  <c:v>Τίποτα (αυθ.)</c:v>
                </c:pt>
              </c:strCache>
            </c:strRef>
          </c:cat>
          <c:val>
            <c:numRef>
              <c:f>Sheet1!$B$2:$B$7</c:f>
              <c:numCache>
                <c:formatCode>0</c:formatCode>
                <c:ptCount val="6"/>
                <c:pt idx="0">
                  <c:v>49.7</c:v>
                </c:pt>
                <c:pt idx="1">
                  <c:v>41.5</c:v>
                </c:pt>
                <c:pt idx="2">
                  <c:v>13</c:v>
                </c:pt>
                <c:pt idx="3">
                  <c:v>3.2</c:v>
                </c:pt>
                <c:pt idx="4">
                  <c:v>2.2000000000000002</c:v>
                </c:pt>
                <c:pt idx="5">
                  <c:v>8.5</c:v>
                </c:pt>
              </c:numCache>
            </c:numRef>
          </c:val>
          <c:smooth val="0"/>
          <c:extLst>
            <c:ext xmlns:c16="http://schemas.microsoft.com/office/drawing/2014/chart" uri="{C3380CC4-5D6E-409C-BE32-E72D297353CC}">
              <c16:uniqueId val="{0000000A-80F7-47E9-A291-3199CDCECC0A}"/>
            </c:ext>
          </c:extLst>
        </c:ser>
        <c:ser>
          <c:idx val="1"/>
          <c:order val="1"/>
          <c:tx>
            <c:strRef>
              <c:f>Sheet1!$C$1</c:f>
              <c:strCache>
                <c:ptCount val="1"/>
                <c:pt idx="0">
                  <c:v>Μάι-22</c:v>
                </c:pt>
              </c:strCache>
            </c:strRef>
          </c:tx>
          <c:spPr>
            <a:ln w="22225" cap="rnd">
              <a:solidFill>
                <a:schemeClr val="accent2">
                  <a:lumMod val="60000"/>
                  <a:lumOff val="40000"/>
                </a:schemeClr>
              </a:solidFill>
              <a:round/>
            </a:ln>
            <a:effectLst/>
          </c:spPr>
          <c:marker>
            <c:symbol val="none"/>
          </c:marker>
          <c:dLbls>
            <c:dLbl>
              <c:idx val="0"/>
              <c:layout>
                <c:manualLayout>
                  <c:x val="-2.6651786497230073E-2"/>
                  <c:y val="5.9737410129033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25-4B68-B7F3-DD684AD3EA52}"/>
                </c:ext>
              </c:extLst>
            </c:dLbl>
            <c:dLbl>
              <c:idx val="1"/>
              <c:layout>
                <c:manualLayout>
                  <c:x val="-1.9046303191864823E-2"/>
                  <c:y val="-5.3642849207231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25-4B68-B7F3-DD684AD3EA52}"/>
                </c:ext>
              </c:extLst>
            </c:dLbl>
            <c:dLbl>
              <c:idx val="2"/>
              <c:layout>
                <c:manualLayout>
                  <c:x val="-2.7738284112282258E-2"/>
                  <c:y val="-5.3642849207231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54-4501-BA4A-D5436EBA5BB5}"/>
                </c:ext>
              </c:extLst>
            </c:dLbl>
            <c:dLbl>
              <c:idx val="3"/>
              <c:layout>
                <c:manualLayout>
                  <c:x val="-3.3170772187543177E-2"/>
                  <c:y val="-4.7343945910771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9A-49D3-A6A2-64382E7511FD}"/>
                </c:ext>
              </c:extLst>
            </c:dLbl>
            <c:dLbl>
              <c:idx val="4"/>
              <c:layout>
                <c:manualLayout>
                  <c:x val="8.1161371844398148E-3"/>
                  <c:y val="1.56450870538194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ED-42B9-85D9-55C5E09DEDD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60000"/>
                        <a:lumOff val="40000"/>
                      </a:schemeClr>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Αριστεροί</c:v>
                </c:pt>
                <c:pt idx="1">
                  <c:v>Κεντροαριστεροί</c:v>
                </c:pt>
                <c:pt idx="2">
                  <c:v>Κεντρώοι</c:v>
                </c:pt>
                <c:pt idx="3">
                  <c:v>Κεντροδεξιοί</c:v>
                </c:pt>
                <c:pt idx="4">
                  <c:v>Δεξιοί</c:v>
                </c:pt>
                <c:pt idx="5">
                  <c:v>Τίποτα (αυθ.)</c:v>
                </c:pt>
              </c:strCache>
            </c:strRef>
          </c:cat>
          <c:val>
            <c:numRef>
              <c:f>Sheet1!$C$2:$C$7</c:f>
              <c:numCache>
                <c:formatCode>0.0</c:formatCode>
                <c:ptCount val="6"/>
                <c:pt idx="0">
                  <c:v>43.4</c:v>
                </c:pt>
                <c:pt idx="1">
                  <c:v>45.9</c:v>
                </c:pt>
                <c:pt idx="2">
                  <c:v>16.7</c:v>
                </c:pt>
                <c:pt idx="3">
                  <c:v>3.7</c:v>
                </c:pt>
                <c:pt idx="4">
                  <c:v>1.2</c:v>
                </c:pt>
                <c:pt idx="5">
                  <c:v>5.9</c:v>
                </c:pt>
              </c:numCache>
            </c:numRef>
          </c:val>
          <c:smooth val="0"/>
          <c:extLst>
            <c:ext xmlns:c16="http://schemas.microsoft.com/office/drawing/2014/chart" uri="{C3380CC4-5D6E-409C-BE32-E72D297353CC}">
              <c16:uniqueId val="{0000000B-80F7-47E9-A291-3199CDCECC0A}"/>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0"/>
      </c:catAx>
      <c:valAx>
        <c:axId val="3313548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8436512821741248"/>
          <c:y val="1.8896709889377371E-2"/>
          <c:w val="0.22257776264475762"/>
          <c:h val="6.223614042884124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25555467465707E-2"/>
          <c:y val="0.16078629754957488"/>
          <c:w val="0.97376242443462024"/>
          <c:h val="0.57430450009319933"/>
        </c:manualLayout>
      </c:layout>
      <c:lineChart>
        <c:grouping val="standard"/>
        <c:varyColors val="0"/>
        <c:ser>
          <c:idx val="0"/>
          <c:order val="0"/>
          <c:tx>
            <c:strRef>
              <c:f>Sheet1!$B$1</c:f>
              <c:strCache>
                <c:ptCount val="1"/>
                <c:pt idx="0">
                  <c:v>Απρ-22</c:v>
                </c:pt>
              </c:strCache>
            </c:strRef>
          </c:tx>
          <c:spPr>
            <a:ln w="22225" cap="rnd">
              <a:solidFill>
                <a:srgbClr val="336600"/>
              </a:solidFill>
              <a:round/>
            </a:ln>
            <a:effectLst/>
          </c:spPr>
          <c:marker>
            <c:symbol val="none"/>
          </c:marker>
          <c:dPt>
            <c:idx val="0"/>
            <c:marker>
              <c:symbol val="none"/>
            </c:marker>
            <c:bubble3D val="0"/>
            <c:extLst>
              <c:ext xmlns:c16="http://schemas.microsoft.com/office/drawing/2014/chart" uri="{C3380CC4-5D6E-409C-BE32-E72D297353CC}">
                <c16:uniqueId val="{00000000-80F7-47E9-A291-3199CDCECC0A}"/>
              </c:ext>
            </c:extLst>
          </c:dPt>
          <c:dPt>
            <c:idx val="1"/>
            <c:marker>
              <c:symbol val="none"/>
            </c:marker>
            <c:bubble3D val="0"/>
            <c:extLst>
              <c:ext xmlns:c16="http://schemas.microsoft.com/office/drawing/2014/chart" uri="{C3380CC4-5D6E-409C-BE32-E72D297353CC}">
                <c16:uniqueId val="{00000001-80F7-47E9-A291-3199CDCECC0A}"/>
              </c:ext>
            </c:extLst>
          </c:dPt>
          <c:dPt>
            <c:idx val="2"/>
            <c:marker>
              <c:symbol val="none"/>
            </c:marker>
            <c:bubble3D val="0"/>
            <c:extLst>
              <c:ext xmlns:c16="http://schemas.microsoft.com/office/drawing/2014/chart" uri="{C3380CC4-5D6E-409C-BE32-E72D297353CC}">
                <c16:uniqueId val="{00000002-80F7-47E9-A291-3199CDCECC0A}"/>
              </c:ext>
            </c:extLst>
          </c:dPt>
          <c:dPt>
            <c:idx val="3"/>
            <c:marker>
              <c:symbol val="none"/>
            </c:marker>
            <c:bubble3D val="0"/>
            <c:extLst>
              <c:ext xmlns:c16="http://schemas.microsoft.com/office/drawing/2014/chart" uri="{C3380CC4-5D6E-409C-BE32-E72D297353CC}">
                <c16:uniqueId val="{00000003-80F7-47E9-A291-3199CDCECC0A}"/>
              </c:ext>
            </c:extLst>
          </c:dPt>
          <c:dLbls>
            <c:dLbl>
              <c:idx val="0"/>
              <c:layout>
                <c:manualLayout>
                  <c:x val="-3.8603260262804098E-2"/>
                  <c:y val="-3.047032472582411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F7-47E9-A291-3199CDCECC0A}"/>
                </c:ext>
              </c:extLst>
            </c:dLbl>
            <c:dLbl>
              <c:idx val="1"/>
              <c:layout>
                <c:manualLayout>
                  <c:x val="-3.643026503269977E-2"/>
                  <c:y val="-4.71393555477963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F7-47E9-A291-3199CDCECC0A}"/>
                </c:ext>
              </c:extLst>
            </c:dLbl>
            <c:dLbl>
              <c:idx val="2"/>
              <c:layout>
                <c:manualLayout>
                  <c:x val="-4.186275310796065E-2"/>
                  <c:y val="-9.12316786230102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F7-47E9-A291-3199CDCECC0A}"/>
                </c:ext>
              </c:extLst>
            </c:dLbl>
            <c:dLbl>
              <c:idx val="3"/>
              <c:layout>
                <c:manualLayout>
                  <c:x val="-8.1813270413429451E-3"/>
                  <c:y val="-7.23349687336327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F7-47E9-A291-3199CDCECC0A}"/>
                </c:ext>
              </c:extLst>
            </c:dLbl>
            <c:dLbl>
              <c:idx val="4"/>
              <c:layout>
                <c:manualLayout>
                  <c:x val="-4.8381738798273753E-2"/>
                  <c:y val="-7.2334968733632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97-4A41-BED3-5B666BAF9C38}"/>
                </c:ext>
              </c:extLst>
            </c:dLbl>
            <c:dLbl>
              <c:idx val="5"/>
              <c:layout>
                <c:manualLayout>
                  <c:x val="-4.0553737359306048E-3"/>
                  <c:y val="-3.047032472582411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A3-4D04-B47E-20F807CB8F3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6600"/>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Αριστεροί</c:v>
                </c:pt>
                <c:pt idx="1">
                  <c:v>Κεντροαριστεροί</c:v>
                </c:pt>
                <c:pt idx="2">
                  <c:v>Κεντρώοι</c:v>
                </c:pt>
                <c:pt idx="3">
                  <c:v>Κεντροδεξιοί</c:v>
                </c:pt>
                <c:pt idx="4">
                  <c:v>Δεξιοί</c:v>
                </c:pt>
                <c:pt idx="5">
                  <c:v>Τίποτα (αυθ.)</c:v>
                </c:pt>
              </c:strCache>
            </c:strRef>
          </c:cat>
          <c:val>
            <c:numRef>
              <c:f>Sheet1!$B$2:$B$7</c:f>
              <c:numCache>
                <c:formatCode>0</c:formatCode>
                <c:ptCount val="6"/>
                <c:pt idx="0">
                  <c:v>2.6</c:v>
                </c:pt>
                <c:pt idx="1">
                  <c:v>24.4</c:v>
                </c:pt>
                <c:pt idx="2">
                  <c:v>27.5</c:v>
                </c:pt>
                <c:pt idx="3">
                  <c:v>8</c:v>
                </c:pt>
                <c:pt idx="4">
                  <c:v>3.2</c:v>
                </c:pt>
                <c:pt idx="5">
                  <c:v>4.9000000000000004</c:v>
                </c:pt>
              </c:numCache>
            </c:numRef>
          </c:val>
          <c:smooth val="0"/>
          <c:extLst>
            <c:ext xmlns:c16="http://schemas.microsoft.com/office/drawing/2014/chart" uri="{C3380CC4-5D6E-409C-BE32-E72D297353CC}">
              <c16:uniqueId val="{0000000A-80F7-47E9-A291-3199CDCECC0A}"/>
            </c:ext>
          </c:extLst>
        </c:ser>
        <c:ser>
          <c:idx val="1"/>
          <c:order val="1"/>
          <c:tx>
            <c:strRef>
              <c:f>Sheet1!$C$1</c:f>
              <c:strCache>
                <c:ptCount val="1"/>
                <c:pt idx="0">
                  <c:v>Μάι-22</c:v>
                </c:pt>
              </c:strCache>
            </c:strRef>
          </c:tx>
          <c:spPr>
            <a:ln w="22225" cap="rnd">
              <a:solidFill>
                <a:schemeClr val="accent1"/>
              </a:solidFill>
              <a:round/>
            </a:ln>
            <a:effectLst/>
          </c:spPr>
          <c:marker>
            <c:symbol val="none"/>
          </c:marker>
          <c:dLbls>
            <c:dLbl>
              <c:idx val="0"/>
              <c:layout>
                <c:manualLayout>
                  <c:x val="-8.1813270413429451E-3"/>
                  <c:y val="-6.9390107448378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F2-48F0-BAD1-FD0AB859AB49}"/>
                </c:ext>
              </c:extLst>
            </c:dLbl>
            <c:dLbl>
              <c:idx val="1"/>
              <c:layout>
                <c:manualLayout>
                  <c:x val="-1.9046303191864743E-2"/>
                  <c:y val="6.288686177726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25-4B68-B7F3-DD684AD3EA52}"/>
                </c:ext>
              </c:extLst>
            </c:dLbl>
            <c:dLbl>
              <c:idx val="2"/>
              <c:layout>
                <c:manualLayout>
                  <c:x val="-3.4257269802595358E-2"/>
                  <c:y val="6.91857650737219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F2-48F0-BAD1-FD0AB859AB49}"/>
                </c:ext>
              </c:extLst>
            </c:dLbl>
            <c:dLbl>
              <c:idx val="3"/>
              <c:layout>
                <c:manualLayout>
                  <c:x val="-3.2084274572490995E-2"/>
                  <c:y val="3.76912485914262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F2-48F0-BAD1-FD0AB859AB49}"/>
                </c:ext>
              </c:extLst>
            </c:dLbl>
            <c:dLbl>
              <c:idx val="4"/>
              <c:layout>
                <c:manualLayout>
                  <c:x val="8.1161371844398148E-3"/>
                  <c:y val="1.56450870538194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97-4A41-BED3-5B666BAF9C38}"/>
                </c:ext>
              </c:extLst>
            </c:dLbl>
            <c:dLbl>
              <c:idx val="5"/>
              <c:layout>
                <c:manualLayout>
                  <c:x val="-4.5901872155162123E-2"/>
                  <c:y val="-5.9941752503690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A3-4D04-B47E-20F807CB8F3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B050"/>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Αριστεροί</c:v>
                </c:pt>
                <c:pt idx="1">
                  <c:v>Κεντροαριστεροί</c:v>
                </c:pt>
                <c:pt idx="2">
                  <c:v>Κεντρώοι</c:v>
                </c:pt>
                <c:pt idx="3">
                  <c:v>Κεντροδεξιοί</c:v>
                </c:pt>
                <c:pt idx="4">
                  <c:v>Δεξιοί</c:v>
                </c:pt>
                <c:pt idx="5">
                  <c:v>Τίποτα (αυθ.)</c:v>
                </c:pt>
              </c:strCache>
            </c:strRef>
          </c:cat>
          <c:val>
            <c:numRef>
              <c:f>Sheet1!$C$2:$C$7</c:f>
              <c:numCache>
                <c:formatCode>0.0</c:formatCode>
                <c:ptCount val="6"/>
                <c:pt idx="0">
                  <c:v>4.5</c:v>
                </c:pt>
                <c:pt idx="1">
                  <c:v>21.9</c:v>
                </c:pt>
                <c:pt idx="2">
                  <c:v>20.7</c:v>
                </c:pt>
                <c:pt idx="3">
                  <c:v>5.6</c:v>
                </c:pt>
                <c:pt idx="4">
                  <c:v>1.9</c:v>
                </c:pt>
                <c:pt idx="5">
                  <c:v>4.8</c:v>
                </c:pt>
              </c:numCache>
            </c:numRef>
          </c:val>
          <c:smooth val="0"/>
          <c:extLst>
            <c:ext xmlns:c16="http://schemas.microsoft.com/office/drawing/2014/chart" uri="{C3380CC4-5D6E-409C-BE32-E72D297353CC}">
              <c16:uniqueId val="{0000000B-80F7-47E9-A291-3199CDCECC0A}"/>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0"/>
      </c:catAx>
      <c:valAx>
        <c:axId val="3313548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8436512821741248"/>
          <c:y val="1.8896709889377371E-2"/>
          <c:w val="0.22257776264475762"/>
          <c:h val="6.223614042884124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926355479710851E-2"/>
          <c:y val="0.13953095382503317"/>
          <c:w val="0.9680736445202891"/>
          <c:h val="0.82386861572036951"/>
        </c:manualLayout>
      </c:layout>
      <c:barChart>
        <c:barDir val="col"/>
        <c:grouping val="clustered"/>
        <c:varyColors val="0"/>
        <c:ser>
          <c:idx val="0"/>
          <c:order val="0"/>
          <c:tx>
            <c:strRef>
              <c:f>Sheet1!$B$1</c:f>
              <c:strCache>
                <c:ptCount val="1"/>
                <c:pt idx="0">
                  <c:v>Series 1</c:v>
                </c:pt>
              </c:strCache>
            </c:strRef>
          </c:tx>
          <c:spPr>
            <a:solidFill>
              <a:schemeClr val="bg1">
                <a:lumMod val="50000"/>
                <a:alpha val="70000"/>
              </a:schemeClr>
            </a:solidFill>
            <a:ln>
              <a:noFill/>
            </a:ln>
            <a:effectLst/>
          </c:spPr>
          <c:invertIfNegative val="0"/>
          <c:dPt>
            <c:idx val="0"/>
            <c:invertIfNegative val="0"/>
            <c:bubble3D val="0"/>
            <c:spPr>
              <a:solidFill>
                <a:srgbClr val="3399FF">
                  <a:alpha val="70000"/>
                </a:srgbClr>
              </a:solidFill>
              <a:ln>
                <a:noFill/>
              </a:ln>
              <a:effectLst/>
            </c:spPr>
            <c:extLst>
              <c:ext xmlns:c16="http://schemas.microsoft.com/office/drawing/2014/chart" uri="{C3380CC4-5D6E-409C-BE32-E72D297353CC}">
                <c16:uniqueId val="{00000001-490C-490F-A67C-64BF956F0D26}"/>
              </c:ext>
            </c:extLst>
          </c:dPt>
          <c:dPt>
            <c:idx val="1"/>
            <c:invertIfNegative val="0"/>
            <c:bubble3D val="0"/>
            <c:spPr>
              <a:solidFill>
                <a:srgbClr val="FF6699">
                  <a:alpha val="70000"/>
                </a:srgbClr>
              </a:solidFill>
              <a:ln>
                <a:noFill/>
              </a:ln>
              <a:effectLst/>
            </c:spPr>
            <c:extLst>
              <c:ext xmlns:c16="http://schemas.microsoft.com/office/drawing/2014/chart" uri="{C3380CC4-5D6E-409C-BE32-E72D297353CC}">
                <c16:uniqueId val="{00000002-490C-490F-A67C-64BF956F0D26}"/>
              </c:ext>
            </c:extLst>
          </c:dPt>
          <c:dPt>
            <c:idx val="2"/>
            <c:invertIfNegative val="0"/>
            <c:bubble3D val="0"/>
            <c:spPr>
              <a:solidFill>
                <a:srgbClr val="00B050">
                  <a:alpha val="70000"/>
                </a:srgbClr>
              </a:solidFill>
              <a:ln>
                <a:noFill/>
              </a:ln>
              <a:effectLst/>
            </c:spPr>
            <c:extLst>
              <c:ext xmlns:c16="http://schemas.microsoft.com/office/drawing/2014/chart" uri="{C3380CC4-5D6E-409C-BE32-E72D297353CC}">
                <c16:uniqueId val="{00000003-490C-490F-A67C-64BF956F0D26}"/>
              </c:ext>
            </c:extLst>
          </c:dPt>
          <c:dPt>
            <c:idx val="3"/>
            <c:invertIfNegative val="0"/>
            <c:bubble3D val="0"/>
            <c:spPr>
              <a:solidFill>
                <a:srgbClr val="FF0000">
                  <a:alpha val="70000"/>
                </a:srgbClr>
              </a:solidFill>
              <a:ln>
                <a:noFill/>
              </a:ln>
              <a:effectLst/>
            </c:spPr>
            <c:extLst>
              <c:ext xmlns:c16="http://schemas.microsoft.com/office/drawing/2014/chart" uri="{C3380CC4-5D6E-409C-BE32-E72D297353CC}">
                <c16:uniqueId val="{00000004-490C-490F-A67C-64BF956F0D26}"/>
              </c:ext>
            </c:extLst>
          </c:dPt>
          <c:dPt>
            <c:idx val="4"/>
            <c:invertIfNegative val="0"/>
            <c:bubble3D val="0"/>
            <c:spPr>
              <a:solidFill>
                <a:schemeClr val="accent5">
                  <a:lumMod val="40000"/>
                  <a:lumOff val="60000"/>
                  <a:alpha val="70000"/>
                </a:schemeClr>
              </a:solidFill>
              <a:ln>
                <a:noFill/>
              </a:ln>
              <a:effectLst/>
            </c:spPr>
            <c:extLst>
              <c:ext xmlns:c16="http://schemas.microsoft.com/office/drawing/2014/chart" uri="{C3380CC4-5D6E-409C-BE32-E72D297353CC}">
                <c16:uniqueId val="{00000005-490C-490F-A67C-64BF956F0D26}"/>
              </c:ext>
            </c:extLst>
          </c:dPt>
          <c:dPt>
            <c:idx val="5"/>
            <c:invertIfNegative val="0"/>
            <c:bubble3D val="0"/>
            <c:spPr>
              <a:solidFill>
                <a:srgbClr val="C00000">
                  <a:alpha val="70000"/>
                </a:srgbClr>
              </a:solidFill>
              <a:ln>
                <a:noFill/>
              </a:ln>
              <a:effectLst/>
            </c:spPr>
            <c:extLst>
              <c:ext xmlns:c16="http://schemas.microsoft.com/office/drawing/2014/chart" uri="{C3380CC4-5D6E-409C-BE32-E72D297353CC}">
                <c16:uniqueId val="{00000006-490C-490F-A67C-64BF956F0D26}"/>
              </c:ext>
            </c:extLst>
          </c:dPt>
          <c:dPt>
            <c:idx val="6"/>
            <c:invertIfNegative val="0"/>
            <c:bubble3D val="0"/>
            <c:spPr>
              <a:solidFill>
                <a:srgbClr val="0070C0">
                  <a:alpha val="69804"/>
                </a:srgbClr>
              </a:solidFill>
              <a:ln>
                <a:solidFill>
                  <a:schemeClr val="tx2"/>
                </a:solidFill>
              </a:ln>
              <a:effectLst/>
            </c:spPr>
            <c:extLst>
              <c:ext xmlns:c16="http://schemas.microsoft.com/office/drawing/2014/chart" uri="{C3380CC4-5D6E-409C-BE32-E72D297353CC}">
                <c16:uniqueId val="{00000007-490C-490F-A67C-64BF956F0D26}"/>
              </c:ext>
            </c:extLst>
          </c:dPt>
          <c:dPt>
            <c:idx val="7"/>
            <c:invertIfNegative val="0"/>
            <c:bubble3D val="0"/>
            <c:spPr>
              <a:solidFill>
                <a:schemeClr val="bg2">
                  <a:lumMod val="10000"/>
                  <a:alpha val="70000"/>
                </a:schemeClr>
              </a:solidFill>
              <a:ln>
                <a:noFill/>
              </a:ln>
              <a:effectLst/>
            </c:spPr>
            <c:extLst>
              <c:ext xmlns:c16="http://schemas.microsoft.com/office/drawing/2014/chart" uri="{C3380CC4-5D6E-409C-BE32-E72D297353CC}">
                <c16:uniqueId val="{0000000F-1153-403F-BCF0-A1F0212CFA79}"/>
              </c:ext>
            </c:extLst>
          </c:dPt>
          <c:dPt>
            <c:idx val="8"/>
            <c:invertIfNegative val="0"/>
            <c:bubble3D val="0"/>
            <c:spPr>
              <a:solidFill>
                <a:schemeClr val="bg1">
                  <a:lumMod val="65000"/>
                  <a:alpha val="70000"/>
                </a:schemeClr>
              </a:solidFill>
              <a:ln>
                <a:noFill/>
              </a:ln>
              <a:effectLst/>
            </c:spPr>
            <c:extLst>
              <c:ext xmlns:c16="http://schemas.microsoft.com/office/drawing/2014/chart" uri="{C3380CC4-5D6E-409C-BE32-E72D297353CC}">
                <c16:uniqueId val="{00000011-6660-428B-9DEF-4B53FC36708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Sheet1!$A$2:$A$10</c:f>
              <c:strCache>
                <c:ptCount val="9"/>
                <c:pt idx="0">
                  <c:v>ΝΕΑ  ΔΗΜΟΚΡΑΤΙΑ</c:v>
                </c:pt>
                <c:pt idx="1">
                  <c:v>ΣΥΡΙΖΑ</c:v>
                </c:pt>
                <c:pt idx="2">
                  <c:v>ΠΑΣΟΚ-ΚΙΝΗΜΑ  ΑΛΛΑΓΗΣ</c:v>
                </c:pt>
                <c:pt idx="3">
                  <c:v>Κ.Κ.Ε</c:v>
                </c:pt>
                <c:pt idx="4">
                  <c:v>ΕΛΛΗΝΙΚΗ  ΛΥΣΗ</c:v>
                </c:pt>
                <c:pt idx="5">
                  <c:v>ΜΕΡΑ 25</c:v>
                </c:pt>
                <c:pt idx="6">
                  <c:v>ΕΘΝΙΚΗ ΔΗΜΙΟΥΡΓΙΑ</c:v>
                </c:pt>
                <c:pt idx="7">
                  <c:v>ΕΛΛΗΝΕΣ ΓΙΑ ΤΗΝ ΠΑΤΡΙΔΑ </c:v>
                </c:pt>
                <c:pt idx="8">
                  <c:v>ΑΛΛΟ</c:v>
                </c:pt>
              </c:strCache>
            </c:strRef>
          </c:cat>
          <c:val>
            <c:numRef>
              <c:f>Sheet1!$B$2:$B$10</c:f>
              <c:numCache>
                <c:formatCode>0.0</c:formatCode>
                <c:ptCount val="9"/>
                <c:pt idx="0">
                  <c:v>36.1</c:v>
                </c:pt>
                <c:pt idx="1">
                  <c:v>25.7</c:v>
                </c:pt>
                <c:pt idx="2">
                  <c:v>15</c:v>
                </c:pt>
                <c:pt idx="3">
                  <c:v>6.4</c:v>
                </c:pt>
                <c:pt idx="4">
                  <c:v>5.2</c:v>
                </c:pt>
                <c:pt idx="5">
                  <c:v>3.7</c:v>
                </c:pt>
                <c:pt idx="6">
                  <c:v>1.3</c:v>
                </c:pt>
                <c:pt idx="7">
                  <c:v>2.7</c:v>
                </c:pt>
                <c:pt idx="8">
                  <c:v>3.9</c:v>
                </c:pt>
              </c:numCache>
            </c:numRef>
          </c:val>
          <c:extLst>
            <c:ext xmlns:c16="http://schemas.microsoft.com/office/drawing/2014/chart" uri="{C3380CC4-5D6E-409C-BE32-E72D297353CC}">
              <c16:uniqueId val="{00000000-6B80-4ED6-BFFF-1579FA2D7E38}"/>
            </c:ext>
          </c:extLst>
        </c:ser>
        <c:dLbls>
          <c:showLegendKey val="0"/>
          <c:showVal val="0"/>
          <c:showCatName val="0"/>
          <c:showSerName val="0"/>
          <c:showPercent val="0"/>
          <c:showBubbleSize val="0"/>
        </c:dLbls>
        <c:gapWidth val="100"/>
        <c:overlap val="-43"/>
        <c:axId val="757033168"/>
        <c:axId val="757034480"/>
      </c:barChart>
      <c:catAx>
        <c:axId val="757033168"/>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757034480"/>
        <c:crosses val="autoZero"/>
        <c:auto val="1"/>
        <c:lblAlgn val="ctr"/>
        <c:lblOffset val="100"/>
        <c:noMultiLvlLbl val="0"/>
      </c:catAx>
      <c:valAx>
        <c:axId val="757034480"/>
        <c:scaling>
          <c:orientation val="minMax"/>
          <c:max val="70"/>
        </c:scaling>
        <c:delete val="1"/>
        <c:axPos val="l"/>
        <c:majorGridlines>
          <c:spPr>
            <a:ln w="9525" cap="flat" cmpd="sng" algn="ctr">
              <a:solidFill>
                <a:schemeClr val="dk1">
                  <a:lumMod val="15000"/>
                  <a:lumOff val="85000"/>
                </a:schemeClr>
              </a:solidFill>
              <a:round/>
            </a:ln>
            <a:effectLst/>
          </c:spPr>
        </c:majorGridlines>
        <c:numFmt formatCode="0.0" sourceLinked="1"/>
        <c:majorTickMark val="out"/>
        <c:minorTickMark val="none"/>
        <c:tickLblPos val="nextTo"/>
        <c:crossAx val="75703316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r>
              <a:rPr lang="el-GR" sz="1200" dirty="0"/>
              <a:t>Σύνολο</a:t>
            </a:r>
            <a:endParaRPr lang="en-US" sz="1200" dirty="0"/>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dk1">
                  <a:lumMod val="50000"/>
                  <a:lumOff val="50000"/>
                </a:schemeClr>
              </a:solidFill>
              <a:latin typeface="+mj-lt"/>
              <a:ea typeface="+mj-ea"/>
              <a:cs typeface="+mj-cs"/>
            </a:defRPr>
          </a:pPr>
          <a:endParaRPr lang="el-GR"/>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2">
                  <a:lumMod val="50000"/>
                </a:schemeClr>
              </a:solidFill>
              <a:ln>
                <a:noFill/>
              </a:ln>
              <a:effectLst/>
            </c:spPr>
            <c:extLst>
              <c:ext xmlns:c16="http://schemas.microsoft.com/office/drawing/2014/chart" uri="{C3380CC4-5D6E-409C-BE32-E72D297353CC}">
                <c16:uniqueId val="{00000004-9A4F-4D58-A0A0-EA779306130C}"/>
              </c:ext>
            </c:extLst>
          </c:dPt>
          <c:dPt>
            <c:idx val="1"/>
            <c:invertIfNegative val="0"/>
            <c:bubble3D val="0"/>
            <c:spPr>
              <a:solidFill>
                <a:srgbClr val="FF3399"/>
              </a:solidFill>
              <a:ln>
                <a:noFill/>
              </a:ln>
              <a:effectLst/>
            </c:spPr>
            <c:extLst>
              <c:ext xmlns:c16="http://schemas.microsoft.com/office/drawing/2014/chart" uri="{C3380CC4-5D6E-409C-BE32-E72D297353CC}">
                <c16:uniqueId val="{00000006-9A4F-4D58-A0A0-EA779306130C}"/>
              </c:ext>
            </c:extLst>
          </c:dPt>
          <c:dPt>
            <c:idx val="2"/>
            <c:invertIfNegative val="0"/>
            <c:bubble3D val="0"/>
            <c:spPr>
              <a:solidFill>
                <a:srgbClr val="00B050"/>
              </a:solidFill>
              <a:ln>
                <a:noFill/>
              </a:ln>
              <a:effectLst/>
            </c:spPr>
            <c:extLst>
              <c:ext xmlns:c16="http://schemas.microsoft.com/office/drawing/2014/chart" uri="{C3380CC4-5D6E-409C-BE32-E72D297353CC}">
                <c16:uniqueId val="{00000005-9A4F-4D58-A0A0-EA779306130C}"/>
              </c:ext>
            </c:extLst>
          </c:dPt>
          <c:dPt>
            <c:idx val="3"/>
            <c:invertIfNegative val="0"/>
            <c:bubble3D val="0"/>
            <c:spPr>
              <a:solidFill>
                <a:srgbClr val="FFC000"/>
              </a:solidFill>
              <a:ln>
                <a:noFill/>
              </a:ln>
              <a:effectLst/>
            </c:spPr>
            <c:extLst>
              <c:ext xmlns:c16="http://schemas.microsoft.com/office/drawing/2014/chart" uri="{C3380CC4-5D6E-409C-BE32-E72D297353CC}">
                <c16:uniqueId val="{00000007-9A4F-4D58-A0A0-EA779306130C}"/>
              </c:ext>
            </c:extLst>
          </c:dPt>
          <c:dPt>
            <c:idx val="4"/>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6715-4407-9427-2B388BE6486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Η ΝΔ</c:v>
                </c:pt>
                <c:pt idx="1">
                  <c:v>Ο ΣΥΡΙΖΑ</c:v>
                </c:pt>
                <c:pt idx="2">
                  <c:v>ΤΟ ΠΑΣΟΚ-ΚΙΝΗΜΑ ΑΛΛΑΓΗΣ</c:v>
                </c:pt>
                <c:pt idx="3">
                  <c:v>Άλλο</c:v>
                </c:pt>
                <c:pt idx="4">
                  <c:v>ΔΓ/ΔΑ</c:v>
                </c:pt>
              </c:strCache>
            </c:strRef>
          </c:cat>
          <c:val>
            <c:numRef>
              <c:f>Sheet1!$B$2:$B$6</c:f>
              <c:numCache>
                <c:formatCode>0</c:formatCode>
                <c:ptCount val="5"/>
                <c:pt idx="0">
                  <c:v>65.7</c:v>
                </c:pt>
                <c:pt idx="1">
                  <c:v>18.2</c:v>
                </c:pt>
                <c:pt idx="2">
                  <c:v>6.1</c:v>
                </c:pt>
                <c:pt idx="3">
                  <c:v>1.5</c:v>
                </c:pt>
                <c:pt idx="4">
                  <c:v>8.4</c:v>
                </c:pt>
              </c:numCache>
            </c:numRef>
          </c:val>
          <c:extLst>
            <c:ext xmlns:c16="http://schemas.microsoft.com/office/drawing/2014/chart" uri="{C3380CC4-5D6E-409C-BE32-E72D297353CC}">
              <c16:uniqueId val="{00000000-9A4F-4D58-A0A0-EA779306130C}"/>
            </c:ext>
          </c:extLst>
        </c:ser>
        <c:dLbls>
          <c:showLegendKey val="0"/>
          <c:showVal val="0"/>
          <c:showCatName val="0"/>
          <c:showSerName val="0"/>
          <c:showPercent val="0"/>
          <c:showBubbleSize val="0"/>
        </c:dLbls>
        <c:gapWidth val="267"/>
        <c:overlap val="-43"/>
        <c:axId val="137218799"/>
        <c:axId val="137229615"/>
      </c:barChart>
      <c:catAx>
        <c:axId val="137218799"/>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dk1">
                    <a:lumMod val="65000"/>
                    <a:lumOff val="35000"/>
                  </a:schemeClr>
                </a:solidFill>
                <a:latin typeface="+mn-lt"/>
                <a:ea typeface="+mn-ea"/>
                <a:cs typeface="+mn-cs"/>
              </a:defRPr>
            </a:pPr>
            <a:endParaRPr lang="el-GR"/>
          </a:p>
        </c:txPr>
        <c:crossAx val="137229615"/>
        <c:crosses val="autoZero"/>
        <c:auto val="1"/>
        <c:lblAlgn val="ctr"/>
        <c:lblOffset val="100"/>
        <c:noMultiLvlLbl val="0"/>
      </c:catAx>
      <c:valAx>
        <c:axId val="137229615"/>
        <c:scaling>
          <c:orientation val="minMax"/>
          <c:max val="80"/>
        </c:scaling>
        <c:delete val="1"/>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137218799"/>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Διαχρονικά στοιχεία</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lineChart>
        <c:grouping val="standard"/>
        <c:varyColors val="0"/>
        <c:ser>
          <c:idx val="0"/>
          <c:order val="0"/>
          <c:tx>
            <c:strRef>
              <c:f>Sheet1!$B$1</c:f>
              <c:strCache>
                <c:ptCount val="1"/>
                <c:pt idx="0">
                  <c:v>ΝΔ</c:v>
                </c:pt>
              </c:strCache>
            </c:strRef>
          </c:tx>
          <c:spPr>
            <a:ln w="22225" cap="rnd">
              <a:solidFill>
                <a:srgbClr val="3399FF"/>
              </a:solidFill>
              <a:round/>
            </a:ln>
            <a:effectLst/>
          </c:spPr>
          <c:marker>
            <c:symbol val="none"/>
          </c:marker>
          <c:dPt>
            <c:idx val="0"/>
            <c:marker>
              <c:symbol val="none"/>
            </c:marker>
            <c:bubble3D val="0"/>
            <c:extLst>
              <c:ext xmlns:c16="http://schemas.microsoft.com/office/drawing/2014/chart" uri="{C3380CC4-5D6E-409C-BE32-E72D297353CC}">
                <c16:uniqueId val="{00000000-A73C-4BE4-B75D-E10ECF09D2C8}"/>
              </c:ext>
            </c:extLst>
          </c:dPt>
          <c:dPt>
            <c:idx val="1"/>
            <c:marker>
              <c:symbol val="none"/>
            </c:marker>
            <c:bubble3D val="0"/>
            <c:extLst>
              <c:ext xmlns:c16="http://schemas.microsoft.com/office/drawing/2014/chart" uri="{C3380CC4-5D6E-409C-BE32-E72D297353CC}">
                <c16:uniqueId val="{00000001-A73C-4BE4-B75D-E10ECF09D2C8}"/>
              </c:ext>
            </c:extLst>
          </c:dPt>
          <c:dPt>
            <c:idx val="2"/>
            <c:marker>
              <c:symbol val="none"/>
            </c:marker>
            <c:bubble3D val="0"/>
            <c:extLst>
              <c:ext xmlns:c16="http://schemas.microsoft.com/office/drawing/2014/chart" uri="{C3380CC4-5D6E-409C-BE32-E72D297353CC}">
                <c16:uniqueId val="{00000002-A73C-4BE4-B75D-E10ECF09D2C8}"/>
              </c:ext>
            </c:extLst>
          </c:dPt>
          <c:dPt>
            <c:idx val="3"/>
            <c:marker>
              <c:symbol val="none"/>
            </c:marker>
            <c:bubble3D val="0"/>
            <c:extLst>
              <c:ext xmlns:c16="http://schemas.microsoft.com/office/drawing/2014/chart" uri="{C3380CC4-5D6E-409C-BE32-E72D297353CC}">
                <c16:uniqueId val="{00000003-A73C-4BE4-B75D-E10ECF09D2C8}"/>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3C-4BE4-B75D-E10ECF09D2C8}"/>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3C-4BE4-B75D-E10ECF09D2C8}"/>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3C-4BE4-B75D-E10ECF09D2C8}"/>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3C-4BE4-B75D-E10ECF09D2C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3C-4BE4-B75D-E10ECF09D2C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3C-4BE4-B75D-E10ECF09D2C8}"/>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3C-4BE4-B75D-E10ECF09D2C8}"/>
                </c:ext>
              </c:extLst>
            </c:dLbl>
            <c:dLbl>
              <c:idx val="2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3C-4BE4-B75D-E10ECF09D2C8}"/>
                </c:ext>
              </c:extLst>
            </c:dLbl>
            <c:dLbl>
              <c:idx val="3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3C-4BE4-B75D-E10ECF09D2C8}"/>
                </c:ext>
              </c:extLst>
            </c:dLbl>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3C-4BE4-B75D-E10ECF09D2C8}"/>
                </c:ext>
              </c:extLst>
            </c:dLbl>
            <c:dLbl>
              <c:idx val="4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73C-4BE4-B75D-E10ECF09D2C8}"/>
                </c:ext>
              </c:extLst>
            </c:dLbl>
            <c:dLbl>
              <c:idx val="5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73C-4BE4-B75D-E10ECF09D2C8}"/>
                </c:ext>
              </c:extLst>
            </c:dLbl>
            <c:dLbl>
              <c:idx val="6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73C-4BE4-B75D-E10ECF09D2C8}"/>
                </c:ext>
              </c:extLst>
            </c:dLbl>
            <c:dLbl>
              <c:idx val="7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73C-4BE4-B75D-E10ECF09D2C8}"/>
                </c:ext>
              </c:extLst>
            </c:dLbl>
            <c:dLbl>
              <c:idx val="7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73C-4BE4-B75D-E10ECF09D2C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l-GR"/>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Φεβ-22</c:v>
                </c:pt>
                <c:pt idx="1">
                  <c:v>Μαρ-22</c:v>
                </c:pt>
                <c:pt idx="2">
                  <c:v>Απρ-22</c:v>
                </c:pt>
                <c:pt idx="3">
                  <c:v>Μάι-22</c:v>
                </c:pt>
              </c:strCache>
            </c:strRef>
          </c:cat>
          <c:val>
            <c:numRef>
              <c:f>Sheet1!$B$2:$B$5</c:f>
              <c:numCache>
                <c:formatCode>General</c:formatCode>
                <c:ptCount val="4"/>
                <c:pt idx="0">
                  <c:v>67</c:v>
                </c:pt>
                <c:pt idx="1">
                  <c:v>66</c:v>
                </c:pt>
                <c:pt idx="2">
                  <c:v>64</c:v>
                </c:pt>
                <c:pt idx="3">
                  <c:v>66</c:v>
                </c:pt>
              </c:numCache>
            </c:numRef>
          </c:val>
          <c:smooth val="0"/>
          <c:extLst>
            <c:ext xmlns:c16="http://schemas.microsoft.com/office/drawing/2014/chart" uri="{C3380CC4-5D6E-409C-BE32-E72D297353CC}">
              <c16:uniqueId val="{00000011-A73C-4BE4-B75D-E10ECF09D2C8}"/>
            </c:ext>
          </c:extLst>
        </c:ser>
        <c:ser>
          <c:idx val="1"/>
          <c:order val="1"/>
          <c:tx>
            <c:strRef>
              <c:f>Sheet1!$C$1</c:f>
              <c:strCache>
                <c:ptCount val="1"/>
                <c:pt idx="0">
                  <c:v>ΣΥΡΙΖΑ</c:v>
                </c:pt>
              </c:strCache>
            </c:strRef>
          </c:tx>
          <c:spPr>
            <a:ln w="2222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73C-4BE4-B75D-E10ECF09D2C8}"/>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56-41D3-AEA0-6AC25E4EC398}"/>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52-4B24-A20E-62E3554BAE13}"/>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73C-4BE4-B75D-E10ECF09D2C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73C-4BE4-B75D-E10ECF09D2C8}"/>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73C-4BE4-B75D-E10ECF09D2C8}"/>
                </c:ext>
              </c:extLst>
            </c:dLbl>
            <c:dLbl>
              <c:idx val="2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73C-4BE4-B75D-E10ECF09D2C8}"/>
                </c:ext>
              </c:extLst>
            </c:dLbl>
            <c:dLbl>
              <c:idx val="4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73C-4BE4-B75D-E10ECF09D2C8}"/>
                </c:ext>
              </c:extLst>
            </c:dLbl>
            <c:dLbl>
              <c:idx val="4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73C-4BE4-B75D-E10ECF09D2C8}"/>
                </c:ext>
              </c:extLst>
            </c:dLbl>
            <c:dLbl>
              <c:idx val="50"/>
              <c:layout>
                <c:manualLayout>
                  <c:x val="-3.2059025790383347E-2"/>
                  <c:y val="5.5501520668879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73C-4BE4-B75D-E10ECF09D2C8}"/>
                </c:ext>
              </c:extLst>
            </c:dLbl>
            <c:dLbl>
              <c:idx val="55"/>
              <c:layout>
                <c:manualLayout>
                  <c:x val="-2.5361457728325546E-2"/>
                  <c:y val="4.4613574354171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73C-4BE4-B75D-E10ECF09D2C8}"/>
                </c:ext>
              </c:extLst>
            </c:dLbl>
            <c:dLbl>
              <c:idx val="5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73C-4BE4-B75D-E10ECF09D2C8}"/>
                </c:ext>
              </c:extLst>
            </c:dLbl>
            <c:dLbl>
              <c:idx val="6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73C-4BE4-B75D-E10ECF09D2C8}"/>
                </c:ext>
              </c:extLst>
            </c:dLbl>
            <c:dLbl>
              <c:idx val="69"/>
              <c:delete val="1"/>
              <c:extLst>
                <c:ext xmlns:c15="http://schemas.microsoft.com/office/drawing/2012/chart" uri="{CE6537A1-D6FC-4f65-9D91-7224C49458BB}"/>
                <c:ext xmlns:c16="http://schemas.microsoft.com/office/drawing/2014/chart" uri="{C3380CC4-5D6E-409C-BE32-E72D297353CC}">
                  <c16:uniqueId val="{0000001D-A73C-4BE4-B75D-E10ECF09D2C8}"/>
                </c:ext>
              </c:extLst>
            </c:dLbl>
            <c:dLbl>
              <c:idx val="70"/>
              <c:delete val="1"/>
              <c:extLst>
                <c:ext xmlns:c15="http://schemas.microsoft.com/office/drawing/2012/chart" uri="{CE6537A1-D6FC-4f65-9D91-7224C49458BB}"/>
                <c:ext xmlns:c16="http://schemas.microsoft.com/office/drawing/2014/chart" uri="{C3380CC4-5D6E-409C-BE32-E72D297353CC}">
                  <c16:uniqueId val="{0000001E-A73C-4BE4-B75D-E10ECF09D2C8}"/>
                </c:ext>
              </c:extLst>
            </c:dLbl>
            <c:dLbl>
              <c:idx val="71"/>
              <c:delete val="1"/>
              <c:extLst>
                <c:ext xmlns:c15="http://schemas.microsoft.com/office/drawing/2012/chart" uri="{CE6537A1-D6FC-4f65-9D91-7224C49458BB}"/>
                <c:ext xmlns:c16="http://schemas.microsoft.com/office/drawing/2014/chart" uri="{C3380CC4-5D6E-409C-BE32-E72D297353CC}">
                  <c16:uniqueId val="{0000001F-A73C-4BE4-B75D-E10ECF09D2C8}"/>
                </c:ext>
              </c:extLst>
            </c:dLbl>
            <c:dLbl>
              <c:idx val="72"/>
              <c:layout>
                <c:manualLayout>
                  <c:x val="-7.3801223211485648E-2"/>
                  <c:y val="-0.13503753983852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73C-4BE4-B75D-E10ECF09D2C8}"/>
                </c:ext>
              </c:extLst>
            </c:dLbl>
            <c:dLbl>
              <c:idx val="7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73C-4BE4-B75D-E10ECF09D2C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l-GR"/>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Φεβ-22</c:v>
                </c:pt>
                <c:pt idx="1">
                  <c:v>Μαρ-22</c:v>
                </c:pt>
                <c:pt idx="2">
                  <c:v>Απρ-22</c:v>
                </c:pt>
                <c:pt idx="3">
                  <c:v>Μάι-22</c:v>
                </c:pt>
              </c:strCache>
            </c:strRef>
          </c:cat>
          <c:val>
            <c:numRef>
              <c:f>Sheet1!$C$2:$C$5</c:f>
              <c:numCache>
                <c:formatCode>General</c:formatCode>
                <c:ptCount val="4"/>
                <c:pt idx="0">
                  <c:v>16</c:v>
                </c:pt>
                <c:pt idx="1">
                  <c:v>14</c:v>
                </c:pt>
                <c:pt idx="2">
                  <c:v>17</c:v>
                </c:pt>
                <c:pt idx="3">
                  <c:v>18</c:v>
                </c:pt>
              </c:numCache>
            </c:numRef>
          </c:val>
          <c:smooth val="0"/>
          <c:extLst>
            <c:ext xmlns:c16="http://schemas.microsoft.com/office/drawing/2014/chart" uri="{C3380CC4-5D6E-409C-BE32-E72D297353CC}">
              <c16:uniqueId val="{00000022-A73C-4BE4-B75D-E10ECF09D2C8}"/>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1"/>
      </c:catAx>
      <c:valAx>
        <c:axId val="3313548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77849340800826"/>
          <c:y val="8.1991815724178796E-2"/>
          <c:w val="0.70095362403422878"/>
          <c:h val="0.88567381402066436"/>
        </c:manualLayout>
      </c:layout>
      <c:barChart>
        <c:barDir val="bar"/>
        <c:grouping val="stacked"/>
        <c:varyColors val="0"/>
        <c:ser>
          <c:idx val="0"/>
          <c:order val="0"/>
          <c:tx>
            <c:strRef>
              <c:f>Sheet1!$B$1</c:f>
              <c:strCache>
                <c:ptCount val="1"/>
                <c:pt idx="0">
                  <c:v>Δε θα το ψήφιζαν ποτέ</c:v>
                </c:pt>
              </c:strCache>
            </c:strRef>
          </c:tx>
          <c:spPr>
            <a:solidFill>
              <a:schemeClr val="accent2">
                <a:alpha val="70000"/>
              </a:schemeClr>
            </a:solidFill>
            <a:ln>
              <a:noFill/>
            </a:ln>
            <a:effectLst/>
          </c:spPr>
          <c:invertIfNegative val="0"/>
          <c:dLbls>
            <c:dLbl>
              <c:idx val="0"/>
              <c:tx>
                <c:rich>
                  <a:bodyPr/>
                  <a:lstStyle/>
                  <a:p>
                    <a:r>
                      <a:rPr lang="en-US"/>
                      <a:t>52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CAC-472B-9484-284A7D57BB4A}"/>
                </c:ext>
              </c:extLst>
            </c:dLbl>
            <c:dLbl>
              <c:idx val="1"/>
              <c:tx>
                <c:rich>
                  <a:bodyPr/>
                  <a:lstStyle/>
                  <a:p>
                    <a:r>
                      <a:rPr lang="en-US"/>
                      <a:t>53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CAC-472B-9484-284A7D57BB4A}"/>
                </c:ext>
              </c:extLst>
            </c:dLbl>
            <c:dLbl>
              <c:idx val="2"/>
              <c:tx>
                <c:rich>
                  <a:bodyPr/>
                  <a:lstStyle/>
                  <a:p>
                    <a:r>
                      <a:rPr lang="en-US"/>
                      <a:t>60</a:t>
                    </a:r>
                    <a:endParaRPr lang="en-US"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CAC-472B-9484-284A7D57BB4A}"/>
                </c:ext>
              </c:extLst>
            </c:dLbl>
            <c:dLbl>
              <c:idx val="3"/>
              <c:tx>
                <c:rich>
                  <a:bodyPr/>
                  <a:lstStyle/>
                  <a:p>
                    <a:r>
                      <a:rPr lang="en-US"/>
                      <a:t>75</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CAC-472B-9484-284A7D57BB4A}"/>
                </c:ext>
              </c:extLst>
            </c:dLbl>
            <c:dLbl>
              <c:idx val="4"/>
              <c:tx>
                <c:rich>
                  <a:bodyPr/>
                  <a:lstStyle/>
                  <a:p>
                    <a:r>
                      <a:rPr lang="en-US"/>
                      <a:t>74</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CAC-472B-9484-284A7D57BB4A}"/>
                </c:ext>
              </c:extLst>
            </c:dLbl>
            <c:dLbl>
              <c:idx val="5"/>
              <c:tx>
                <c:rich>
                  <a:bodyPr/>
                  <a:lstStyle/>
                  <a:p>
                    <a:r>
                      <a:rPr lang="en-US"/>
                      <a:t>78</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CAC-472B-9484-284A7D57BB4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el-G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ΠΑΣΟΚ-ΚΙΝΗΜΑ ΑΛΛΑΓΗΣ</c:v>
                </c:pt>
                <c:pt idx="1">
                  <c:v>ΝΔ </c:v>
                </c:pt>
                <c:pt idx="2">
                  <c:v>ΣΥΡΙΖΑ </c:v>
                </c:pt>
                <c:pt idx="3">
                  <c:v>ΚΚΕ</c:v>
                </c:pt>
                <c:pt idx="4">
                  <c:v>ΜΕΡΑ 25</c:v>
                </c:pt>
                <c:pt idx="5">
                  <c:v>ΕΛ. ΛΥΣΗ</c:v>
                </c:pt>
              </c:strCache>
            </c:strRef>
          </c:cat>
          <c:val>
            <c:numRef>
              <c:f>Sheet1!$B$2:$B$7</c:f>
              <c:numCache>
                <c:formatCode>0</c:formatCode>
                <c:ptCount val="6"/>
                <c:pt idx="0">
                  <c:v>-52</c:v>
                </c:pt>
                <c:pt idx="1">
                  <c:v>-53</c:v>
                </c:pt>
                <c:pt idx="2">
                  <c:v>-60</c:v>
                </c:pt>
                <c:pt idx="3">
                  <c:v>-75</c:v>
                </c:pt>
                <c:pt idx="4">
                  <c:v>-74</c:v>
                </c:pt>
                <c:pt idx="5">
                  <c:v>-78</c:v>
                </c:pt>
              </c:numCache>
            </c:numRef>
          </c:val>
          <c:extLst>
            <c:ext xmlns:c16="http://schemas.microsoft.com/office/drawing/2014/chart" uri="{C3380CC4-5D6E-409C-BE32-E72D297353CC}">
              <c16:uniqueId val="{00000006-FCAC-472B-9484-284A7D57BB4A}"/>
            </c:ext>
          </c:extLst>
        </c:ser>
        <c:ser>
          <c:idx val="1"/>
          <c:order val="1"/>
          <c:tx>
            <c:strRef>
              <c:f>Sheet1!$C$1</c:f>
              <c:strCache>
                <c:ptCount val="1"/>
                <c:pt idx="0">
                  <c:v>Θα μπορούσαν να το ψηφίσουν</c:v>
                </c:pt>
              </c:strCache>
            </c:strRef>
          </c:tx>
          <c:spPr>
            <a:solidFill>
              <a:srgbClr val="3399FF">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Sheet1!$A$2:$A$7</c:f>
              <c:strCache>
                <c:ptCount val="6"/>
                <c:pt idx="0">
                  <c:v>ΠΑΣΟΚ-ΚΙΝΗΜΑ ΑΛΛΑΓΗΣ</c:v>
                </c:pt>
                <c:pt idx="1">
                  <c:v>ΝΔ </c:v>
                </c:pt>
                <c:pt idx="2">
                  <c:v>ΣΥΡΙΖΑ </c:v>
                </c:pt>
                <c:pt idx="3">
                  <c:v>ΚΚΕ</c:v>
                </c:pt>
                <c:pt idx="4">
                  <c:v>ΜΕΡΑ 25</c:v>
                </c:pt>
                <c:pt idx="5">
                  <c:v>ΕΛ. ΛΥΣΗ</c:v>
                </c:pt>
              </c:strCache>
            </c:strRef>
          </c:cat>
          <c:val>
            <c:numRef>
              <c:f>Sheet1!$C$2:$C$7</c:f>
              <c:numCache>
                <c:formatCode>0</c:formatCode>
                <c:ptCount val="6"/>
                <c:pt idx="0">
                  <c:v>47.3</c:v>
                </c:pt>
                <c:pt idx="1">
                  <c:v>46.1</c:v>
                </c:pt>
                <c:pt idx="2">
                  <c:v>39.6</c:v>
                </c:pt>
                <c:pt idx="3">
                  <c:v>23.8</c:v>
                </c:pt>
                <c:pt idx="4">
                  <c:v>22.9</c:v>
                </c:pt>
                <c:pt idx="5">
                  <c:v>17.100000000000001</c:v>
                </c:pt>
              </c:numCache>
            </c:numRef>
          </c:val>
          <c:extLst>
            <c:ext xmlns:c16="http://schemas.microsoft.com/office/drawing/2014/chart" uri="{C3380CC4-5D6E-409C-BE32-E72D297353CC}">
              <c16:uniqueId val="{00000007-FCAC-472B-9484-284A7D57BB4A}"/>
            </c:ext>
          </c:extLst>
        </c:ser>
        <c:dLbls>
          <c:showLegendKey val="0"/>
          <c:showVal val="0"/>
          <c:showCatName val="0"/>
          <c:showSerName val="0"/>
          <c:showPercent val="0"/>
          <c:showBubbleSize val="0"/>
        </c:dLbls>
        <c:gapWidth val="100"/>
        <c:overlap val="100"/>
        <c:axId val="510722928"/>
        <c:axId val="510721288"/>
      </c:barChart>
      <c:catAx>
        <c:axId val="510722928"/>
        <c:scaling>
          <c:orientation val="maxMin"/>
        </c:scaling>
        <c:delete val="0"/>
        <c:axPos val="l"/>
        <c:numFmt formatCode="General" sourceLinked="1"/>
        <c:majorTickMark val="in"/>
        <c:minorTickMark val="in"/>
        <c:tickLblPos val="low"/>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197" b="1" i="0" u="none" strike="noStrike" kern="1200" cap="none" spc="0" normalizeH="0" baseline="0">
                <a:ln>
                  <a:noFill/>
                </a:ln>
                <a:solidFill>
                  <a:schemeClr val="tx1">
                    <a:lumMod val="75000"/>
                    <a:lumOff val="25000"/>
                  </a:schemeClr>
                </a:solidFill>
                <a:latin typeface="+mn-lt"/>
                <a:ea typeface="+mn-ea"/>
                <a:cs typeface="+mn-cs"/>
              </a:defRPr>
            </a:pPr>
            <a:endParaRPr lang="el-GR"/>
          </a:p>
        </c:txPr>
        <c:crossAx val="510721288"/>
        <c:crosses val="autoZero"/>
        <c:auto val="1"/>
        <c:lblAlgn val="ctr"/>
        <c:lblOffset val="100"/>
        <c:noMultiLvlLbl val="0"/>
      </c:catAx>
      <c:valAx>
        <c:axId val="510721288"/>
        <c:scaling>
          <c:orientation val="minMax"/>
          <c:max val="85"/>
          <c:min val="-85"/>
        </c:scaling>
        <c:delete val="1"/>
        <c:axPos val="t"/>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510722928"/>
        <c:crosses val="autoZero"/>
        <c:crossBetween val="between"/>
      </c:valAx>
      <c:spPr>
        <a:pattFill prst="ltDnDiag">
          <a:fgClr>
            <a:schemeClr val="dk1">
              <a:lumMod val="15000"/>
              <a:lumOff val="85000"/>
            </a:schemeClr>
          </a:fgClr>
          <a:bgClr>
            <a:schemeClr val="lt1"/>
          </a:bgClr>
        </a:pattFill>
        <a:ln>
          <a:noFill/>
        </a:ln>
        <a:effectLst/>
      </c:spPr>
    </c:plotArea>
    <c:legend>
      <c:legendPos val="r"/>
      <c:layout>
        <c:manualLayout>
          <c:xMode val="edge"/>
          <c:yMode val="edge"/>
          <c:x val="0.73721433125614799"/>
          <c:y val="0.82204819120779415"/>
          <c:w val="0.26278566874385201"/>
          <c:h val="0.12886484941015838"/>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60680806249652E-3"/>
          <c:y val="0.16078620232672561"/>
          <c:w val="0.97376242443462024"/>
          <c:h val="0.57430450009319933"/>
        </c:manualLayout>
      </c:layout>
      <c:lineChart>
        <c:grouping val="standard"/>
        <c:varyColors val="0"/>
        <c:ser>
          <c:idx val="0"/>
          <c:order val="0"/>
          <c:tx>
            <c:strRef>
              <c:f>Sheet1!$B$1</c:f>
              <c:strCache>
                <c:ptCount val="1"/>
                <c:pt idx="0">
                  <c:v>Απρ-22</c:v>
                </c:pt>
              </c:strCache>
            </c:strRef>
          </c:tx>
          <c:spPr>
            <a:ln w="22225" cap="rnd">
              <a:solidFill>
                <a:schemeClr val="bg2">
                  <a:lumMod val="10000"/>
                </a:schemeClr>
              </a:solidFill>
              <a:round/>
            </a:ln>
            <a:effectLst/>
          </c:spPr>
          <c:marker>
            <c:symbol val="none"/>
          </c:marker>
          <c:dPt>
            <c:idx val="0"/>
            <c:marker>
              <c:symbol val="none"/>
            </c:marker>
            <c:bubble3D val="0"/>
            <c:extLst>
              <c:ext xmlns:c16="http://schemas.microsoft.com/office/drawing/2014/chart" uri="{C3380CC4-5D6E-409C-BE32-E72D297353CC}">
                <c16:uniqueId val="{00000000-80F7-47E9-A291-3199CDCECC0A}"/>
              </c:ext>
            </c:extLst>
          </c:dPt>
          <c:dPt>
            <c:idx val="1"/>
            <c:marker>
              <c:symbol val="none"/>
            </c:marker>
            <c:bubble3D val="0"/>
            <c:extLst>
              <c:ext xmlns:c16="http://schemas.microsoft.com/office/drawing/2014/chart" uri="{C3380CC4-5D6E-409C-BE32-E72D297353CC}">
                <c16:uniqueId val="{00000001-80F7-47E9-A291-3199CDCECC0A}"/>
              </c:ext>
            </c:extLst>
          </c:dPt>
          <c:dPt>
            <c:idx val="2"/>
            <c:marker>
              <c:symbol val="none"/>
            </c:marker>
            <c:bubble3D val="0"/>
            <c:extLst>
              <c:ext xmlns:c16="http://schemas.microsoft.com/office/drawing/2014/chart" uri="{C3380CC4-5D6E-409C-BE32-E72D297353CC}">
                <c16:uniqueId val="{00000002-80F7-47E9-A291-3199CDCECC0A}"/>
              </c:ext>
            </c:extLst>
          </c:dPt>
          <c:dPt>
            <c:idx val="3"/>
            <c:marker>
              <c:symbol val="none"/>
            </c:marker>
            <c:bubble3D val="0"/>
            <c:extLst>
              <c:ext xmlns:c16="http://schemas.microsoft.com/office/drawing/2014/chart" uri="{C3380CC4-5D6E-409C-BE32-E72D297353CC}">
                <c16:uniqueId val="{00000003-80F7-47E9-A291-3199CDCECC0A}"/>
              </c:ext>
            </c:extLst>
          </c:dPt>
          <c:dLbls>
            <c:dLbl>
              <c:idx val="0"/>
              <c:layout>
                <c:manualLayout>
                  <c:x val="-1.1440819886499497E-2"/>
                  <c:y val="-5.0288807196025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F7-47E9-A291-3199CDCECC0A}"/>
                </c:ext>
              </c:extLst>
            </c:dLbl>
            <c:dLbl>
              <c:idx val="1"/>
              <c:layout>
                <c:manualLayout>
                  <c:x val="-3.3170772187543218E-2"/>
                  <c:y val="-5.9737162140714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F7-47E9-A291-3199CDCECC0A}"/>
                </c:ext>
              </c:extLst>
            </c:dLbl>
            <c:dLbl>
              <c:idx val="2"/>
              <c:layout>
                <c:manualLayout>
                  <c:x val="-3.099777695743881E-2"/>
                  <c:y val="-2.50931940101893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F7-47E9-A291-3199CDCECC0A}"/>
                </c:ext>
              </c:extLst>
            </c:dLbl>
            <c:dLbl>
              <c:idx val="3"/>
              <c:layout>
                <c:manualLayout>
                  <c:x val="-2.3392293652073601E-2"/>
                  <c:y val="5.6792548843779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F7-47E9-A291-3199CDCECC0A}"/>
                </c:ext>
              </c:extLst>
            </c:dLbl>
            <c:dLbl>
              <c:idx val="4"/>
              <c:layout>
                <c:manualLayout>
                  <c:x val="-8.1813270413429451E-3"/>
                  <c:y val="3.1596935657942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ED-42B9-85D9-55C5E09DEDD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10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11.5</c:v>
                </c:pt>
                <c:pt idx="1">
                  <c:v>24.1</c:v>
                </c:pt>
                <c:pt idx="2">
                  <c:v>53.2</c:v>
                </c:pt>
                <c:pt idx="3">
                  <c:v>85</c:v>
                </c:pt>
                <c:pt idx="4">
                  <c:v>72.900000000000006</c:v>
                </c:pt>
              </c:numCache>
            </c:numRef>
          </c:val>
          <c:smooth val="0"/>
          <c:extLst>
            <c:ext xmlns:c16="http://schemas.microsoft.com/office/drawing/2014/chart" uri="{C3380CC4-5D6E-409C-BE32-E72D297353CC}">
              <c16:uniqueId val="{0000000A-80F7-47E9-A291-3199CDCECC0A}"/>
            </c:ext>
          </c:extLst>
        </c:ser>
        <c:ser>
          <c:idx val="1"/>
          <c:order val="1"/>
          <c:tx>
            <c:strRef>
              <c:f>Sheet1!$C$1</c:f>
              <c:strCache>
                <c:ptCount val="1"/>
                <c:pt idx="0">
                  <c:v>Μάι-22</c:v>
                </c:pt>
              </c:strCache>
            </c:strRef>
          </c:tx>
          <c:spPr>
            <a:ln w="22225" cap="rnd">
              <a:solidFill>
                <a:schemeClr val="bg2">
                  <a:lumMod val="50000"/>
                </a:schemeClr>
              </a:solidFill>
              <a:round/>
            </a:ln>
            <a:effectLst/>
          </c:spPr>
          <c:marker>
            <c:symbol val="none"/>
          </c:marker>
          <c:dLbls>
            <c:dLbl>
              <c:idx val="0"/>
              <c:layout>
                <c:manualLayout>
                  <c:x val="-1.79598055768126E-2"/>
                  <c:y val="2.5093441998508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25-4B68-B7F3-DD684AD3EA52}"/>
                </c:ext>
              </c:extLst>
            </c:dLbl>
            <c:dLbl>
              <c:idx val="1"/>
              <c:layout>
                <c:manualLayout>
                  <c:x val="-1.5786810346708192E-2"/>
                  <c:y val="3.7691248591426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25-4B68-B7F3-DD684AD3EA52}"/>
                </c:ext>
              </c:extLst>
            </c:dLbl>
            <c:dLbl>
              <c:idx val="2"/>
              <c:layout>
                <c:manualLayout>
                  <c:x val="-2.5565288882177888E-2"/>
                  <c:y val="6.60363134254924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54-4501-BA4A-D5436EBA5BB5}"/>
                </c:ext>
              </c:extLst>
            </c:dLbl>
            <c:dLbl>
              <c:idx val="3"/>
              <c:layout>
                <c:manualLayout>
                  <c:x val="1.5971514941266307E-3"/>
                  <c:y val="-5.67923008554605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3C-4AF9-924A-DC3FA1D3ABEB}"/>
                </c:ext>
              </c:extLst>
            </c:dLbl>
            <c:dLbl>
              <c:idx val="4"/>
              <c:layout>
                <c:manualLayout>
                  <c:x val="-3.3170772187543177E-2"/>
                  <c:y val="-3.7895590966083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ED-42B9-85D9-55C5E09DEDD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50000"/>
                      </a:schemeClr>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10.1</c:v>
                </c:pt>
                <c:pt idx="1">
                  <c:v>15.1</c:v>
                </c:pt>
                <c:pt idx="2">
                  <c:v>51.6</c:v>
                </c:pt>
                <c:pt idx="3">
                  <c:v>84.9</c:v>
                </c:pt>
                <c:pt idx="4">
                  <c:v>76</c:v>
                </c:pt>
              </c:numCache>
            </c:numRef>
          </c:val>
          <c:smooth val="0"/>
          <c:extLst>
            <c:ext xmlns:c16="http://schemas.microsoft.com/office/drawing/2014/chart" uri="{C3380CC4-5D6E-409C-BE32-E72D297353CC}">
              <c16:uniqueId val="{0000000B-80F7-47E9-A291-3199CDCECC0A}"/>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0"/>
      </c:catAx>
      <c:valAx>
        <c:axId val="3313548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8436512821741248"/>
          <c:y val="1.8896709889377371E-2"/>
          <c:w val="0.22257776264475762"/>
          <c:h val="6.223614042884124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60680806249652E-3"/>
          <c:y val="0.16078620232672561"/>
          <c:w val="0.97376242443462024"/>
          <c:h val="0.57430450009319933"/>
        </c:manualLayout>
      </c:layout>
      <c:lineChart>
        <c:grouping val="standard"/>
        <c:varyColors val="0"/>
        <c:ser>
          <c:idx val="0"/>
          <c:order val="0"/>
          <c:tx>
            <c:strRef>
              <c:f>Sheet1!$B$1</c:f>
              <c:strCache>
                <c:ptCount val="1"/>
                <c:pt idx="0">
                  <c:v>Απρ-22</c:v>
                </c:pt>
              </c:strCache>
            </c:strRef>
          </c:tx>
          <c:spPr>
            <a:ln w="22225" cap="rnd">
              <a:solidFill>
                <a:schemeClr val="accent2">
                  <a:lumMod val="50000"/>
                </a:schemeClr>
              </a:solidFill>
              <a:round/>
            </a:ln>
            <a:effectLst/>
          </c:spPr>
          <c:marker>
            <c:symbol val="none"/>
          </c:marker>
          <c:dPt>
            <c:idx val="0"/>
            <c:marker>
              <c:symbol val="none"/>
            </c:marker>
            <c:bubble3D val="0"/>
            <c:extLst>
              <c:ext xmlns:c16="http://schemas.microsoft.com/office/drawing/2014/chart" uri="{C3380CC4-5D6E-409C-BE32-E72D297353CC}">
                <c16:uniqueId val="{00000000-80F7-47E9-A291-3199CDCECC0A}"/>
              </c:ext>
            </c:extLst>
          </c:dPt>
          <c:dPt>
            <c:idx val="1"/>
            <c:marker>
              <c:symbol val="none"/>
            </c:marker>
            <c:bubble3D val="0"/>
            <c:extLst>
              <c:ext xmlns:c16="http://schemas.microsoft.com/office/drawing/2014/chart" uri="{C3380CC4-5D6E-409C-BE32-E72D297353CC}">
                <c16:uniqueId val="{00000001-80F7-47E9-A291-3199CDCECC0A}"/>
              </c:ext>
            </c:extLst>
          </c:dPt>
          <c:dPt>
            <c:idx val="2"/>
            <c:marker>
              <c:symbol val="none"/>
            </c:marker>
            <c:bubble3D val="0"/>
            <c:extLst>
              <c:ext xmlns:c16="http://schemas.microsoft.com/office/drawing/2014/chart" uri="{C3380CC4-5D6E-409C-BE32-E72D297353CC}">
                <c16:uniqueId val="{00000002-80F7-47E9-A291-3199CDCECC0A}"/>
              </c:ext>
            </c:extLst>
          </c:dPt>
          <c:dPt>
            <c:idx val="3"/>
            <c:marker>
              <c:symbol val="none"/>
            </c:marker>
            <c:bubble3D val="0"/>
            <c:extLst>
              <c:ext xmlns:c16="http://schemas.microsoft.com/office/drawing/2014/chart" uri="{C3380CC4-5D6E-409C-BE32-E72D297353CC}">
                <c16:uniqueId val="{00000003-80F7-47E9-A291-3199CDCECC0A}"/>
              </c:ext>
            </c:extLst>
          </c:dPt>
          <c:dLbls>
            <c:dLbl>
              <c:idx val="0"/>
              <c:layout>
                <c:manualLayout>
                  <c:x val="-1.4700312731656048E-2"/>
                  <c:y val="-5.65877104924849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F7-47E9-A291-3199CDCECC0A}"/>
                </c:ext>
              </c:extLst>
            </c:dLbl>
            <c:dLbl>
              <c:idx val="1"/>
              <c:layout>
                <c:manualLayout>
                  <c:x val="-2.7738284112282258E-2"/>
                  <c:y val="8.51376136778453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F7-47E9-A291-3199CDCECC0A}"/>
                </c:ext>
              </c:extLst>
            </c:dLbl>
            <c:dLbl>
              <c:idx val="2"/>
              <c:layout>
                <c:manualLayout>
                  <c:x val="-3.5343767417647547E-2"/>
                  <c:y val="4.10452906026314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F7-47E9-A291-3199CDCECC0A}"/>
                </c:ext>
              </c:extLst>
            </c:dLbl>
            <c:dLbl>
              <c:idx val="3"/>
              <c:layout>
                <c:manualLayout>
                  <c:x val="-5.924671494879559E-2"/>
                  <c:y val="2.5298032361483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F7-47E9-A291-3199CDCECC0A}"/>
                </c:ext>
              </c:extLst>
            </c:dLbl>
            <c:dLbl>
              <c:idx val="4"/>
              <c:layout>
                <c:manualLayout>
                  <c:x val="-2.6108452138710828E-2"/>
                  <c:y val="-5.658771049248496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lumMod val="50000"/>
                        </a:schemeClr>
                      </a:solidFill>
                      <a:latin typeface="+mn-lt"/>
                      <a:ea typeface="+mn-ea"/>
                      <a:cs typeface="+mn-cs"/>
                    </a:defRPr>
                  </a:pPr>
                  <a:endParaRPr lang="el-GR"/>
                </a:p>
              </c:txPr>
              <c:dLblPos val="r"/>
              <c:showLegendKey val="0"/>
              <c:showVal val="1"/>
              <c:showCatName val="0"/>
              <c:showSerName val="0"/>
              <c:showPercent val="0"/>
              <c:showBubbleSize val="0"/>
              <c:extLst>
                <c:ext xmlns:c15="http://schemas.microsoft.com/office/drawing/2012/chart" uri="{CE6537A1-D6FC-4f65-9D91-7224C49458BB}">
                  <c15:layout>
                    <c:manualLayout>
                      <c:w val="3.1573620693416467E-2"/>
                      <c:h val="7.2232797546304378E-2"/>
                    </c:manualLayout>
                  </c15:layout>
                </c:ext>
                <c:ext xmlns:c16="http://schemas.microsoft.com/office/drawing/2014/chart" uri="{C3380CC4-5D6E-409C-BE32-E72D297353CC}">
                  <c16:uniqueId val="{00000006-18ED-42B9-85D9-55C5E09DEDD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50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69.7</c:v>
                </c:pt>
                <c:pt idx="1">
                  <c:v>61.2</c:v>
                </c:pt>
                <c:pt idx="2">
                  <c:v>38.700000000000003</c:v>
                </c:pt>
                <c:pt idx="3">
                  <c:v>13.1</c:v>
                </c:pt>
                <c:pt idx="4">
                  <c:v>15.2</c:v>
                </c:pt>
              </c:numCache>
            </c:numRef>
          </c:val>
          <c:smooth val="0"/>
          <c:extLst>
            <c:ext xmlns:c16="http://schemas.microsoft.com/office/drawing/2014/chart" uri="{C3380CC4-5D6E-409C-BE32-E72D297353CC}">
              <c16:uniqueId val="{0000000A-80F7-47E9-A291-3199CDCECC0A}"/>
            </c:ext>
          </c:extLst>
        </c:ser>
        <c:ser>
          <c:idx val="1"/>
          <c:order val="1"/>
          <c:tx>
            <c:strRef>
              <c:f>Sheet1!$C$1</c:f>
              <c:strCache>
                <c:ptCount val="1"/>
                <c:pt idx="0">
                  <c:v>Μάι-22</c:v>
                </c:pt>
              </c:strCache>
            </c:strRef>
          </c:tx>
          <c:spPr>
            <a:ln w="22225" cap="rnd">
              <a:solidFill>
                <a:schemeClr val="accent2">
                  <a:lumMod val="60000"/>
                  <a:lumOff val="40000"/>
                </a:schemeClr>
              </a:solidFill>
              <a:round/>
            </a:ln>
            <a:effectLst/>
          </c:spPr>
          <c:marker>
            <c:symbol val="none"/>
          </c:marker>
          <c:dLbls>
            <c:dLbl>
              <c:idx val="0"/>
              <c:layout>
                <c:manualLayout>
                  <c:x val="-1.5786810346708233E-2"/>
                  <c:y val="3.7691248591426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25-4B68-B7F3-DD684AD3EA52}"/>
                </c:ext>
              </c:extLst>
            </c:dLbl>
            <c:dLbl>
              <c:idx val="1"/>
              <c:layout>
                <c:manualLayout>
                  <c:x val="-5.1641231643430305E-2"/>
                  <c:y val="-5.049339755900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25-4B68-B7F3-DD684AD3EA52}"/>
                </c:ext>
              </c:extLst>
            </c:dLbl>
            <c:dLbl>
              <c:idx val="2"/>
              <c:layout>
                <c:manualLayout>
                  <c:x val="-1.3613815116603865E-2"/>
                  <c:y val="-6.62406558001492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54-4501-BA4A-D5436EBA5BB5}"/>
                </c:ext>
              </c:extLst>
            </c:dLbl>
            <c:dLbl>
              <c:idx val="3"/>
              <c:layout>
                <c:manualLayout>
                  <c:x val="-1.6873307961760498E-2"/>
                  <c:y val="-4.73439459107718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9A-49D3-A6A2-64382E7511FD}"/>
                </c:ext>
              </c:extLst>
            </c:dLbl>
            <c:dLbl>
              <c:idx val="4"/>
              <c:layout>
                <c:manualLayout>
                  <c:x val="-2.7488389660820256E-3"/>
                  <c:y val="3.1392345294967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ED-42B9-85D9-55C5E09DEDD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60000"/>
                        <a:lumOff val="40000"/>
                      </a:schemeClr>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60.2</c:v>
                </c:pt>
                <c:pt idx="1">
                  <c:v>70.900000000000006</c:v>
                </c:pt>
                <c:pt idx="2">
                  <c:v>39</c:v>
                </c:pt>
                <c:pt idx="3">
                  <c:v>18.5</c:v>
                </c:pt>
                <c:pt idx="4">
                  <c:v>14.3</c:v>
                </c:pt>
              </c:numCache>
            </c:numRef>
          </c:val>
          <c:smooth val="0"/>
          <c:extLst>
            <c:ext xmlns:c16="http://schemas.microsoft.com/office/drawing/2014/chart" uri="{C3380CC4-5D6E-409C-BE32-E72D297353CC}">
              <c16:uniqueId val="{0000000B-80F7-47E9-A291-3199CDCECC0A}"/>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0"/>
      </c:catAx>
      <c:valAx>
        <c:axId val="3313548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8436512821741248"/>
          <c:y val="1.8896709889377371E-2"/>
          <c:w val="0.22257776264475762"/>
          <c:h val="6.223614042884124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45804900104244E-2"/>
          <c:y val="0.17653346056787342"/>
          <c:w val="0.97376242443462024"/>
          <c:h val="0.57430450009319933"/>
        </c:manualLayout>
      </c:layout>
      <c:lineChart>
        <c:grouping val="standard"/>
        <c:varyColors val="0"/>
        <c:ser>
          <c:idx val="0"/>
          <c:order val="0"/>
          <c:tx>
            <c:strRef>
              <c:f>Sheet1!$B$1</c:f>
              <c:strCache>
                <c:ptCount val="1"/>
                <c:pt idx="0">
                  <c:v>Απρ-22</c:v>
                </c:pt>
              </c:strCache>
            </c:strRef>
          </c:tx>
          <c:spPr>
            <a:ln w="22225" cap="rnd">
              <a:solidFill>
                <a:srgbClr val="336600"/>
              </a:solidFill>
              <a:round/>
            </a:ln>
            <a:effectLst/>
          </c:spPr>
          <c:marker>
            <c:symbol val="none"/>
          </c:marker>
          <c:dPt>
            <c:idx val="0"/>
            <c:marker>
              <c:symbol val="none"/>
            </c:marker>
            <c:bubble3D val="0"/>
            <c:extLst>
              <c:ext xmlns:c16="http://schemas.microsoft.com/office/drawing/2014/chart" uri="{C3380CC4-5D6E-409C-BE32-E72D297353CC}">
                <c16:uniqueId val="{00000000-80F7-47E9-A291-3199CDCECC0A}"/>
              </c:ext>
            </c:extLst>
          </c:dPt>
          <c:dPt>
            <c:idx val="1"/>
            <c:marker>
              <c:symbol val="none"/>
            </c:marker>
            <c:bubble3D val="0"/>
            <c:extLst>
              <c:ext xmlns:c16="http://schemas.microsoft.com/office/drawing/2014/chart" uri="{C3380CC4-5D6E-409C-BE32-E72D297353CC}">
                <c16:uniqueId val="{00000001-80F7-47E9-A291-3199CDCECC0A}"/>
              </c:ext>
            </c:extLst>
          </c:dPt>
          <c:dPt>
            <c:idx val="2"/>
            <c:marker>
              <c:symbol val="none"/>
            </c:marker>
            <c:bubble3D val="0"/>
            <c:extLst>
              <c:ext xmlns:c16="http://schemas.microsoft.com/office/drawing/2014/chart" uri="{C3380CC4-5D6E-409C-BE32-E72D297353CC}">
                <c16:uniqueId val="{00000002-80F7-47E9-A291-3199CDCECC0A}"/>
              </c:ext>
            </c:extLst>
          </c:dPt>
          <c:dPt>
            <c:idx val="3"/>
            <c:marker>
              <c:symbol val="none"/>
            </c:marker>
            <c:bubble3D val="0"/>
            <c:extLst>
              <c:ext xmlns:c16="http://schemas.microsoft.com/office/drawing/2014/chart" uri="{C3380CC4-5D6E-409C-BE32-E72D297353CC}">
                <c16:uniqueId val="{00000003-80F7-47E9-A291-3199CDCECC0A}"/>
              </c:ext>
            </c:extLst>
          </c:dPt>
          <c:dLbls>
            <c:dLbl>
              <c:idx val="0"/>
              <c:layout>
                <c:manualLayout>
                  <c:x val="-9.2678246563951284E-3"/>
                  <c:y val="5.6792548843779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F7-47E9-A291-3199CDCECC0A}"/>
                </c:ext>
              </c:extLst>
            </c:dLbl>
            <c:dLbl>
              <c:idx val="1"/>
              <c:layout>
                <c:manualLayout>
                  <c:x val="-3.5343767417647581E-2"/>
                  <c:y val="-5.65877104924849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F7-47E9-A291-3199CDCECC0A}"/>
                </c:ext>
              </c:extLst>
            </c:dLbl>
            <c:dLbl>
              <c:idx val="2"/>
              <c:layout>
                <c:manualLayout>
                  <c:x val="-1.79598055768126E-2"/>
                  <c:y val="-6.6036065437173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F7-47E9-A291-3199CDCECC0A}"/>
                </c:ext>
              </c:extLst>
            </c:dLbl>
            <c:dLbl>
              <c:idx val="3"/>
              <c:layout>
                <c:manualLayout>
                  <c:x val="-1.9046303191864785E-2"/>
                  <c:y val="-9.1231678623010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F7-47E9-A291-3199CDCECC0A}"/>
                </c:ext>
              </c:extLst>
            </c:dLbl>
            <c:dLbl>
              <c:idx val="4"/>
              <c:layout>
                <c:manualLayout>
                  <c:x val="-1.6873307961760418E-2"/>
                  <c:y val="-7.23349687336328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97-4A41-BED3-5B666BAF9C3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6600"/>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Sheet1!$B$2:$B$6</c:f>
              <c:numCache>
                <c:formatCode>0</c:formatCode>
                <c:ptCount val="5"/>
                <c:pt idx="0">
                  <c:v>30.4</c:v>
                </c:pt>
                <c:pt idx="1">
                  <c:v>62.9</c:v>
                </c:pt>
                <c:pt idx="2">
                  <c:v>64.8</c:v>
                </c:pt>
                <c:pt idx="3">
                  <c:v>57</c:v>
                </c:pt>
                <c:pt idx="4">
                  <c:v>29.1</c:v>
                </c:pt>
              </c:numCache>
            </c:numRef>
          </c:val>
          <c:smooth val="0"/>
          <c:extLst>
            <c:ext xmlns:c16="http://schemas.microsoft.com/office/drawing/2014/chart" uri="{C3380CC4-5D6E-409C-BE32-E72D297353CC}">
              <c16:uniqueId val="{0000000A-80F7-47E9-A291-3199CDCECC0A}"/>
            </c:ext>
          </c:extLst>
        </c:ser>
        <c:ser>
          <c:idx val="1"/>
          <c:order val="1"/>
          <c:tx>
            <c:strRef>
              <c:f>Sheet1!$C$1</c:f>
              <c:strCache>
                <c:ptCount val="1"/>
                <c:pt idx="0">
                  <c:v>Μάι-22</c:v>
                </c:pt>
              </c:strCache>
            </c:strRef>
          </c:tx>
          <c:spPr>
            <a:ln w="22225" cap="rnd">
              <a:solidFill>
                <a:schemeClr val="accent1"/>
              </a:solidFill>
              <a:round/>
            </a:ln>
            <a:effectLst/>
          </c:spPr>
          <c:marker>
            <c:symbol val="none"/>
          </c:marker>
          <c:dLbls>
            <c:dLbl>
              <c:idx val="0"/>
              <c:layout>
                <c:manualLayout>
                  <c:x val="-5.7073719718691227E-2"/>
                  <c:y val="-0.122930785468281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F2-48F0-BAD1-FD0AB859AB49}"/>
                </c:ext>
              </c:extLst>
            </c:dLbl>
            <c:dLbl>
              <c:idx val="1"/>
              <c:layout>
                <c:manualLayout>
                  <c:x val="-1.79598055768126E-2"/>
                  <c:y val="5.9737410129033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25-4B68-B7F3-DD684AD3EA52}"/>
                </c:ext>
              </c:extLst>
            </c:dLbl>
            <c:dLbl>
              <c:idx val="2"/>
              <c:layout>
                <c:manualLayout>
                  <c:x val="-1.9046303191864785E-2"/>
                  <c:y val="4.7139603536115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F2-48F0-BAD1-FD0AB859AB49}"/>
                </c:ext>
              </c:extLst>
            </c:dLbl>
            <c:dLbl>
              <c:idx val="3"/>
              <c:layout>
                <c:manualLayout>
                  <c:x val="-2.4478791267125703E-2"/>
                  <c:y val="5.02890551843445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F2-48F0-BAD1-FD0AB859AB49}"/>
                </c:ext>
              </c:extLst>
            </c:dLbl>
            <c:dLbl>
              <c:idx val="4"/>
              <c:layout>
                <c:manualLayout>
                  <c:x val="-3.6430265032699728E-2"/>
                  <c:y val="3.76912485914263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97-4A41-BED3-5B666BAF9C3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B050"/>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Αριστεροί</c:v>
                </c:pt>
                <c:pt idx="1">
                  <c:v>Κεντροαριστεροί</c:v>
                </c:pt>
                <c:pt idx="2">
                  <c:v>Κεντρώοι</c:v>
                </c:pt>
                <c:pt idx="3">
                  <c:v>Κεντροδεξιοί</c:v>
                </c:pt>
                <c:pt idx="4">
                  <c:v>Δεξιοί</c:v>
                </c:pt>
              </c:strCache>
            </c:strRef>
          </c:cat>
          <c:val>
            <c:numRef>
              <c:f>Sheet1!$C$2:$C$6</c:f>
              <c:numCache>
                <c:formatCode>0</c:formatCode>
                <c:ptCount val="5"/>
                <c:pt idx="0">
                  <c:v>30.3</c:v>
                </c:pt>
                <c:pt idx="1">
                  <c:v>58.5</c:v>
                </c:pt>
                <c:pt idx="2">
                  <c:v>60.6</c:v>
                </c:pt>
                <c:pt idx="3">
                  <c:v>55.5</c:v>
                </c:pt>
                <c:pt idx="4">
                  <c:v>27.3</c:v>
                </c:pt>
              </c:numCache>
            </c:numRef>
          </c:val>
          <c:smooth val="0"/>
          <c:extLst>
            <c:ext xmlns:c16="http://schemas.microsoft.com/office/drawing/2014/chart" uri="{C3380CC4-5D6E-409C-BE32-E72D297353CC}">
              <c16:uniqueId val="{0000000B-80F7-47E9-A291-3199CDCECC0A}"/>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0"/>
      </c:catAx>
      <c:valAx>
        <c:axId val="3313548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0"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8436512821741248"/>
          <c:y val="1.8896709889377371E-2"/>
          <c:w val="0.22257776264475762"/>
          <c:h val="6.223614042884124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 στοιχεία</a:t>
            </a:r>
            <a:endParaRPr lang="en-US" sz="12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1.6724672267656053E-2"/>
          <c:y val="0.11893168165985078"/>
          <c:w val="0.96655065546468799"/>
          <c:h val="0.63413546648056263"/>
        </c:manualLayout>
      </c:layout>
      <c:lineChart>
        <c:grouping val="standard"/>
        <c:varyColors val="0"/>
        <c:ser>
          <c:idx val="0"/>
          <c:order val="0"/>
          <c:tx>
            <c:strRef>
              <c:f>Sheet1!$B$1</c:f>
              <c:strCache>
                <c:ptCount val="1"/>
                <c:pt idx="0">
                  <c:v>Σε καλύτερη</c:v>
                </c:pt>
              </c:strCache>
            </c:strRef>
          </c:tx>
          <c:spPr>
            <a:ln w="22225" cap="rnd">
              <a:solidFill>
                <a:srgbClr val="3399FF"/>
              </a:solidFill>
              <a:round/>
            </a:ln>
            <a:effectLst/>
          </c:spPr>
          <c:marker>
            <c:symbol val="none"/>
          </c:marker>
          <c:dPt>
            <c:idx val="0"/>
            <c:marker>
              <c:symbol val="none"/>
            </c:marker>
            <c:bubble3D val="0"/>
            <c:extLst>
              <c:ext xmlns:c16="http://schemas.microsoft.com/office/drawing/2014/chart" uri="{C3380CC4-5D6E-409C-BE32-E72D297353CC}">
                <c16:uniqueId val="{00000001-98B0-474A-BF28-595332C819BC}"/>
              </c:ext>
            </c:extLst>
          </c:dPt>
          <c:dPt>
            <c:idx val="1"/>
            <c:marker>
              <c:symbol val="none"/>
            </c:marker>
            <c:bubble3D val="0"/>
            <c:extLst>
              <c:ext xmlns:c16="http://schemas.microsoft.com/office/drawing/2014/chart" uri="{C3380CC4-5D6E-409C-BE32-E72D297353CC}">
                <c16:uniqueId val="{00000003-98B0-474A-BF28-595332C819BC}"/>
              </c:ext>
            </c:extLst>
          </c:dPt>
          <c:dPt>
            <c:idx val="2"/>
            <c:marker>
              <c:symbol val="none"/>
            </c:marker>
            <c:bubble3D val="0"/>
            <c:extLst>
              <c:ext xmlns:c16="http://schemas.microsoft.com/office/drawing/2014/chart" uri="{C3380CC4-5D6E-409C-BE32-E72D297353CC}">
                <c16:uniqueId val="{00000005-98B0-474A-BF28-595332C819BC}"/>
              </c:ext>
            </c:extLst>
          </c:dPt>
          <c:dPt>
            <c:idx val="3"/>
            <c:marker>
              <c:symbol val="none"/>
            </c:marker>
            <c:bubble3D val="0"/>
            <c:extLst>
              <c:ext xmlns:c16="http://schemas.microsoft.com/office/drawing/2014/chart" uri="{C3380CC4-5D6E-409C-BE32-E72D297353CC}">
                <c16:uniqueId val="{00000007-98B0-474A-BF28-595332C819BC}"/>
              </c:ext>
            </c:extLst>
          </c:dPt>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B0-474A-BF28-595332C819BC}"/>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B0-474A-BF28-595332C819BC}"/>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B0-474A-BF28-595332C819BC}"/>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B0-474A-BF28-595332C819BC}"/>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54-4FB8-9C45-66C5D1783E6B}"/>
                </c:ext>
              </c:extLst>
            </c:dLbl>
            <c:dLbl>
              <c:idx val="2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E0C-41FD-B7CC-DA14E313AA3B}"/>
                </c:ext>
              </c:extLst>
            </c:dLbl>
            <c:dLbl>
              <c:idx val="3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0C-41FD-B7CC-DA14E313AA3B}"/>
                </c:ext>
              </c:extLst>
            </c:dLbl>
            <c:dLbl>
              <c:idx val="3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E0C-41FD-B7CC-DA14E313AA3B}"/>
                </c:ext>
              </c:extLst>
            </c:dLbl>
            <c:dLbl>
              <c:idx val="4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E0C-41FD-B7CC-DA14E313AA3B}"/>
                </c:ext>
              </c:extLst>
            </c:dLbl>
            <c:dLbl>
              <c:idx val="4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AB-4CC9-8BEB-EDDE29422420}"/>
                </c:ext>
              </c:extLst>
            </c:dLbl>
            <c:dLbl>
              <c:idx val="5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41-440D-8094-F239077DD2BA}"/>
                </c:ext>
              </c:extLst>
            </c:dLbl>
            <c:dLbl>
              <c:idx val="5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FF-471A-A898-A9C1541A62C4}"/>
                </c:ext>
              </c:extLst>
            </c:dLbl>
            <c:dLbl>
              <c:idx val="5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96-4D97-8CD5-8F693916D37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Sheet1!$B$2:$B$6</c:f>
              <c:numCache>
                <c:formatCode>General</c:formatCode>
                <c:ptCount val="5"/>
                <c:pt idx="0">
                  <c:v>20</c:v>
                </c:pt>
                <c:pt idx="1">
                  <c:v>15</c:v>
                </c:pt>
                <c:pt idx="2">
                  <c:v>14</c:v>
                </c:pt>
                <c:pt idx="3">
                  <c:v>13</c:v>
                </c:pt>
                <c:pt idx="4">
                  <c:v>16</c:v>
                </c:pt>
              </c:numCache>
            </c:numRef>
          </c:val>
          <c:smooth val="0"/>
          <c:extLst>
            <c:ext xmlns:c16="http://schemas.microsoft.com/office/drawing/2014/chart" uri="{C3380CC4-5D6E-409C-BE32-E72D297353CC}">
              <c16:uniqueId val="{00000008-98B0-474A-BF28-595332C819BC}"/>
            </c:ext>
          </c:extLst>
        </c:ser>
        <c:ser>
          <c:idx val="1"/>
          <c:order val="1"/>
          <c:tx>
            <c:strRef>
              <c:f>Sheet1!$C$1</c:f>
              <c:strCache>
                <c:ptCount val="1"/>
                <c:pt idx="0">
                  <c:v>Σε χειρότερη</c:v>
                </c:pt>
              </c:strCache>
            </c:strRef>
          </c:tx>
          <c:spPr>
            <a:ln w="2222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0C-41FD-B7CC-DA14E313AA3B}"/>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54-4FB8-9C45-66C5D1783E6B}"/>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54-4FB8-9C45-66C5D1783E6B}"/>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54-4FB8-9C45-66C5D1783E6B}"/>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54-4FB8-9C45-66C5D1783E6B}"/>
                </c:ext>
              </c:extLst>
            </c:dLbl>
            <c:dLbl>
              <c:idx val="2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E0C-41FD-B7CC-DA14E313AA3B}"/>
                </c:ext>
              </c:extLst>
            </c:dLbl>
            <c:dLbl>
              <c:idx val="33"/>
              <c:layout>
                <c:manualLayout>
                  <c:x val="-4.5454161914499032E-2"/>
                  <c:y val="-5.3377942478208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0C-41FD-B7CC-DA14E313AA3B}"/>
                </c:ext>
              </c:extLst>
            </c:dLbl>
            <c:dLbl>
              <c:idx val="34"/>
              <c:layout>
                <c:manualLayout>
                  <c:x val="-2.9826503103030828E-2"/>
                  <c:y val="2.82816548821079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0C-41FD-B7CC-DA14E313AA3B}"/>
                </c:ext>
              </c:extLst>
            </c:dLbl>
            <c:dLbl>
              <c:idx val="40"/>
              <c:layout>
                <c:manualLayout>
                  <c:x val="-3.6524071165088712E-2"/>
                  <c:y val="6.6389466983588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E0C-41FD-B7CC-DA14E313AA3B}"/>
                </c:ext>
              </c:extLst>
            </c:dLbl>
            <c:dLbl>
              <c:idx val="44"/>
              <c:delete val="1"/>
              <c:extLst>
                <c:ext xmlns:c15="http://schemas.microsoft.com/office/drawing/2012/chart" uri="{CE6537A1-D6FC-4f65-9D91-7224C49458BB}"/>
                <c:ext xmlns:c16="http://schemas.microsoft.com/office/drawing/2014/chart" uri="{C3380CC4-5D6E-409C-BE32-E72D297353CC}">
                  <c16:uniqueId val="{00000003-FE0C-41FD-B7CC-DA14E313AA3B}"/>
                </c:ext>
              </c:extLst>
            </c:dLbl>
            <c:dLbl>
              <c:idx val="45"/>
              <c:layout>
                <c:manualLayout>
                  <c:x val="-4.5454161914498949E-2"/>
                  <c:y val="-9.6929727737043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AB-4CC9-8BEB-EDDE29422420}"/>
                </c:ext>
              </c:extLst>
            </c:dLbl>
            <c:dLbl>
              <c:idx val="47"/>
              <c:delete val="1"/>
              <c:extLst>
                <c:ext xmlns:c15="http://schemas.microsoft.com/office/drawing/2012/chart" uri="{CE6537A1-D6FC-4f65-9D91-7224C49458BB}"/>
                <c:ext xmlns:c16="http://schemas.microsoft.com/office/drawing/2014/chart" uri="{C3380CC4-5D6E-409C-BE32-E72D297353CC}">
                  <c16:uniqueId val="{00000005-6992-4D56-9E6D-91BA2C85E297}"/>
                </c:ext>
              </c:extLst>
            </c:dLbl>
            <c:dLbl>
              <c:idx val="49"/>
              <c:delete val="1"/>
              <c:extLst>
                <c:ext xmlns:c15="http://schemas.microsoft.com/office/drawing/2012/chart" uri="{CE6537A1-D6FC-4f65-9D91-7224C49458BB}"/>
                <c:ext xmlns:c16="http://schemas.microsoft.com/office/drawing/2014/chart" uri="{C3380CC4-5D6E-409C-BE32-E72D297353CC}">
                  <c16:uniqueId val="{00000005-AFFD-4F39-B030-613AB43D510E}"/>
                </c:ext>
              </c:extLst>
            </c:dLbl>
            <c:dLbl>
              <c:idx val="50"/>
              <c:layout>
                <c:manualLayout>
                  <c:x val="-6.5546866100672521E-2"/>
                  <c:y val="-7.51538351076256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41-440D-8094-F239077DD2BA}"/>
                </c:ext>
              </c:extLst>
            </c:dLbl>
            <c:dLbl>
              <c:idx val="51"/>
              <c:layout>
                <c:manualLayout>
                  <c:x val="-5.8849298038614557E-2"/>
                  <c:y val="-6.97098619502712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FF-471A-A898-A9C1541A62C4}"/>
                </c:ext>
              </c:extLst>
            </c:dLbl>
            <c:dLbl>
              <c:idx val="5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96-4D97-8CD5-8F693916D37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l-GR"/>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Sheet1!$C$2:$C$6</c:f>
              <c:numCache>
                <c:formatCode>General</c:formatCode>
                <c:ptCount val="5"/>
                <c:pt idx="0">
                  <c:v>39</c:v>
                </c:pt>
                <c:pt idx="1">
                  <c:v>47</c:v>
                </c:pt>
                <c:pt idx="2">
                  <c:v>56</c:v>
                </c:pt>
                <c:pt idx="3">
                  <c:v>58</c:v>
                </c:pt>
                <c:pt idx="4">
                  <c:v>52</c:v>
                </c:pt>
              </c:numCache>
            </c:numRef>
          </c:val>
          <c:smooth val="0"/>
          <c:extLst>
            <c:ext xmlns:c16="http://schemas.microsoft.com/office/drawing/2014/chart" uri="{C3380CC4-5D6E-409C-BE32-E72D297353CC}">
              <c16:uniqueId val="{0000000A-98B0-474A-BF28-595332C819BC}"/>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1"/>
      </c:catAx>
      <c:valAx>
        <c:axId val="3313548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32598277801714826"/>
          <c:y val="0.87823754525932529"/>
          <c:w val="0.34803432424721914"/>
          <c:h val="0.1105715385923589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a:solidFill>
                  <a:schemeClr val="tx1">
                    <a:lumMod val="75000"/>
                    <a:lumOff val="25000"/>
                  </a:schemeClr>
                </a:solidFill>
              </a:rPr>
              <a:t>Σύνολο</a:t>
            </a:r>
            <a:endParaRPr lang="en-US" sz="1200">
              <a:solidFill>
                <a:schemeClr val="tx1">
                  <a:lumMod val="75000"/>
                  <a:lumOff val="25000"/>
                </a:schemeClr>
              </a:solidFill>
            </a:endParaRPr>
          </a:p>
        </c:rich>
      </c:tx>
      <c:layout>
        <c:manualLayout>
          <c:xMode val="edge"/>
          <c:yMode val="edge"/>
          <c:x val="0.49027504576515935"/>
          <c:y val="0"/>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0.2906971228558875"/>
          <c:y val="0.10295207312181885"/>
          <c:w val="0.70252779967663148"/>
          <c:h val="0.83154602407642098"/>
        </c:manualLayout>
      </c:layout>
      <c:barChart>
        <c:barDir val="bar"/>
        <c:grouping val="clustered"/>
        <c:varyColors val="0"/>
        <c:ser>
          <c:idx val="0"/>
          <c:order val="0"/>
          <c:tx>
            <c:strRef>
              <c:f>Sheet1!$B$1</c:f>
              <c:strCache>
                <c:ptCount val="1"/>
                <c:pt idx="0">
                  <c:v>Series 1</c:v>
                </c:pt>
              </c:strCache>
            </c:strRef>
          </c:tx>
          <c:spPr>
            <a:solidFill>
              <a:srgbClr val="3399FF">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Sheet1!$A$2:$A$10</c:f>
              <c:strCache>
                <c:ptCount val="9"/>
                <c:pt idx="0">
                  <c:v>Μητσοτάκης Κυριάκος</c:v>
                </c:pt>
                <c:pt idx="1">
                  <c:v>Τσίπρας Αλέξης</c:v>
                </c:pt>
                <c:pt idx="2">
                  <c:v>Ανδρουλάκης Νίκος</c:v>
                </c:pt>
                <c:pt idx="3">
                  <c:v>Βαρουφάκης Γιανης</c:v>
                </c:pt>
                <c:pt idx="4">
                  <c:v>Βελόπουλος Κυριάκος</c:v>
                </c:pt>
                <c:pt idx="5">
                  <c:v>Κουτσούμπας Δημήτρης</c:v>
                </c:pt>
                <c:pt idx="6">
                  <c:v>Άλλος</c:v>
                </c:pt>
                <c:pt idx="7">
                  <c:v>Κανένας</c:v>
                </c:pt>
                <c:pt idx="8">
                  <c:v>ΔΓ/ΔΑ</c:v>
                </c:pt>
              </c:strCache>
            </c:strRef>
          </c:cat>
          <c:val>
            <c:numRef>
              <c:f>Sheet1!$B$2:$B$10</c:f>
              <c:numCache>
                <c:formatCode>0</c:formatCode>
                <c:ptCount val="9"/>
                <c:pt idx="0">
                  <c:v>34.200000000000003</c:v>
                </c:pt>
                <c:pt idx="1">
                  <c:v>15.5</c:v>
                </c:pt>
                <c:pt idx="2">
                  <c:v>6.1</c:v>
                </c:pt>
                <c:pt idx="3">
                  <c:v>2.7</c:v>
                </c:pt>
                <c:pt idx="4">
                  <c:v>2.2999999999999998</c:v>
                </c:pt>
                <c:pt idx="5">
                  <c:v>2.2999999999999998</c:v>
                </c:pt>
                <c:pt idx="6">
                  <c:v>2.2999999999999998</c:v>
                </c:pt>
                <c:pt idx="7">
                  <c:v>29.9</c:v>
                </c:pt>
                <c:pt idx="8">
                  <c:v>4.8</c:v>
                </c:pt>
              </c:numCache>
            </c:numRef>
          </c:val>
          <c:extLst>
            <c:ext xmlns:c16="http://schemas.microsoft.com/office/drawing/2014/chart" uri="{C3380CC4-5D6E-409C-BE32-E72D297353CC}">
              <c16:uniqueId val="{00000000-7ADA-4098-93E7-E2C084853A02}"/>
            </c:ext>
          </c:extLst>
        </c:ser>
        <c:dLbls>
          <c:showLegendKey val="0"/>
          <c:showVal val="0"/>
          <c:showCatName val="0"/>
          <c:showSerName val="0"/>
          <c:showPercent val="0"/>
          <c:showBubbleSize val="0"/>
        </c:dLbls>
        <c:gapWidth val="100"/>
        <c:axId val="510722928"/>
        <c:axId val="510721288"/>
      </c:barChart>
      <c:catAx>
        <c:axId val="510722928"/>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lumMod val="75000"/>
                    <a:lumOff val="25000"/>
                  </a:schemeClr>
                </a:solidFill>
                <a:latin typeface="+mn-lt"/>
                <a:ea typeface="+mn-ea"/>
                <a:cs typeface="+mn-cs"/>
              </a:defRPr>
            </a:pPr>
            <a:endParaRPr lang="el-GR"/>
          </a:p>
        </c:txPr>
        <c:crossAx val="510721288"/>
        <c:crosses val="autoZero"/>
        <c:auto val="1"/>
        <c:lblAlgn val="ctr"/>
        <c:lblOffset val="100"/>
        <c:noMultiLvlLbl val="0"/>
      </c:catAx>
      <c:valAx>
        <c:axId val="510721288"/>
        <c:scaling>
          <c:orientation val="minMax"/>
          <c:max val="70"/>
        </c:scaling>
        <c:delete val="1"/>
        <c:axPos val="t"/>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crossAx val="51072292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r>
              <a:rPr lang="el-GR" sz="1400" dirty="0">
                <a:solidFill>
                  <a:schemeClr val="tx1">
                    <a:lumMod val="75000"/>
                    <a:lumOff val="25000"/>
                  </a:schemeClr>
                </a:solidFill>
              </a:rPr>
              <a:t>Διαχρονικά στοιχεία</a:t>
            </a:r>
            <a:endParaRPr lang="en-US" sz="14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lineChart>
        <c:grouping val="standard"/>
        <c:varyColors val="0"/>
        <c:ser>
          <c:idx val="0"/>
          <c:order val="0"/>
          <c:tx>
            <c:strRef>
              <c:f>Sheet1!$B$1</c:f>
              <c:strCache>
                <c:ptCount val="1"/>
                <c:pt idx="0">
                  <c:v>Μητσοτάκης Κυριάκος</c:v>
                </c:pt>
              </c:strCache>
            </c:strRef>
          </c:tx>
          <c:spPr>
            <a:ln w="22225" cap="rnd">
              <a:solidFill>
                <a:srgbClr val="3399FF"/>
              </a:solidFill>
              <a:round/>
            </a:ln>
            <a:effectLst/>
          </c:spPr>
          <c:marker>
            <c:symbol val="none"/>
          </c:marker>
          <c:dPt>
            <c:idx val="0"/>
            <c:marker>
              <c:symbol val="none"/>
            </c:marker>
            <c:bubble3D val="0"/>
            <c:extLst>
              <c:ext xmlns:c16="http://schemas.microsoft.com/office/drawing/2014/chart" uri="{C3380CC4-5D6E-409C-BE32-E72D297353CC}">
                <c16:uniqueId val="{00000000-186F-4AB0-9FFC-B5C8D8FB2115}"/>
              </c:ext>
            </c:extLst>
          </c:dPt>
          <c:dPt>
            <c:idx val="1"/>
            <c:marker>
              <c:symbol val="none"/>
            </c:marker>
            <c:bubble3D val="0"/>
            <c:extLst>
              <c:ext xmlns:c16="http://schemas.microsoft.com/office/drawing/2014/chart" uri="{C3380CC4-5D6E-409C-BE32-E72D297353CC}">
                <c16:uniqueId val="{00000001-186F-4AB0-9FFC-B5C8D8FB2115}"/>
              </c:ext>
            </c:extLst>
          </c:dPt>
          <c:dPt>
            <c:idx val="2"/>
            <c:marker>
              <c:symbol val="none"/>
            </c:marker>
            <c:bubble3D val="0"/>
            <c:extLst>
              <c:ext xmlns:c16="http://schemas.microsoft.com/office/drawing/2014/chart" uri="{C3380CC4-5D6E-409C-BE32-E72D297353CC}">
                <c16:uniqueId val="{00000002-186F-4AB0-9FFC-B5C8D8FB2115}"/>
              </c:ext>
            </c:extLst>
          </c:dPt>
          <c:dPt>
            <c:idx val="3"/>
            <c:marker>
              <c:symbol val="none"/>
            </c:marker>
            <c:bubble3D val="0"/>
            <c:extLst>
              <c:ext xmlns:c16="http://schemas.microsoft.com/office/drawing/2014/chart" uri="{C3380CC4-5D6E-409C-BE32-E72D297353CC}">
                <c16:uniqueId val="{00000003-186F-4AB0-9FFC-B5C8D8FB211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Sheet1!$B$2:$B$6</c:f>
              <c:numCache>
                <c:formatCode>General</c:formatCode>
                <c:ptCount val="5"/>
                <c:pt idx="0">
                  <c:v>36</c:v>
                </c:pt>
                <c:pt idx="1">
                  <c:v>34</c:v>
                </c:pt>
                <c:pt idx="2">
                  <c:v>30</c:v>
                </c:pt>
                <c:pt idx="3">
                  <c:v>31</c:v>
                </c:pt>
                <c:pt idx="4">
                  <c:v>34</c:v>
                </c:pt>
              </c:numCache>
            </c:numRef>
          </c:val>
          <c:smooth val="0"/>
          <c:extLst>
            <c:ext xmlns:c16="http://schemas.microsoft.com/office/drawing/2014/chart" uri="{C3380CC4-5D6E-409C-BE32-E72D297353CC}">
              <c16:uniqueId val="{00000004-186F-4AB0-9FFC-B5C8D8FB2115}"/>
            </c:ext>
          </c:extLst>
        </c:ser>
        <c:ser>
          <c:idx val="1"/>
          <c:order val="1"/>
          <c:tx>
            <c:strRef>
              <c:f>Sheet1!$C$1</c:f>
              <c:strCache>
                <c:ptCount val="1"/>
                <c:pt idx="0">
                  <c:v>Τσίπρας Αλέξης</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Sheet1!$C$2:$C$6</c:f>
              <c:numCache>
                <c:formatCode>General</c:formatCode>
                <c:ptCount val="5"/>
                <c:pt idx="0">
                  <c:v>16</c:v>
                </c:pt>
                <c:pt idx="1">
                  <c:v>14</c:v>
                </c:pt>
                <c:pt idx="2">
                  <c:v>15</c:v>
                </c:pt>
                <c:pt idx="3">
                  <c:v>16</c:v>
                </c:pt>
                <c:pt idx="4">
                  <c:v>16</c:v>
                </c:pt>
              </c:numCache>
            </c:numRef>
          </c:val>
          <c:smooth val="0"/>
          <c:extLst>
            <c:ext xmlns:c16="http://schemas.microsoft.com/office/drawing/2014/chart" uri="{C3380CC4-5D6E-409C-BE32-E72D297353CC}">
              <c16:uniqueId val="{00000005-186F-4AB0-9FFC-B5C8D8FB2115}"/>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0"/>
        <c:lblAlgn val="ctr"/>
        <c:lblOffset val="100"/>
        <c:noMultiLvlLbl val="0"/>
      </c:catAx>
      <c:valAx>
        <c:axId val="3313548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Σύνολο</a:t>
            </a:r>
            <a:endParaRPr lang="en-US" sz="12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0.2906971228558875"/>
          <c:y val="0.15974906874759184"/>
          <c:w val="0.69397348913665813"/>
          <c:h val="0.77474906309497915"/>
        </c:manualLayout>
      </c:layout>
      <c:barChart>
        <c:barDir val="bar"/>
        <c:grouping val="clustered"/>
        <c:varyColors val="0"/>
        <c:ser>
          <c:idx val="0"/>
          <c:order val="0"/>
          <c:tx>
            <c:strRef>
              <c:f>Sheet1!$B$1</c:f>
              <c:strCache>
                <c:ptCount val="1"/>
                <c:pt idx="0">
                  <c:v>Μάι-22</c:v>
                </c:pt>
              </c:strCache>
            </c:strRef>
          </c:tx>
          <c:spPr>
            <a:solidFill>
              <a:srgbClr val="3399FF">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Ακρίβεια</c:v>
                </c:pt>
                <c:pt idx="1">
                  <c:v>Οικονομία</c:v>
                </c:pt>
                <c:pt idx="2">
                  <c:v>Ενεργειακή κρίση</c:v>
                </c:pt>
                <c:pt idx="3">
                  <c:v>Ανεργία</c:v>
                </c:pt>
                <c:pt idx="4">
                  <c:v>Εξωτερική πολιτική-πόλεμος στην Ουκρανία</c:v>
                </c:pt>
              </c:strCache>
            </c:strRef>
          </c:cat>
          <c:val>
            <c:numRef>
              <c:f>Sheet1!$B$2:$B$6</c:f>
              <c:numCache>
                <c:formatCode>0</c:formatCode>
                <c:ptCount val="5"/>
                <c:pt idx="0">
                  <c:v>36</c:v>
                </c:pt>
                <c:pt idx="1">
                  <c:v>27</c:v>
                </c:pt>
                <c:pt idx="2">
                  <c:v>6</c:v>
                </c:pt>
                <c:pt idx="3">
                  <c:v>6</c:v>
                </c:pt>
                <c:pt idx="4">
                  <c:v>5</c:v>
                </c:pt>
              </c:numCache>
            </c:numRef>
          </c:val>
          <c:extLst>
            <c:ext xmlns:c16="http://schemas.microsoft.com/office/drawing/2014/chart" uri="{C3380CC4-5D6E-409C-BE32-E72D297353CC}">
              <c16:uniqueId val="{00000000-7ADA-4098-93E7-E2C084853A02}"/>
            </c:ext>
          </c:extLst>
        </c:ser>
        <c:ser>
          <c:idx val="1"/>
          <c:order val="1"/>
          <c:tx>
            <c:strRef>
              <c:f>Sheet1!$C$1</c:f>
              <c:strCache>
                <c:ptCount val="1"/>
                <c:pt idx="0">
                  <c:v>Απρ-22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Ακρίβεια</c:v>
                </c:pt>
                <c:pt idx="1">
                  <c:v>Οικονομία</c:v>
                </c:pt>
                <c:pt idx="2">
                  <c:v>Ενεργειακή κρίση</c:v>
                </c:pt>
                <c:pt idx="3">
                  <c:v>Ανεργία</c:v>
                </c:pt>
                <c:pt idx="4">
                  <c:v>Εξωτερική πολιτική-πόλεμος στην Ουκρανία</c:v>
                </c:pt>
              </c:strCache>
            </c:strRef>
          </c:cat>
          <c:val>
            <c:numRef>
              <c:f>Sheet1!$C$2:$C$6</c:f>
              <c:numCache>
                <c:formatCode>0</c:formatCode>
                <c:ptCount val="5"/>
                <c:pt idx="0" formatCode="General">
                  <c:v>34</c:v>
                </c:pt>
                <c:pt idx="1">
                  <c:v>32</c:v>
                </c:pt>
                <c:pt idx="2">
                  <c:v>3</c:v>
                </c:pt>
                <c:pt idx="3" formatCode="General">
                  <c:v>6</c:v>
                </c:pt>
                <c:pt idx="4" formatCode="General">
                  <c:v>4</c:v>
                </c:pt>
              </c:numCache>
            </c:numRef>
          </c:val>
          <c:extLst>
            <c:ext xmlns:c16="http://schemas.microsoft.com/office/drawing/2014/chart" uri="{C3380CC4-5D6E-409C-BE32-E72D297353CC}">
              <c16:uniqueId val="{00000001-BFFF-4F9C-AC4F-5D8DAEB202A5}"/>
            </c:ext>
          </c:extLst>
        </c:ser>
        <c:dLbls>
          <c:showLegendKey val="0"/>
          <c:showVal val="0"/>
          <c:showCatName val="0"/>
          <c:showSerName val="0"/>
          <c:showPercent val="0"/>
          <c:showBubbleSize val="0"/>
        </c:dLbls>
        <c:gapWidth val="100"/>
        <c:axId val="510722928"/>
        <c:axId val="510721288"/>
      </c:barChart>
      <c:catAx>
        <c:axId val="510722928"/>
        <c:scaling>
          <c:orientation val="maxMin"/>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tx1">
                    <a:lumMod val="75000"/>
                    <a:lumOff val="25000"/>
                  </a:schemeClr>
                </a:solidFill>
                <a:latin typeface="+mn-lt"/>
                <a:ea typeface="+mn-ea"/>
                <a:cs typeface="+mn-cs"/>
              </a:defRPr>
            </a:pPr>
            <a:endParaRPr lang="el-GR"/>
          </a:p>
        </c:txPr>
        <c:crossAx val="510721288"/>
        <c:crosses val="autoZero"/>
        <c:auto val="1"/>
        <c:lblAlgn val="ctr"/>
        <c:lblOffset val="100"/>
        <c:noMultiLvlLbl val="0"/>
      </c:catAx>
      <c:valAx>
        <c:axId val="510721288"/>
        <c:scaling>
          <c:orientation val="minMax"/>
          <c:max val="70"/>
        </c:scaling>
        <c:delete val="1"/>
        <c:axPos val="t"/>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crossAx val="510722928"/>
        <c:crosses val="autoZero"/>
        <c:crossBetween val="between"/>
      </c:valAx>
      <c:spPr>
        <a:pattFill prst="ltDnDiag">
          <a:fgClr>
            <a:schemeClr val="dk1">
              <a:lumMod val="15000"/>
              <a:lumOff val="85000"/>
            </a:schemeClr>
          </a:fgClr>
          <a:bgClr>
            <a:schemeClr val="lt1"/>
          </a:bgClr>
        </a:pattFill>
        <a:ln>
          <a:noFill/>
        </a:ln>
        <a:effectLst/>
      </c:spPr>
    </c:plotArea>
    <c:legend>
      <c:legendPos val="r"/>
      <c:layout>
        <c:manualLayout>
          <c:xMode val="edge"/>
          <c:yMode val="edge"/>
          <c:x val="0.84371801127095714"/>
          <c:y val="0.81554161380046974"/>
          <c:w val="0.10818200661967621"/>
          <c:h val="0.1041780779127190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r>
              <a:rPr lang="el-GR" sz="1200">
                <a:solidFill>
                  <a:schemeClr val="tx1">
                    <a:lumMod val="75000"/>
                    <a:lumOff val="25000"/>
                  </a:schemeClr>
                </a:solidFill>
              </a:rPr>
              <a:t>Σύνολο</a:t>
            </a:r>
            <a:endParaRPr lang="en-US" sz="1200">
              <a:solidFill>
                <a:schemeClr val="tx1">
                  <a:lumMod val="75000"/>
                  <a:lumOff val="25000"/>
                </a:schemeClr>
              </a:solidFill>
            </a:endParaRPr>
          </a:p>
        </c:rich>
      </c:tx>
      <c:layout>
        <c:manualLayout>
          <c:xMode val="edge"/>
          <c:yMode val="edge"/>
          <c:x val="0.46383266578656646"/>
          <c:y val="5.4439731573544007E-3"/>
        </c:manualLayout>
      </c:layout>
      <c:overlay val="0"/>
      <c:spPr>
        <a:noFill/>
        <a:ln>
          <a:noFill/>
        </a:ln>
        <a:effectLst/>
      </c:spPr>
      <c:txPr>
        <a:bodyPr rot="0" spcFirstLastPara="1" vertOverflow="ellipsis" vert="horz" wrap="square" anchor="ctr" anchorCtr="1"/>
        <a:lstStyle/>
        <a:p>
          <a:pPr>
            <a:defRPr sz="1200" b="1" i="0" u="none" strike="noStrike" kern="1200" spc="0" normalizeH="0" baseline="0">
              <a:solidFill>
                <a:schemeClr val="tx1">
                  <a:lumMod val="75000"/>
                  <a:lumOff val="25000"/>
                </a:schemeClr>
              </a:solidFill>
              <a:latin typeface="+mj-lt"/>
              <a:ea typeface="+mj-ea"/>
              <a:cs typeface="+mj-cs"/>
            </a:defRPr>
          </a:pPr>
          <a:endParaRPr lang="el-GR"/>
        </a:p>
      </c:txPr>
    </c:title>
    <c:autoTitleDeleted val="0"/>
    <c:view3D>
      <c:rotX val="30"/>
      <c:rotY val="207"/>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779549107764401E-2"/>
          <c:y val="0.26203514577631271"/>
          <c:w val="0.97322045089223563"/>
          <c:h val="0.69203358116985414"/>
        </c:manualLayout>
      </c:layout>
      <c:pie3DChart>
        <c:varyColors val="1"/>
        <c:ser>
          <c:idx val="0"/>
          <c:order val="0"/>
          <c:tx>
            <c:strRef>
              <c:f>Sheet1!$B$1</c:f>
              <c:strCache>
                <c:ptCount val="1"/>
                <c:pt idx="0">
                  <c:v>Series 1</c:v>
                </c:pt>
              </c:strCache>
            </c:strRef>
          </c:tx>
          <c:dPt>
            <c:idx val="0"/>
            <c:bubble3D val="0"/>
            <c:spPr>
              <a:solidFill>
                <a:srgbClr val="3399FF">
                  <a:alpha val="70000"/>
                </a:srgbClr>
              </a:solidFill>
              <a:ln w="50800">
                <a:solidFill>
                  <a:schemeClr val="lt1"/>
                </a:solidFill>
              </a:ln>
              <a:effectLst/>
              <a:sp3d contourW="50800">
                <a:contourClr>
                  <a:schemeClr val="lt1"/>
                </a:contourClr>
              </a:sp3d>
            </c:spPr>
            <c:extLst>
              <c:ext xmlns:c16="http://schemas.microsoft.com/office/drawing/2014/chart" uri="{C3380CC4-5D6E-409C-BE32-E72D297353CC}">
                <c16:uniqueId val="{00000004-EE79-4FA8-8ADE-2B743D62186D}"/>
              </c:ext>
            </c:extLst>
          </c:dPt>
          <c:dPt>
            <c:idx val="1"/>
            <c:bubble3D val="0"/>
            <c:spPr>
              <a:solidFill>
                <a:schemeClr val="accent2">
                  <a:alpha val="70000"/>
                </a:schemeClr>
              </a:solidFill>
              <a:ln w="50800">
                <a:solidFill>
                  <a:schemeClr val="lt1"/>
                </a:solidFill>
              </a:ln>
              <a:effectLst/>
              <a:sp3d contourW="50800">
                <a:contourClr>
                  <a:schemeClr val="lt1"/>
                </a:contourClr>
              </a:sp3d>
            </c:spPr>
            <c:extLst>
              <c:ext xmlns:c16="http://schemas.microsoft.com/office/drawing/2014/chart" uri="{C3380CC4-5D6E-409C-BE32-E72D297353CC}">
                <c16:uniqueId val="{00000005-EE79-4FA8-8ADE-2B743D62186D}"/>
              </c:ext>
            </c:extLst>
          </c:dPt>
          <c:dPt>
            <c:idx val="2"/>
            <c:bubble3D val="0"/>
            <c:spPr>
              <a:solidFill>
                <a:schemeClr val="bg1">
                  <a:lumMod val="50000"/>
                  <a:alpha val="70000"/>
                </a:schemeClr>
              </a:solidFill>
              <a:ln w="50800">
                <a:solidFill>
                  <a:schemeClr val="lt1"/>
                </a:solidFill>
              </a:ln>
              <a:effectLst/>
              <a:sp3d contourW="50800">
                <a:contourClr>
                  <a:schemeClr val="lt1"/>
                </a:contourClr>
              </a:sp3d>
            </c:spPr>
            <c:extLst>
              <c:ext xmlns:c16="http://schemas.microsoft.com/office/drawing/2014/chart" uri="{C3380CC4-5D6E-409C-BE32-E72D297353CC}">
                <c16:uniqueId val="{00000001-915A-413E-8B10-3CBC9118499E}"/>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2-915A-413E-8B10-3CBC9118499E}"/>
              </c:ext>
            </c:extLst>
          </c:dPt>
          <c:dLbls>
            <c:dLbl>
              <c:idx val="1"/>
              <c:layout>
                <c:manualLayout>
                  <c:x val="-8.9991330155405475E-2"/>
                  <c:y val="-0.29317038564334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E79-4FA8-8ADE-2B743D62186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Τα χειρότερα τα έχουμε αφήσει πίσω</c:v>
                </c:pt>
                <c:pt idx="1">
                  <c:v>Τα χειρότερα είναι μπροστά μας</c:v>
                </c:pt>
                <c:pt idx="2">
                  <c:v>ΔΓ/ΔΑ (αυθ.)</c:v>
                </c:pt>
              </c:strCache>
            </c:strRef>
          </c:cat>
          <c:val>
            <c:numRef>
              <c:f>Sheet1!$B$2:$B$4</c:f>
              <c:numCache>
                <c:formatCode>0</c:formatCode>
                <c:ptCount val="3"/>
                <c:pt idx="0">
                  <c:v>67.400000000000006</c:v>
                </c:pt>
                <c:pt idx="1">
                  <c:v>25.2</c:v>
                </c:pt>
                <c:pt idx="2">
                  <c:v>7.5</c:v>
                </c:pt>
              </c:numCache>
            </c:numRef>
          </c:val>
          <c:extLst>
            <c:ext xmlns:c16="http://schemas.microsoft.com/office/drawing/2014/chart" uri="{C3380CC4-5D6E-409C-BE32-E72D297353CC}">
              <c16:uniqueId val="{00000000-EE79-4FA8-8ADE-2B743D62186D}"/>
            </c:ext>
          </c:extLst>
        </c:ser>
        <c:dLbls>
          <c:showLegendKey val="0"/>
          <c:showVal val="0"/>
          <c:showCatName val="0"/>
          <c:showSerName val="0"/>
          <c:showPercent val="0"/>
          <c:showBubbleSize val="0"/>
          <c:showLeaderLines val="1"/>
        </c:dLbls>
      </c:pie3DChart>
      <c:spPr>
        <a:noFill/>
        <a:ln>
          <a:noFill/>
        </a:ln>
        <a:effectLst/>
      </c:spPr>
    </c:plotArea>
    <c:legend>
      <c:legendPos val="t"/>
      <c:layout>
        <c:manualLayout>
          <c:xMode val="edge"/>
          <c:yMode val="edge"/>
          <c:x val="0"/>
          <c:y val="0.10852581922151183"/>
          <c:w val="0.95804544923981727"/>
          <c:h val="0.10757805350096769"/>
        </c:manualLayout>
      </c:layout>
      <c:overlay val="0"/>
      <c:spPr>
        <a:solidFill>
          <a:schemeClr val="lt1">
            <a:alpha val="50000"/>
          </a:schemeClr>
        </a:solid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 στοιχεία</a:t>
            </a:r>
            <a:endParaRPr lang="en-US" sz="12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1.7018087534853885E-2"/>
          <c:y val="0.11897166654685427"/>
          <c:w val="0.95668123172946284"/>
          <c:h val="0.61687590267748027"/>
        </c:manualLayout>
      </c:layout>
      <c:lineChart>
        <c:grouping val="standard"/>
        <c:varyColors val="0"/>
        <c:ser>
          <c:idx val="0"/>
          <c:order val="0"/>
          <c:tx>
            <c:strRef>
              <c:f>Sheet1!$B$1</c:f>
              <c:strCache>
                <c:ptCount val="1"/>
                <c:pt idx="0">
                  <c:v>Τα χειρότερα τα έχουμε αφήσει πίσω</c:v>
                </c:pt>
              </c:strCache>
            </c:strRef>
          </c:tx>
          <c:spPr>
            <a:ln w="22225" cap="rnd">
              <a:solidFill>
                <a:srgbClr val="3399FF"/>
              </a:solidFill>
              <a:round/>
            </a:ln>
            <a:effectLst/>
          </c:spPr>
          <c:marker>
            <c:symbol val="none"/>
          </c:marker>
          <c:dPt>
            <c:idx val="0"/>
            <c:marker>
              <c:symbol val="none"/>
            </c:marker>
            <c:bubble3D val="0"/>
            <c:extLst>
              <c:ext xmlns:c16="http://schemas.microsoft.com/office/drawing/2014/chart" uri="{C3380CC4-5D6E-409C-BE32-E72D297353CC}">
                <c16:uniqueId val="{00000001-98B0-474A-BF28-595332C819BC}"/>
              </c:ext>
            </c:extLst>
          </c:dPt>
          <c:dPt>
            <c:idx val="1"/>
            <c:marker>
              <c:symbol val="none"/>
            </c:marker>
            <c:bubble3D val="0"/>
            <c:extLst>
              <c:ext xmlns:c16="http://schemas.microsoft.com/office/drawing/2014/chart" uri="{C3380CC4-5D6E-409C-BE32-E72D297353CC}">
                <c16:uniqueId val="{00000003-98B0-474A-BF28-595332C819BC}"/>
              </c:ext>
            </c:extLst>
          </c:dPt>
          <c:dPt>
            <c:idx val="2"/>
            <c:marker>
              <c:symbol val="none"/>
            </c:marker>
            <c:bubble3D val="0"/>
            <c:extLst>
              <c:ext xmlns:c16="http://schemas.microsoft.com/office/drawing/2014/chart" uri="{C3380CC4-5D6E-409C-BE32-E72D297353CC}">
                <c16:uniqueId val="{00000005-98B0-474A-BF28-595332C819BC}"/>
              </c:ext>
            </c:extLst>
          </c:dPt>
          <c:dPt>
            <c:idx val="3"/>
            <c:marker>
              <c:symbol val="none"/>
            </c:marker>
            <c:bubble3D val="0"/>
            <c:extLst>
              <c:ext xmlns:c16="http://schemas.microsoft.com/office/drawing/2014/chart" uri="{C3380CC4-5D6E-409C-BE32-E72D297353CC}">
                <c16:uniqueId val="{00000007-98B0-474A-BF28-595332C819BC}"/>
              </c:ext>
            </c:extLst>
          </c:dPt>
          <c:dLbls>
            <c:dLbl>
              <c:idx val="0"/>
              <c:layout>
                <c:manualLayout>
                  <c:x val="-1.7410587735550386E-2"/>
                  <c:y val="0.129718429978368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B0-474A-BF28-595332C819BC}"/>
                </c:ext>
              </c:extLst>
            </c:dLbl>
            <c:dLbl>
              <c:idx val="1"/>
              <c:layout>
                <c:manualLayout>
                  <c:x val="-4.907714334407004E-2"/>
                  <c:y val="9.23259343733049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B0-474A-BF28-595332C819BC}"/>
                </c:ext>
              </c:extLst>
            </c:dLbl>
            <c:dLbl>
              <c:idx val="2"/>
              <c:layout>
                <c:manualLayout>
                  <c:x val="-3.2059055809216266E-2"/>
                  <c:y val="-4.20312775704660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B0-474A-BF28-595332C819BC}"/>
                </c:ext>
              </c:extLst>
            </c:dLbl>
            <c:dLbl>
              <c:idx val="3"/>
              <c:layout>
                <c:manualLayout>
                  <c:x val="-2.8964858075606358E-2"/>
                  <c:y val="-4.0638866923283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B0-474A-BF28-595332C819BC}"/>
                </c:ext>
              </c:extLst>
            </c:dLbl>
            <c:dLbl>
              <c:idx val="4"/>
              <c:layout>
                <c:manualLayout>
                  <c:x val="-4.3221678680234521E-2"/>
                  <c:y val="-6.94530673062470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82-44E2-8FA8-98AE5A92944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Sheet1!$B$2:$B$6</c:f>
              <c:numCache>
                <c:formatCode>General</c:formatCode>
                <c:ptCount val="5"/>
                <c:pt idx="0">
                  <c:v>62</c:v>
                </c:pt>
                <c:pt idx="1">
                  <c:v>72</c:v>
                </c:pt>
                <c:pt idx="2">
                  <c:v>71</c:v>
                </c:pt>
                <c:pt idx="3">
                  <c:v>67</c:v>
                </c:pt>
                <c:pt idx="4">
                  <c:v>67</c:v>
                </c:pt>
              </c:numCache>
            </c:numRef>
          </c:val>
          <c:smooth val="0"/>
          <c:extLst>
            <c:ext xmlns:c16="http://schemas.microsoft.com/office/drawing/2014/chart" uri="{C3380CC4-5D6E-409C-BE32-E72D297353CC}">
              <c16:uniqueId val="{00000008-98B0-474A-BF28-595332C819BC}"/>
            </c:ext>
          </c:extLst>
        </c:ser>
        <c:ser>
          <c:idx val="1"/>
          <c:order val="1"/>
          <c:tx>
            <c:strRef>
              <c:f>Sheet1!$C$1</c:f>
              <c:strCache>
                <c:ptCount val="1"/>
                <c:pt idx="0">
                  <c:v>Τα χειρότερα είναι μπροστά μας</c:v>
                </c:pt>
              </c:strCache>
            </c:strRef>
          </c:tx>
          <c:spPr>
            <a:ln w="22225" cap="rnd">
              <a:solidFill>
                <a:schemeClr val="accent2"/>
              </a:solidFill>
              <a:round/>
            </a:ln>
            <a:effectLst/>
          </c:spPr>
          <c:marker>
            <c:symbol val="none"/>
          </c:marker>
          <c:dLbls>
            <c:dLbl>
              <c:idx val="0"/>
              <c:layout>
                <c:manualLayout>
                  <c:x val="-2.616436548907267E-2"/>
                  <c:y val="-9.8026281393570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B82-44E2-8FA8-98AE5A929441}"/>
                </c:ext>
              </c:extLst>
            </c:dLbl>
            <c:dLbl>
              <c:idx val="1"/>
              <c:layout>
                <c:manualLayout>
                  <c:x val="-1.349386940755737E-2"/>
                  <c:y val="-5.8837416757615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82-44E2-8FA8-98AE5A929441}"/>
                </c:ext>
              </c:extLst>
            </c:dLbl>
            <c:dLbl>
              <c:idx val="2"/>
              <c:layout>
                <c:manualLayout>
                  <c:x val="-3.3429882860252079E-2"/>
                  <c:y val="-6.7672219426599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82-44E2-8FA8-98AE5A929441}"/>
                </c:ext>
              </c:extLst>
            </c:dLbl>
            <c:dLbl>
              <c:idx val="3"/>
              <c:layout>
                <c:manualLayout>
                  <c:x val="-2.8964858075606358E-2"/>
                  <c:y val="-9.238025840266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82-44E2-8FA8-98AE5A929441}"/>
                </c:ext>
              </c:extLst>
            </c:dLbl>
            <c:dLbl>
              <c:idx val="4"/>
              <c:layout>
                <c:manualLayout>
                  <c:x val="-3.548618434621003E-2"/>
                  <c:y val="-9.16103276106576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82-44E2-8FA8-98AE5A92944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Sheet1!$C$2:$C$6</c:f>
              <c:numCache>
                <c:formatCode>General</c:formatCode>
                <c:ptCount val="5"/>
                <c:pt idx="0">
                  <c:v>30</c:v>
                </c:pt>
                <c:pt idx="1">
                  <c:v>21</c:v>
                </c:pt>
                <c:pt idx="2">
                  <c:v>22</c:v>
                </c:pt>
                <c:pt idx="3">
                  <c:v>26</c:v>
                </c:pt>
                <c:pt idx="4">
                  <c:v>25</c:v>
                </c:pt>
              </c:numCache>
            </c:numRef>
          </c:val>
          <c:smooth val="0"/>
          <c:extLst>
            <c:ext xmlns:c16="http://schemas.microsoft.com/office/drawing/2014/chart" uri="{C3380CC4-5D6E-409C-BE32-E72D297353CC}">
              <c16:uniqueId val="{0000000A-98B0-474A-BF28-595332C819BC}"/>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0"/>
        <c:lblAlgn val="ctr"/>
        <c:lblOffset val="100"/>
        <c:noMultiLvlLbl val="0"/>
      </c:catAx>
      <c:valAx>
        <c:axId val="3313548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Σύνολο</a:t>
            </a:r>
            <a:endParaRPr lang="en-US" sz="12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3.1461104493655537E-2"/>
          <c:y val="0.23497097339848466"/>
          <c:w val="0.93167045278111482"/>
          <c:h val="0.61772583303082129"/>
        </c:manualLayout>
      </c:layout>
      <c:barChart>
        <c:barDir val="col"/>
        <c:grouping val="clustered"/>
        <c:varyColors val="0"/>
        <c:ser>
          <c:idx val="0"/>
          <c:order val="0"/>
          <c:tx>
            <c:strRef>
              <c:f>Sheet1!$B$1</c:f>
              <c:strCache>
                <c:ptCount val="1"/>
                <c:pt idx="0">
                  <c:v>Κυβέρνηση</c:v>
                </c:pt>
              </c:strCache>
            </c:strRef>
          </c:tx>
          <c:spPr>
            <a:solidFill>
              <a:srgbClr val="0070C0"/>
            </a:solidFill>
            <a:ln>
              <a:noFill/>
            </a:ln>
            <a:effectLst/>
          </c:spPr>
          <c:invertIfNegative val="0"/>
          <c:dPt>
            <c:idx val="0"/>
            <c:invertIfNegative val="0"/>
            <c:bubble3D val="0"/>
            <c:extLst>
              <c:ext xmlns:c16="http://schemas.microsoft.com/office/drawing/2014/chart" uri="{C3380CC4-5D6E-409C-BE32-E72D297353CC}">
                <c16:uniqueId val="{00000004-EE79-4FA8-8ADE-2B743D62186D}"/>
              </c:ext>
            </c:extLst>
          </c:dPt>
          <c:dPt>
            <c:idx val="1"/>
            <c:invertIfNegative val="0"/>
            <c:bubble3D val="0"/>
            <c:extLst>
              <c:ext xmlns:c16="http://schemas.microsoft.com/office/drawing/2014/chart" uri="{C3380CC4-5D6E-409C-BE32-E72D297353CC}">
                <c16:uniqueId val="{00000005-EE79-4FA8-8ADE-2B743D62186D}"/>
              </c:ext>
            </c:extLst>
          </c:dPt>
          <c:dPt>
            <c:idx val="2"/>
            <c:invertIfNegative val="0"/>
            <c:bubble3D val="0"/>
            <c:extLst>
              <c:ext xmlns:c16="http://schemas.microsoft.com/office/drawing/2014/chart" uri="{C3380CC4-5D6E-409C-BE32-E72D297353CC}">
                <c16:uniqueId val="{00000001-915A-413E-8B10-3CBC9118499E}"/>
              </c:ext>
            </c:extLst>
          </c:dPt>
          <c:dPt>
            <c:idx val="3"/>
            <c:invertIfNegative val="0"/>
            <c:bubble3D val="0"/>
            <c:extLst>
              <c:ext xmlns:c16="http://schemas.microsoft.com/office/drawing/2014/chart" uri="{C3380CC4-5D6E-409C-BE32-E72D297353CC}">
                <c16:uniqueId val="{00000002-915A-413E-8B10-3CBC9118499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Θετική</c:v>
                </c:pt>
                <c:pt idx="1">
                  <c:v>Ούτε-ούτε (αυθ.)</c:v>
                </c:pt>
                <c:pt idx="2">
                  <c:v>Αρνητική</c:v>
                </c:pt>
                <c:pt idx="3">
                  <c:v>ΔΓ/ΔΑ (αυθ.)</c:v>
                </c:pt>
              </c:strCache>
            </c:strRef>
          </c:cat>
          <c:val>
            <c:numRef>
              <c:f>Sheet1!$B$2:$B$5</c:f>
              <c:numCache>
                <c:formatCode>0</c:formatCode>
                <c:ptCount val="4"/>
                <c:pt idx="0">
                  <c:v>38.1</c:v>
                </c:pt>
                <c:pt idx="1">
                  <c:v>6.1</c:v>
                </c:pt>
                <c:pt idx="2">
                  <c:v>54.9</c:v>
                </c:pt>
                <c:pt idx="3">
                  <c:v>0.9</c:v>
                </c:pt>
              </c:numCache>
            </c:numRef>
          </c:val>
          <c:extLst>
            <c:ext xmlns:c16="http://schemas.microsoft.com/office/drawing/2014/chart" uri="{C3380CC4-5D6E-409C-BE32-E72D297353CC}">
              <c16:uniqueId val="{00000000-EE79-4FA8-8ADE-2B743D62186D}"/>
            </c:ext>
          </c:extLst>
        </c:ser>
        <c:ser>
          <c:idx val="1"/>
          <c:order val="1"/>
          <c:tx>
            <c:strRef>
              <c:f>Sheet1!$C$1</c:f>
              <c:strCache>
                <c:ptCount val="1"/>
                <c:pt idx="0">
                  <c:v>Αξ. Αντιπολίτευση</c:v>
                </c:pt>
              </c:strCache>
            </c:strRef>
          </c:tx>
          <c:spPr>
            <a:solidFill>
              <a:schemeClr val="accent2"/>
            </a:solidFill>
            <a:ln>
              <a:noFill/>
            </a:ln>
            <a:effectLst/>
          </c:spPr>
          <c:invertIfNegative val="0"/>
          <c:dLbls>
            <c:dLbl>
              <c:idx val="2"/>
              <c:layout>
                <c:manualLayout>
                  <c:x val="0"/>
                  <c:y val="2.112386443635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0B-4EB1-997D-7F95487D998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Θετική</c:v>
                </c:pt>
                <c:pt idx="1">
                  <c:v>Ούτε-ούτε (αυθ.)</c:v>
                </c:pt>
                <c:pt idx="2">
                  <c:v>Αρνητική</c:v>
                </c:pt>
                <c:pt idx="3">
                  <c:v>ΔΓ/ΔΑ (αυθ.)</c:v>
                </c:pt>
              </c:strCache>
            </c:strRef>
          </c:cat>
          <c:val>
            <c:numRef>
              <c:f>Sheet1!$C$2:$C$5</c:f>
              <c:numCache>
                <c:formatCode>0</c:formatCode>
                <c:ptCount val="4"/>
                <c:pt idx="0">
                  <c:v>19</c:v>
                </c:pt>
                <c:pt idx="1">
                  <c:v>6</c:v>
                </c:pt>
                <c:pt idx="2">
                  <c:v>71.8</c:v>
                </c:pt>
                <c:pt idx="3">
                  <c:v>3.1</c:v>
                </c:pt>
              </c:numCache>
            </c:numRef>
          </c:val>
          <c:extLst>
            <c:ext xmlns:c16="http://schemas.microsoft.com/office/drawing/2014/chart" uri="{C3380CC4-5D6E-409C-BE32-E72D297353CC}">
              <c16:uniqueId val="{00000001-2928-48D6-8542-6671887FE1DE}"/>
            </c:ext>
          </c:extLst>
        </c:ser>
        <c:dLbls>
          <c:showLegendKey val="0"/>
          <c:showVal val="0"/>
          <c:showCatName val="0"/>
          <c:showSerName val="0"/>
          <c:showPercent val="0"/>
          <c:showBubbleSize val="0"/>
        </c:dLbls>
        <c:gapWidth val="267"/>
        <c:overlap val="-43"/>
        <c:axId val="331351944"/>
        <c:axId val="331354896"/>
      </c:barChart>
      <c:catAx>
        <c:axId val="331351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0"/>
      </c:catAx>
      <c:valAx>
        <c:axId val="331354896"/>
        <c:scaling>
          <c:orientation val="minMax"/>
          <c:max val="90"/>
          <c:min val="0"/>
        </c:scaling>
        <c:delete val="0"/>
        <c:axPos val="l"/>
        <c:majorGridlines>
          <c:spPr>
            <a:ln w="9525" cap="flat" cmpd="sng" algn="ctr">
              <a:solidFill>
                <a:schemeClr val="dk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l-GR"/>
          </a:p>
        </c:txPr>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t"/>
      <c:layout>
        <c:manualLayout>
          <c:xMode val="edge"/>
          <c:yMode val="edge"/>
          <c:x val="0.35755252001261711"/>
          <c:y val="0.12109421617780305"/>
          <c:w val="0.28778747600122651"/>
          <c:h val="0.1043568802048183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r>
              <a:rPr lang="el-GR" sz="1200" dirty="0">
                <a:solidFill>
                  <a:schemeClr val="tx1">
                    <a:lumMod val="75000"/>
                    <a:lumOff val="25000"/>
                  </a:schemeClr>
                </a:solidFill>
              </a:rPr>
              <a:t>Διαχρονικά στοιχεία-Θετική Αξιολόγηση</a:t>
            </a:r>
            <a:endParaRPr lang="en-US" sz="1200" dirty="0">
              <a:solidFill>
                <a:schemeClr val="tx1">
                  <a:lumMod val="75000"/>
                  <a:lumOff val="25000"/>
                </a:schemeClr>
              </a:solidFill>
            </a:endParaRPr>
          </a:p>
        </c:rich>
      </c:tx>
      <c:layout>
        <c:manualLayout>
          <c:xMode val="edge"/>
          <c:yMode val="edge"/>
          <c:x val="0.33035426038730581"/>
          <c:y val="3.168579665452876E-2"/>
        </c:manualLayout>
      </c:layout>
      <c:overlay val="0"/>
      <c:spPr>
        <a:noFill/>
        <a:ln>
          <a:noFill/>
        </a:ln>
        <a:effectLst/>
      </c:spPr>
      <c:txPr>
        <a:bodyPr rot="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j-lt"/>
              <a:ea typeface="+mj-ea"/>
              <a:cs typeface="+mj-cs"/>
            </a:defRPr>
          </a:pPr>
          <a:endParaRPr lang="el-GR"/>
        </a:p>
      </c:txPr>
    </c:title>
    <c:autoTitleDeleted val="0"/>
    <c:plotArea>
      <c:layout>
        <c:manualLayout>
          <c:layoutTarget val="inner"/>
          <c:xMode val="edge"/>
          <c:yMode val="edge"/>
          <c:x val="2.5426512224296274E-2"/>
          <c:y val="0.16505680365160097"/>
          <c:w val="0.95168962677383706"/>
          <c:h val="0.56714956319757093"/>
        </c:manualLayout>
      </c:layout>
      <c:lineChart>
        <c:grouping val="standard"/>
        <c:varyColors val="0"/>
        <c:ser>
          <c:idx val="0"/>
          <c:order val="0"/>
          <c:tx>
            <c:strRef>
              <c:f>Sheet1!$B$1</c:f>
              <c:strCache>
                <c:ptCount val="1"/>
                <c:pt idx="0">
                  <c:v>Κυβέρνηση</c:v>
                </c:pt>
              </c:strCache>
            </c:strRef>
          </c:tx>
          <c:spPr>
            <a:ln w="22225" cap="rnd">
              <a:solidFill>
                <a:srgbClr val="3399FF"/>
              </a:solidFill>
              <a:round/>
            </a:ln>
            <a:effectLst/>
          </c:spPr>
          <c:marker>
            <c:symbol val="none"/>
          </c:marker>
          <c:dPt>
            <c:idx val="0"/>
            <c:marker>
              <c:symbol val="none"/>
            </c:marker>
            <c:bubble3D val="0"/>
            <c:extLst>
              <c:ext xmlns:c16="http://schemas.microsoft.com/office/drawing/2014/chart" uri="{C3380CC4-5D6E-409C-BE32-E72D297353CC}">
                <c16:uniqueId val="{00000000-4308-4A54-9D60-13988E815D37}"/>
              </c:ext>
            </c:extLst>
          </c:dPt>
          <c:dPt>
            <c:idx val="1"/>
            <c:marker>
              <c:symbol val="none"/>
            </c:marker>
            <c:bubble3D val="0"/>
            <c:extLst>
              <c:ext xmlns:c16="http://schemas.microsoft.com/office/drawing/2014/chart" uri="{C3380CC4-5D6E-409C-BE32-E72D297353CC}">
                <c16:uniqueId val="{00000001-4308-4A54-9D60-13988E815D37}"/>
              </c:ext>
            </c:extLst>
          </c:dPt>
          <c:dPt>
            <c:idx val="2"/>
            <c:marker>
              <c:symbol val="none"/>
            </c:marker>
            <c:bubble3D val="0"/>
            <c:extLst>
              <c:ext xmlns:c16="http://schemas.microsoft.com/office/drawing/2014/chart" uri="{C3380CC4-5D6E-409C-BE32-E72D297353CC}">
                <c16:uniqueId val="{00000002-4308-4A54-9D60-13988E815D37}"/>
              </c:ext>
            </c:extLst>
          </c:dPt>
          <c:dPt>
            <c:idx val="3"/>
            <c:marker>
              <c:symbol val="none"/>
            </c:marker>
            <c:bubble3D val="0"/>
            <c:extLst>
              <c:ext xmlns:c16="http://schemas.microsoft.com/office/drawing/2014/chart" uri="{C3380CC4-5D6E-409C-BE32-E72D297353CC}">
                <c16:uniqueId val="{00000003-4308-4A54-9D60-13988E815D37}"/>
              </c:ext>
            </c:extLst>
          </c:dPt>
          <c:dLbls>
            <c:dLbl>
              <c:idx val="15"/>
              <c:layout>
                <c:manualLayout>
                  <c:x val="-3.2059025790383347E-2"/>
                  <c:y val="5.5501520668879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08-4A54-9D60-13988E815D37}"/>
                </c:ext>
              </c:extLst>
            </c:dLbl>
            <c:dLbl>
              <c:idx val="16"/>
              <c:layout>
                <c:manualLayout>
                  <c:x val="-3.4291548477735946E-2"/>
                  <c:y val="5.5501520668879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08-4A54-9D60-13988E815D3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FF"/>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Sheet1!$B$2:$B$6</c:f>
              <c:numCache>
                <c:formatCode>General</c:formatCode>
                <c:ptCount val="5"/>
                <c:pt idx="0">
                  <c:v>40</c:v>
                </c:pt>
                <c:pt idx="1">
                  <c:v>36</c:v>
                </c:pt>
                <c:pt idx="2">
                  <c:v>33</c:v>
                </c:pt>
                <c:pt idx="3">
                  <c:v>32</c:v>
                </c:pt>
                <c:pt idx="4">
                  <c:v>38</c:v>
                </c:pt>
              </c:numCache>
            </c:numRef>
          </c:val>
          <c:smooth val="0"/>
          <c:extLst>
            <c:ext xmlns:c16="http://schemas.microsoft.com/office/drawing/2014/chart" uri="{C3380CC4-5D6E-409C-BE32-E72D297353CC}">
              <c16:uniqueId val="{00000006-4308-4A54-9D60-13988E815D37}"/>
            </c:ext>
          </c:extLst>
        </c:ser>
        <c:ser>
          <c:idx val="1"/>
          <c:order val="1"/>
          <c:tx>
            <c:strRef>
              <c:f>Sheet1!$C$1</c:f>
              <c:strCache>
                <c:ptCount val="1"/>
                <c:pt idx="0">
                  <c:v>Αξ. Αντιπολίτευση</c:v>
                </c:pt>
              </c:strCache>
            </c:strRef>
          </c:tx>
          <c:spPr>
            <a:ln w="22225" cap="rnd">
              <a:solidFill>
                <a:schemeClr val="accent2"/>
              </a:solidFill>
              <a:round/>
            </a:ln>
            <a:effectLst/>
          </c:spPr>
          <c:marker>
            <c:symbol val="none"/>
          </c:marker>
          <c:dLbls>
            <c:dLbl>
              <c:idx val="15"/>
              <c:layout>
                <c:manualLayout>
                  <c:x val="-3.2059025790383347E-2"/>
                  <c:y val="-0.1371606893698922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08-4A54-9D60-13988E815D37}"/>
                </c:ext>
              </c:extLst>
            </c:dLbl>
            <c:dLbl>
              <c:idx val="16"/>
              <c:layout>
                <c:manualLayout>
                  <c:x val="-3.4291548477735946E-2"/>
                  <c:y val="-7.7276984638993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308-4A54-9D60-13988E815D3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l-G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Ιαν-22</c:v>
                </c:pt>
                <c:pt idx="1">
                  <c:v>Φεβ-22</c:v>
                </c:pt>
                <c:pt idx="2">
                  <c:v>Μαρ-22</c:v>
                </c:pt>
                <c:pt idx="3">
                  <c:v>Απρ-22</c:v>
                </c:pt>
                <c:pt idx="4">
                  <c:v>Μάι-22</c:v>
                </c:pt>
              </c:strCache>
            </c:strRef>
          </c:cat>
          <c:val>
            <c:numRef>
              <c:f>Sheet1!$C$2:$C$6</c:f>
              <c:numCache>
                <c:formatCode>General</c:formatCode>
                <c:ptCount val="5"/>
                <c:pt idx="0">
                  <c:v>16</c:v>
                </c:pt>
                <c:pt idx="1">
                  <c:v>14</c:v>
                </c:pt>
                <c:pt idx="2">
                  <c:v>15</c:v>
                </c:pt>
                <c:pt idx="3">
                  <c:v>15</c:v>
                </c:pt>
                <c:pt idx="4">
                  <c:v>19</c:v>
                </c:pt>
              </c:numCache>
            </c:numRef>
          </c:val>
          <c:smooth val="0"/>
          <c:extLst>
            <c:ext xmlns:c16="http://schemas.microsoft.com/office/drawing/2014/chart" uri="{C3380CC4-5D6E-409C-BE32-E72D297353CC}">
              <c16:uniqueId val="{00000009-4308-4A54-9D60-13988E815D37}"/>
            </c:ext>
          </c:extLst>
        </c:ser>
        <c:dLbls>
          <c:showLegendKey val="0"/>
          <c:showVal val="0"/>
          <c:showCatName val="0"/>
          <c:showSerName val="0"/>
          <c:showPercent val="0"/>
          <c:showBubbleSize val="0"/>
        </c:dLbls>
        <c:smooth val="0"/>
        <c:axId val="331351944"/>
        <c:axId val="331354896"/>
      </c:lineChart>
      <c:catAx>
        <c:axId val="3313519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cap="none" spc="0" normalizeH="0" baseline="0">
                <a:solidFill>
                  <a:schemeClr val="tx1">
                    <a:lumMod val="75000"/>
                    <a:lumOff val="25000"/>
                  </a:schemeClr>
                </a:solidFill>
                <a:latin typeface="+mn-lt"/>
                <a:ea typeface="+mn-ea"/>
                <a:cs typeface="+mn-cs"/>
              </a:defRPr>
            </a:pPr>
            <a:endParaRPr lang="el-GR"/>
          </a:p>
        </c:txPr>
        <c:crossAx val="331354896"/>
        <c:crosses val="autoZero"/>
        <c:auto val="1"/>
        <c:lblAlgn val="ctr"/>
        <c:lblOffset val="100"/>
        <c:noMultiLvlLbl val="1"/>
      </c:catAx>
      <c:valAx>
        <c:axId val="331354896"/>
        <c:scaling>
          <c:orientation val="minMax"/>
          <c:max val="100"/>
        </c:scaling>
        <c:delete val="1"/>
        <c:axPos val="l"/>
        <c:majorGridlines>
          <c:spPr>
            <a:ln w="9525" cap="flat" cmpd="sng" algn="ctr">
              <a:solidFill>
                <a:schemeClr val="dk1">
                  <a:lumMod val="15000"/>
                  <a:lumOff val="85000"/>
                  <a:alpha val="54000"/>
                </a:schemeClr>
              </a:solidFill>
              <a:round/>
            </a:ln>
            <a:effectLst/>
          </c:spPr>
        </c:majorGridlines>
        <c:numFmt formatCode="General" sourceLinked="1"/>
        <c:majorTickMark val="out"/>
        <c:minorTickMark val="none"/>
        <c:tickLblPos val="nextTo"/>
        <c:crossAx val="33135194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0.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5.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6.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0.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6.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8.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0.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drawing1.xml><?xml version="1.0" encoding="utf-8"?>
<c:userShapes xmlns:c="http://schemas.openxmlformats.org/drawingml/2006/chart">
  <cdr:relSizeAnchor xmlns:cdr="http://schemas.openxmlformats.org/drawingml/2006/chartDrawing">
    <cdr:from>
      <cdr:x>0.65672</cdr:x>
      <cdr:y>0.17419</cdr:y>
    </cdr:from>
    <cdr:to>
      <cdr:x>0.98983</cdr:x>
      <cdr:y>0.24676</cdr:y>
    </cdr:to>
    <cdr:sp macro="" textlink="">
      <cdr:nvSpPr>
        <cdr:cNvPr id="10" name="TextBox 48">
          <a:extLst xmlns:a="http://schemas.openxmlformats.org/drawingml/2006/main">
            <a:ext uri="{FF2B5EF4-FFF2-40B4-BE49-F238E27FC236}">
              <a16:creationId xmlns:a16="http://schemas.microsoft.com/office/drawing/2014/main" id="{E049D10C-07CC-4B86-820F-1C1BD89FEA02}"/>
            </a:ext>
          </a:extLst>
        </cdr:cNvPr>
        <cdr:cNvSpPr txBox="1"/>
      </cdr:nvSpPr>
      <cdr:spPr>
        <a:xfrm xmlns:a="http://schemas.openxmlformats.org/drawingml/2006/main">
          <a:off x="7770900" y="664868"/>
          <a:ext cx="3941674" cy="276992"/>
        </a:xfrm>
        <a:prstGeom xmlns:a="http://schemas.openxmlformats.org/drawingml/2006/main" prst="rect">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l-GR" sz="1200" b="1" dirty="0"/>
            <a:t>Απρ 2022</a:t>
          </a:r>
        </a:p>
      </cdr:txBody>
    </cdr:sp>
  </cdr:relSizeAnchor>
  <cdr:relSizeAnchor xmlns:cdr="http://schemas.openxmlformats.org/drawingml/2006/chartDrawing">
    <cdr:from>
      <cdr:x>0.909</cdr:x>
      <cdr:y>0.75475</cdr:y>
    </cdr:from>
    <cdr:to>
      <cdr:x>0.95712</cdr:x>
      <cdr:y>0.75475</cdr:y>
    </cdr:to>
    <cdr:cxnSp macro="">
      <cdr:nvCxnSpPr>
        <cdr:cNvPr id="14" name="Straight Arrow Connector 13">
          <a:extLst xmlns:a="http://schemas.openxmlformats.org/drawingml/2006/main">
            <a:ext uri="{FF2B5EF4-FFF2-40B4-BE49-F238E27FC236}">
              <a16:creationId xmlns:a16="http://schemas.microsoft.com/office/drawing/2014/main" id="{8DD84CDD-3864-4409-91EE-2CDEB57C1572}"/>
            </a:ext>
          </a:extLst>
        </cdr:cNvPr>
        <cdr:cNvCxnSpPr/>
      </cdr:nvCxnSpPr>
      <cdr:spPr>
        <a:xfrm xmlns:a="http://schemas.openxmlformats.org/drawingml/2006/main">
          <a:off x="10756162" y="2880791"/>
          <a:ext cx="569402" cy="0"/>
        </a:xfrm>
        <a:prstGeom xmlns:a="http://schemas.openxmlformats.org/drawingml/2006/main" prst="straightConnector1">
          <a:avLst/>
        </a:prstGeom>
        <a:ln xmlns:a="http://schemas.openxmlformats.org/drawingml/2006/main">
          <a:solidFill>
            <a:schemeClr val="tx1"/>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0.30605</cdr:x>
      <cdr:y>0.02885</cdr:y>
    </cdr:from>
    <cdr:to>
      <cdr:x>0.71827</cdr:x>
      <cdr:y>0.10142</cdr:y>
    </cdr:to>
    <cdr:sp macro="" textlink="">
      <cdr:nvSpPr>
        <cdr:cNvPr id="10" name="TextBox 48">
          <a:extLst xmlns:a="http://schemas.openxmlformats.org/drawingml/2006/main">
            <a:ext uri="{FF2B5EF4-FFF2-40B4-BE49-F238E27FC236}">
              <a16:creationId xmlns:a16="http://schemas.microsoft.com/office/drawing/2014/main" id="{E049D10C-07CC-4B86-820F-1C1BD89FEA02}"/>
            </a:ext>
          </a:extLst>
        </cdr:cNvPr>
        <cdr:cNvSpPr txBox="1"/>
      </cdr:nvSpPr>
      <cdr:spPr>
        <a:xfrm xmlns:a="http://schemas.openxmlformats.org/drawingml/2006/main">
          <a:off x="3621452" y="110116"/>
          <a:ext cx="4877779" cy="276992"/>
        </a:xfrm>
        <a:prstGeom xmlns:a="http://schemas.openxmlformats.org/drawingml/2006/main" prst="rect">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el-GR" sz="1200" b="1" dirty="0"/>
            <a:t>Βουλευτικές εκλογές 2019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406D47-903E-4114-9673-A192FAAE32CE}" type="datetimeFigureOut">
              <a:rPr lang="en-GB" smtClean="0"/>
              <a:t>24/05/2022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53D79F-ED57-47F4-B136-1F38E2231A24}" type="slidenum">
              <a:rPr lang="en-GB" smtClean="0"/>
              <a:t>‹#›</a:t>
            </a:fld>
            <a:endParaRPr lang="en-GB"/>
          </a:p>
        </p:txBody>
      </p:sp>
    </p:spTree>
    <p:extLst>
      <p:ext uri="{BB962C8B-B14F-4D97-AF65-F5344CB8AC3E}">
        <p14:creationId xmlns:p14="http://schemas.microsoft.com/office/powerpoint/2010/main" val="1663928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54C10-9FC8-467B-AD93-595092B016C6}" type="datetimeFigureOut">
              <a:rPr lang="en-GB" smtClean="0"/>
              <a:t>24/05/2022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C1944-5ED8-4FE4-A019-D7E58DFB89E0}" type="slidenum">
              <a:rPr lang="en-GB" smtClean="0"/>
              <a:t>‹#›</a:t>
            </a:fld>
            <a:endParaRPr lang="en-GB"/>
          </a:p>
        </p:txBody>
      </p:sp>
    </p:spTree>
    <p:extLst>
      <p:ext uri="{BB962C8B-B14F-4D97-AF65-F5344CB8AC3E}">
        <p14:creationId xmlns:p14="http://schemas.microsoft.com/office/powerpoint/2010/main" val="263471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564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99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6663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4765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078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228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2935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9C1944-5ED8-4FE4-A019-D7E58DFB89E0}" type="slidenum">
              <a:rPr lang="en-GB" smtClean="0"/>
              <a:t>22</a:t>
            </a:fld>
            <a:endParaRPr lang="en-GB"/>
          </a:p>
        </p:txBody>
      </p:sp>
    </p:spTree>
    <p:extLst>
      <p:ext uri="{BB962C8B-B14F-4D97-AF65-F5344CB8AC3E}">
        <p14:creationId xmlns:p14="http://schemas.microsoft.com/office/powerpoint/2010/main" val="181427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3838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364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9125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F9C1944-5ED8-4FE4-A019-D7E58DFB89E0}" type="slidenum">
              <a:rPr lang="en-GB" smtClean="0"/>
              <a:t>3</a:t>
            </a:fld>
            <a:endParaRPr lang="en-GB"/>
          </a:p>
        </p:txBody>
      </p:sp>
    </p:spTree>
    <p:extLst>
      <p:ext uri="{BB962C8B-B14F-4D97-AF65-F5344CB8AC3E}">
        <p14:creationId xmlns:p14="http://schemas.microsoft.com/office/powerpoint/2010/main" val="1906851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375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0151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0996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F9C1944-5ED8-4FE4-A019-D7E58DFB89E0}" type="slidenum">
              <a:rPr lang="en-GB" smtClean="0"/>
              <a:t>31</a:t>
            </a:fld>
            <a:endParaRPr lang="en-GB"/>
          </a:p>
        </p:txBody>
      </p:sp>
    </p:spTree>
    <p:extLst>
      <p:ext uri="{BB962C8B-B14F-4D97-AF65-F5344CB8AC3E}">
        <p14:creationId xmlns:p14="http://schemas.microsoft.com/office/powerpoint/2010/main" val="1900733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3801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1146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1896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5481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F9C1944-5ED8-4FE4-A019-D7E58DFB89E0}" type="slidenum">
              <a:rPr lang="en-GB" smtClean="0"/>
              <a:t>36</a:t>
            </a:fld>
            <a:endParaRPr lang="en-GB"/>
          </a:p>
        </p:txBody>
      </p:sp>
    </p:spTree>
    <p:extLst>
      <p:ext uri="{BB962C8B-B14F-4D97-AF65-F5344CB8AC3E}">
        <p14:creationId xmlns:p14="http://schemas.microsoft.com/office/powerpoint/2010/main" val="186865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55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927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549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3990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185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192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807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Slide Number Placeholder 6"/>
          <p:cNvSpPr>
            <a:spLocks noGrp="1"/>
          </p:cNvSpPr>
          <p:nvPr>
            <p:ph type="sldNum" sz="quarter" idx="10"/>
          </p:nvPr>
        </p:nvSpPr>
        <p:spPr/>
        <p:txBody>
          <a:bodyPr/>
          <a:lstStyle/>
          <a:p>
            <a:pPr algn="r">
              <a:spcBef>
                <a:spcPct val="0"/>
              </a:spcBef>
            </a:pPr>
            <a:fld id="{DE70D37E-C867-47FE-9F10-9260555C453A}" type="slidenum">
              <a:rPr lang="en-GB" smtClean="0"/>
              <a:pPr algn="r">
                <a:spcBef>
                  <a:spcPct val="0"/>
                </a:spcBef>
              </a:pPr>
              <a:t>‹#›</a:t>
            </a:fld>
            <a:endParaRPr lang="en-GB" dirty="0"/>
          </a:p>
        </p:txBody>
      </p:sp>
    </p:spTree>
    <p:extLst>
      <p:ext uri="{BB962C8B-B14F-4D97-AF65-F5344CB8AC3E}">
        <p14:creationId xmlns:p14="http://schemas.microsoft.com/office/powerpoint/2010/main" val="137652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328" y="44624"/>
            <a:ext cx="8352928" cy="108012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824192" y="6453337"/>
            <a:ext cx="2844800" cy="365125"/>
          </a:xfrm>
          <a:prstGeom prst="rect">
            <a:avLst/>
          </a:prstGeom>
        </p:spPr>
        <p:txBody>
          <a:bodyPr/>
          <a:lstStyle/>
          <a:p>
            <a:endParaRPr lang="en-GB"/>
          </a:p>
        </p:txBody>
      </p:sp>
      <p:sp>
        <p:nvSpPr>
          <p:cNvPr id="5" name="Footer Placeholder 4"/>
          <p:cNvSpPr>
            <a:spLocks noGrp="1"/>
          </p:cNvSpPr>
          <p:nvPr>
            <p:ph type="ftr" sz="quarter" idx="11"/>
          </p:nvPr>
        </p:nvSpPr>
        <p:spPr>
          <a:xfrm>
            <a:off x="3963392" y="6463116"/>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63317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824192" y="6453337"/>
            <a:ext cx="2844800" cy="365125"/>
          </a:xfrm>
          <a:prstGeom prst="rect">
            <a:avLst/>
          </a:prstGeom>
        </p:spPr>
        <p:txBody>
          <a:bodyPr/>
          <a:lstStyle/>
          <a:p>
            <a:endParaRPr lang="en-GB"/>
          </a:p>
        </p:txBody>
      </p:sp>
      <p:sp>
        <p:nvSpPr>
          <p:cNvPr id="5" name="Footer Placeholder 4"/>
          <p:cNvSpPr>
            <a:spLocks noGrp="1"/>
          </p:cNvSpPr>
          <p:nvPr>
            <p:ph type="ftr" sz="quarter" idx="11"/>
          </p:nvPr>
        </p:nvSpPr>
        <p:spPr>
          <a:xfrm>
            <a:off x="3963392" y="6463116"/>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14023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344139" y="2204864"/>
            <a:ext cx="4847861" cy="3312368"/>
          </a:xfrm>
        </p:spPr>
        <p:txBody>
          <a:bodyPr/>
          <a:lstStyle>
            <a:lvl1pPr>
              <a:defRPr>
                <a:solidFill>
                  <a:schemeClr val="accent4">
                    <a:lumMod val="75000"/>
                  </a:schemeClr>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62375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344139" y="2204864"/>
            <a:ext cx="4847861" cy="3312368"/>
          </a:xfrm>
        </p:spPr>
        <p:txBody>
          <a:bodyPr/>
          <a:lstStyle>
            <a:lvl1pPr>
              <a:defRPr>
                <a:solidFill>
                  <a:schemeClr val="accent4">
                    <a:lumMod val="75000"/>
                  </a:schemeClr>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28624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GB"/>
          </a:p>
        </p:txBody>
      </p:sp>
      <p:sp>
        <p:nvSpPr>
          <p:cNvPr id="5" name="Footer Placeholder 4"/>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1785680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GB"/>
          </a:p>
        </p:txBody>
      </p:sp>
      <p:sp>
        <p:nvSpPr>
          <p:cNvPr id="5" name="Footer Placeholder 4"/>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3742063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GB"/>
          </a:p>
        </p:txBody>
      </p:sp>
      <p:sp>
        <p:nvSpPr>
          <p:cNvPr id="6" name="Footer Placeholder 5"/>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4084922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GB"/>
          </a:p>
        </p:txBody>
      </p:sp>
      <p:sp>
        <p:nvSpPr>
          <p:cNvPr id="8" name="Footer Placeholder 7"/>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1713290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79776" y="4797152"/>
            <a:ext cx="5020139" cy="1656184"/>
          </a:xfrm>
          <a:noFill/>
          <a:ln cap="sq">
            <a:noFill/>
            <a:miter lim="800000"/>
          </a:ln>
          <a:effectLst>
            <a:outerShdw blurRad="40000" dist="23000" dir="5400000" rotWithShape="0">
              <a:srgbClr val="000000">
                <a:alpha val="35000"/>
              </a:srgbClr>
            </a:outerShdw>
          </a:effectLst>
        </p:spPr>
        <p:txBody>
          <a:bodyPr/>
          <a:lstStyle/>
          <a:p>
            <a:r>
              <a:rPr lang="en-US" dirty="0"/>
              <a:t>Click to edit Master title style</a:t>
            </a:r>
            <a:endParaRPr lang="en-GB" dirty="0"/>
          </a:p>
        </p:txBody>
      </p:sp>
      <p:sp>
        <p:nvSpPr>
          <p:cNvPr id="4" name="Footer Placeholder 3"/>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676993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GB"/>
          </a:p>
        </p:txBody>
      </p:sp>
      <p:sp>
        <p:nvSpPr>
          <p:cNvPr id="3" name="Footer Placeholder 2"/>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187779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350" y="1484784"/>
            <a:ext cx="11713301" cy="4896544"/>
          </a:xfrm>
          <a:noFill/>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a:xfrm>
            <a:off x="143340" y="116632"/>
            <a:ext cx="8352928" cy="1080120"/>
          </a:xfrm>
          <a:prstGeom prst="rect">
            <a:avLst/>
          </a:prstGeom>
          <a:noFill/>
          <a:ln w="12700">
            <a:noFill/>
          </a:ln>
          <a:effectLst/>
        </p:spPr>
        <p:style>
          <a:lnRef idx="2">
            <a:schemeClr val="accent1"/>
          </a:lnRef>
          <a:fillRef idx="1001">
            <a:schemeClr val="lt1"/>
          </a:fillRef>
          <a:effectRef idx="0">
            <a:schemeClr val="accent1"/>
          </a:effectRef>
          <a:fontRef idx="none"/>
        </p:style>
        <p:txBody>
          <a:bodyPr vert="horz" lIns="91440" tIns="45720" rIns="91440" bIns="45720" rtlCol="0" anchor="ctr">
            <a:noAutofit/>
          </a:bodyPr>
          <a:lstStyle>
            <a:lvl1pPr>
              <a:defRPr lang="en-GB" dirty="0">
                <a:solidFill>
                  <a:schemeClr val="accent4">
                    <a:lumMod val="75000"/>
                  </a:schemeClr>
                </a:solidFill>
              </a:defRPr>
            </a:lvl1pPr>
          </a:lstStyle>
          <a:p>
            <a:pPr lvl="0"/>
            <a:r>
              <a:rPr lang="en-US" dirty="0"/>
              <a:t>Click to edit Master title style</a:t>
            </a:r>
            <a:endParaRPr lang="en-GB" dirty="0"/>
          </a:p>
        </p:txBody>
      </p:sp>
      <p:sp>
        <p:nvSpPr>
          <p:cNvPr id="5" name="Slide Number Placeholder 4"/>
          <p:cNvSpPr>
            <a:spLocks noGrp="1"/>
          </p:cNvSpPr>
          <p:nvPr>
            <p:ph type="sldNum" sz="quarter" idx="10"/>
          </p:nvPr>
        </p:nvSpPr>
        <p:spPr>
          <a:xfrm>
            <a:off x="11184565" y="6453337"/>
            <a:ext cx="960107" cy="365125"/>
          </a:xfrm>
        </p:spPr>
        <p:txBody>
          <a:bodyPr/>
          <a:lstStyle>
            <a:lvl1pPr algn="ctr">
              <a:defRPr sz="1800"/>
            </a:lvl1pPr>
          </a:lstStyle>
          <a:p>
            <a:pPr>
              <a:spcBef>
                <a:spcPct val="0"/>
              </a:spcBef>
            </a:pPr>
            <a:fld id="{DE70D37E-C867-47FE-9F10-9260555C453A}" type="slidenum">
              <a:rPr lang="en-GB" smtClean="0"/>
              <a:pPr>
                <a:spcBef>
                  <a:spcPct val="0"/>
                </a:spcBef>
              </a:pPr>
              <a:t>‹#›</a:t>
            </a:fld>
            <a:endParaRPr lang="en-GB" dirty="0"/>
          </a:p>
        </p:txBody>
      </p:sp>
    </p:spTree>
    <p:extLst>
      <p:ext uri="{BB962C8B-B14F-4D97-AF65-F5344CB8AC3E}">
        <p14:creationId xmlns:p14="http://schemas.microsoft.com/office/powerpoint/2010/main" val="4026974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GB"/>
          </a:p>
        </p:txBody>
      </p:sp>
      <p:sp>
        <p:nvSpPr>
          <p:cNvPr id="6" name="Footer Placeholder 5"/>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565810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GB"/>
          </a:p>
        </p:txBody>
      </p:sp>
      <p:sp>
        <p:nvSpPr>
          <p:cNvPr id="6" name="Footer Placeholder 5"/>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1827976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GB"/>
          </a:p>
        </p:txBody>
      </p:sp>
      <p:sp>
        <p:nvSpPr>
          <p:cNvPr id="5" name="Footer Placeholder 4"/>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3741859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GB"/>
          </a:p>
        </p:txBody>
      </p:sp>
      <p:sp>
        <p:nvSpPr>
          <p:cNvPr id="5" name="Footer Placeholder 4"/>
          <p:cNvSpPr>
            <a:spLocks noGrp="1"/>
          </p:cNvSpPr>
          <p:nvPr>
            <p:ph type="ftr" sz="quarter" idx="11"/>
          </p:nvPr>
        </p:nvSpPr>
        <p:spPr>
          <a:xfrm>
            <a:off x="3215680" y="188641"/>
            <a:ext cx="3860800" cy="365125"/>
          </a:xfrm>
          <a:prstGeom prst="rect">
            <a:avLst/>
          </a:prstGeom>
        </p:spPr>
        <p:txBody>
          <a:bodyPr/>
          <a:lstStyle/>
          <a:p>
            <a:endParaRPr lang="en-GB"/>
          </a:p>
        </p:txBody>
      </p:sp>
    </p:spTree>
    <p:extLst>
      <p:ext uri="{BB962C8B-B14F-4D97-AF65-F5344CB8AC3E}">
        <p14:creationId xmlns:p14="http://schemas.microsoft.com/office/powerpoint/2010/main" val="35089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24192" y="6453337"/>
            <a:ext cx="2844800" cy="365125"/>
          </a:xfrm>
          <a:prstGeom prst="rect">
            <a:avLst/>
          </a:prstGeom>
        </p:spPr>
        <p:txBody>
          <a:bodyPr/>
          <a:lstStyle/>
          <a:p>
            <a:endParaRPr lang="en-GB"/>
          </a:p>
        </p:txBody>
      </p:sp>
      <p:sp>
        <p:nvSpPr>
          <p:cNvPr id="5" name="Footer Placeholder 4"/>
          <p:cNvSpPr>
            <a:spLocks noGrp="1"/>
          </p:cNvSpPr>
          <p:nvPr>
            <p:ph type="ftr" sz="quarter" idx="11"/>
          </p:nvPr>
        </p:nvSpPr>
        <p:spPr>
          <a:xfrm>
            <a:off x="3963392" y="6463116"/>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292797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328" y="44624"/>
            <a:ext cx="8352928" cy="108012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7328"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35328"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7824192" y="6453337"/>
            <a:ext cx="2844800" cy="365125"/>
          </a:xfrm>
          <a:prstGeom prst="rect">
            <a:avLst/>
          </a:prstGeom>
        </p:spPr>
        <p:txBody>
          <a:bodyPr/>
          <a:lstStyle/>
          <a:p>
            <a:endParaRPr lang="en-GB"/>
          </a:p>
        </p:txBody>
      </p:sp>
      <p:sp>
        <p:nvSpPr>
          <p:cNvPr id="6" name="Footer Placeholder 5"/>
          <p:cNvSpPr>
            <a:spLocks noGrp="1"/>
          </p:cNvSpPr>
          <p:nvPr>
            <p:ph type="ftr" sz="quarter" idx="11"/>
          </p:nvPr>
        </p:nvSpPr>
        <p:spPr>
          <a:xfrm>
            <a:off x="3963392" y="6463116"/>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227014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28" y="44624"/>
            <a:ext cx="8352928" cy="108012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595808" y="1463105"/>
            <a:ext cx="5482891" cy="66941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95808" y="2102866"/>
            <a:ext cx="5482891" cy="41344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9575" y="1463105"/>
            <a:ext cx="5485044" cy="66941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9575" y="2102866"/>
            <a:ext cx="5485044" cy="41344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184565" y="6453337"/>
            <a:ext cx="960107" cy="365125"/>
          </a:xfrm>
          <a:noFill/>
          <a:ln>
            <a:noFill/>
          </a:ln>
          <a:effectLst/>
        </p:spPr>
        <p:txBody>
          <a:bodyPr vert="horz" lIns="91440" tIns="45720" rIns="91440" bIns="45720" rtlCol="0" anchor="ctr">
            <a:noAutofit/>
          </a:bodyPr>
          <a:lstStyle>
            <a:lvl1pPr algn="ctr">
              <a:defRPr lang="en-GB" sz="1600" smtClean="0"/>
            </a:lvl1pPr>
          </a:lstStyle>
          <a:p>
            <a:pPr>
              <a:spcBef>
                <a:spcPct val="0"/>
              </a:spcBef>
            </a:pPr>
            <a:fld id="{DE70D37E-C867-47FE-9F10-9260555C453A}" type="slidenum">
              <a:rPr lang="en-GB" smtClean="0"/>
              <a:pPr>
                <a:spcBef>
                  <a:spcPct val="0"/>
                </a:spcBef>
              </a:pPr>
              <a:t>‹#›</a:t>
            </a:fld>
            <a:endParaRPr lang="en-GB" dirty="0"/>
          </a:p>
        </p:txBody>
      </p:sp>
    </p:spTree>
    <p:extLst>
      <p:ext uri="{BB962C8B-B14F-4D97-AF65-F5344CB8AC3E}">
        <p14:creationId xmlns:p14="http://schemas.microsoft.com/office/powerpoint/2010/main" val="163378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328" y="44624"/>
            <a:ext cx="8352928" cy="108012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7824192" y="6453337"/>
            <a:ext cx="2844800" cy="365125"/>
          </a:xfrm>
          <a:prstGeom prst="rect">
            <a:avLst/>
          </a:prstGeom>
        </p:spPr>
        <p:txBody>
          <a:bodyPr/>
          <a:lstStyle/>
          <a:p>
            <a:endParaRPr lang="en-GB"/>
          </a:p>
        </p:txBody>
      </p:sp>
      <p:sp>
        <p:nvSpPr>
          <p:cNvPr id="4" name="Footer Placeholder 3"/>
          <p:cNvSpPr>
            <a:spLocks noGrp="1"/>
          </p:cNvSpPr>
          <p:nvPr>
            <p:ph type="ftr" sz="quarter" idx="11"/>
          </p:nvPr>
        </p:nvSpPr>
        <p:spPr>
          <a:xfrm>
            <a:off x="3963392" y="6463116"/>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207855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4192" y="6453337"/>
            <a:ext cx="2844800" cy="365125"/>
          </a:xfrm>
          <a:prstGeom prst="rect">
            <a:avLst/>
          </a:prstGeom>
        </p:spPr>
        <p:txBody>
          <a:bodyPr/>
          <a:lstStyle/>
          <a:p>
            <a:endParaRPr lang="en-GB"/>
          </a:p>
        </p:txBody>
      </p:sp>
      <p:sp>
        <p:nvSpPr>
          <p:cNvPr id="3" name="Footer Placeholder 2"/>
          <p:cNvSpPr>
            <a:spLocks noGrp="1"/>
          </p:cNvSpPr>
          <p:nvPr>
            <p:ph type="ftr" sz="quarter" idx="11"/>
          </p:nvPr>
        </p:nvSpPr>
        <p:spPr>
          <a:xfrm>
            <a:off x="3963392" y="6463116"/>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221723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824192" y="6453337"/>
            <a:ext cx="2844800" cy="365125"/>
          </a:xfrm>
          <a:prstGeom prst="rect">
            <a:avLst/>
          </a:prstGeom>
        </p:spPr>
        <p:txBody>
          <a:bodyPr/>
          <a:lstStyle/>
          <a:p>
            <a:endParaRPr lang="en-GB"/>
          </a:p>
        </p:txBody>
      </p:sp>
      <p:sp>
        <p:nvSpPr>
          <p:cNvPr id="6" name="Footer Placeholder 5"/>
          <p:cNvSpPr>
            <a:spLocks noGrp="1"/>
          </p:cNvSpPr>
          <p:nvPr>
            <p:ph type="ftr" sz="quarter" idx="11"/>
          </p:nvPr>
        </p:nvSpPr>
        <p:spPr>
          <a:xfrm>
            <a:off x="3963392" y="6463116"/>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341038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824192" y="6453337"/>
            <a:ext cx="2844800" cy="365125"/>
          </a:xfrm>
          <a:prstGeom prst="rect">
            <a:avLst/>
          </a:prstGeom>
        </p:spPr>
        <p:txBody>
          <a:bodyPr/>
          <a:lstStyle/>
          <a:p>
            <a:endParaRPr lang="en-GB"/>
          </a:p>
        </p:txBody>
      </p:sp>
      <p:sp>
        <p:nvSpPr>
          <p:cNvPr id="6" name="Footer Placeholder 5"/>
          <p:cNvSpPr>
            <a:spLocks noGrp="1"/>
          </p:cNvSpPr>
          <p:nvPr>
            <p:ph type="ftr" sz="quarter" idx="11"/>
          </p:nvPr>
        </p:nvSpPr>
        <p:spPr>
          <a:xfrm>
            <a:off x="3963392" y="6463116"/>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248407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3589" y="1412776"/>
            <a:ext cx="11247040" cy="51125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1231893" y="6492876"/>
            <a:ext cx="960107" cy="365125"/>
          </a:xfrm>
          <a:prstGeom prst="rect">
            <a:avLst/>
          </a:prstGeom>
          <a:noFill/>
          <a:ln>
            <a:noFill/>
          </a:ln>
          <a:effectLst/>
        </p:spPr>
        <p:txBody>
          <a:bodyPr vert="horz" lIns="91440" tIns="45720" rIns="91440" bIns="45720" rtlCol="0" anchor="ctr">
            <a:noAutofit/>
          </a:bodyPr>
          <a:lstStyle>
            <a:lvl1pPr algn="ctr">
              <a:defRPr lang="en-GB" sz="1600" b="1" smtClean="0">
                <a:solidFill>
                  <a:schemeClr val="accent4">
                    <a:lumMod val="75000"/>
                  </a:schemeClr>
                </a:solidFill>
                <a:effectLst>
                  <a:outerShdw blurRad="38100" dist="38100" dir="2700000" algn="tl">
                    <a:srgbClr val="000000">
                      <a:alpha val="43137"/>
                    </a:srgbClr>
                  </a:outerShdw>
                </a:effectLst>
                <a:latin typeface="+mj-lt"/>
                <a:ea typeface="+mj-ea"/>
                <a:cs typeface="+mj-cs"/>
              </a:defRPr>
            </a:lvl1pPr>
          </a:lstStyle>
          <a:p>
            <a:pPr>
              <a:spcBef>
                <a:spcPct val="0"/>
              </a:spcBef>
            </a:pPr>
            <a:fld id="{DE70D37E-C867-47FE-9F10-9260555C453A}" type="slidenum">
              <a:rPr lang="el-GR" smtClean="0"/>
              <a:pPr>
                <a:spcBef>
                  <a:spcPct val="0"/>
                </a:spcBef>
              </a:pPr>
              <a:t>‹#›</a:t>
            </a:fld>
            <a:endParaRPr lang="el-GR" dirty="0">
              <a:solidFill>
                <a:schemeClr val="accent4">
                  <a:lumMod val="75000"/>
                </a:schemeClr>
              </a:solidFill>
            </a:endParaRPr>
          </a:p>
        </p:txBody>
      </p:sp>
      <p:sp>
        <p:nvSpPr>
          <p:cNvPr id="4" name="Title Placeholder 3"/>
          <p:cNvSpPr>
            <a:spLocks noGrp="1"/>
          </p:cNvSpPr>
          <p:nvPr>
            <p:ph type="title"/>
          </p:nvPr>
        </p:nvSpPr>
        <p:spPr>
          <a:xfrm>
            <a:off x="0" y="29152"/>
            <a:ext cx="9120336" cy="1167600"/>
          </a:xfrm>
          <a:prstGeom prst="rect">
            <a:avLst/>
          </a:prstGeom>
        </p:spPr>
        <p:txBody>
          <a:bodyPr vert="horz" lIns="91440" tIns="45720" rIns="91440" bIns="45720" rtlCol="0" anchor="ctr">
            <a:normAutofit/>
          </a:bodyPr>
          <a:lstStyle/>
          <a:p>
            <a:r>
              <a:rPr lang="en-US" dirty="0"/>
              <a:t>Click to edit Master title style</a:t>
            </a:r>
            <a:endParaRPr lang="el-GR" dirty="0"/>
          </a:p>
        </p:txBody>
      </p:sp>
    </p:spTree>
    <p:extLst>
      <p:ext uri="{BB962C8B-B14F-4D97-AF65-F5344CB8AC3E}">
        <p14:creationId xmlns:p14="http://schemas.microsoft.com/office/powerpoint/2010/main" val="138094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hf hdr="0" ftr="0" dt="0"/>
  <p:txStyles>
    <p:titleStyle>
      <a:lvl1pPr algn="l" defTabSz="914400" rtl="0" eaLnBrk="1" latinLnBrk="0" hangingPunct="1">
        <a:spcBef>
          <a:spcPct val="0"/>
        </a:spcBef>
        <a:buNone/>
        <a:defRPr lang="en-GB" sz="2200" b="0" i="0" kern="1200" spc="100" normalizeH="0" baseline="0" dirty="0">
          <a:solidFill>
            <a:schemeClr val="accent4">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56040" y="980728"/>
            <a:ext cx="5592622" cy="3168352"/>
          </a:xfrm>
          <a:prstGeom prst="rect">
            <a:avLst/>
          </a:prstGeom>
          <a:noFill/>
          <a:ln>
            <a:noFill/>
          </a:ln>
        </p:spPr>
        <p:style>
          <a:lnRef idx="1">
            <a:schemeClr val="dk1"/>
          </a:lnRef>
          <a:fillRef idx="2">
            <a:schemeClr val="dk1"/>
          </a:fillRef>
          <a:effectRef idx="1">
            <a:schemeClr val="dk1"/>
          </a:effectRef>
          <a:fontRef idx="none"/>
        </p:style>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1528600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marL="85725" indent="0" algn="ctr" defTabSz="914400" rtl="0" eaLnBrk="1" latinLnBrk="0" hangingPunct="1">
        <a:spcBef>
          <a:spcPct val="0"/>
        </a:spcBef>
        <a:buNone/>
        <a:defRPr sz="2800" kern="1200">
          <a:solidFill>
            <a:schemeClr val="tx2">
              <a:lumMod val="20000"/>
              <a:lumOff val="8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28.xml"/><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gif"/><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33.xml"/><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11.jpeg"/><Relationship Id="rId4" Type="http://schemas.openxmlformats.org/officeDocument/2006/relationships/image" Target="../media/image4.gi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3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4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368" y="908720"/>
            <a:ext cx="4032448" cy="648072"/>
          </a:xfrm>
          <a:noFill/>
          <a:ln>
            <a:noFill/>
          </a:ln>
          <a:effectLst/>
        </p:spPr>
        <p:style>
          <a:lnRef idx="1">
            <a:schemeClr val="accent2"/>
          </a:lnRef>
          <a:fillRef idx="3">
            <a:schemeClr val="accent2"/>
          </a:fillRef>
          <a:effectRef idx="2">
            <a:schemeClr val="accent2"/>
          </a:effectRef>
          <a:fontRef idx="minor">
            <a:schemeClr val="lt1"/>
          </a:fontRef>
        </p:style>
        <p:txBody>
          <a:bodyPr anchor="t">
            <a:normAutofit/>
          </a:bodyPr>
          <a:lstStyle/>
          <a:p>
            <a:r>
              <a:rPr lang="el-GR" sz="2200" dirty="0">
                <a:solidFill>
                  <a:schemeClr val="accent4">
                    <a:lumMod val="75000"/>
                  </a:schemeClr>
                </a:solidFill>
                <a:effectLst>
                  <a:innerShdw blurRad="63500" dist="50800" dir="10800000">
                    <a:prstClr val="black">
                      <a:alpha val="50000"/>
                    </a:prstClr>
                  </a:innerShdw>
                </a:effectLst>
              </a:rPr>
              <a:t>συνδρομητική έρευνα</a:t>
            </a:r>
            <a:endParaRPr lang="en-GB" sz="2200" dirty="0">
              <a:solidFill>
                <a:schemeClr val="accent4">
                  <a:lumMod val="75000"/>
                </a:schemeClr>
              </a:solidFill>
              <a:effectLst>
                <a:innerShdw blurRad="63500" dist="50800" dir="10800000">
                  <a:prstClr val="black">
                    <a:alpha val="50000"/>
                  </a:prstClr>
                </a:innerShdw>
              </a:effectLst>
            </a:endParaRPr>
          </a:p>
        </p:txBody>
      </p:sp>
      <p:sp>
        <p:nvSpPr>
          <p:cNvPr id="3" name="Subtitle 2"/>
          <p:cNvSpPr>
            <a:spLocks noGrp="1"/>
          </p:cNvSpPr>
          <p:nvPr>
            <p:ph type="subTitle" idx="1"/>
          </p:nvPr>
        </p:nvSpPr>
        <p:spPr>
          <a:xfrm>
            <a:off x="8976320" y="836712"/>
            <a:ext cx="3056384" cy="622920"/>
          </a:xfrm>
          <a:noFill/>
          <a:ln>
            <a:noFill/>
          </a:ln>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b">
            <a:normAutofit/>
          </a:bodyPr>
          <a:lstStyle/>
          <a:p>
            <a:pPr algn="r">
              <a:spcBef>
                <a:spcPct val="0"/>
              </a:spcBef>
            </a:pPr>
            <a:r>
              <a:rPr lang="el-GR" sz="2200" spc="100" dirty="0">
                <a:solidFill>
                  <a:schemeClr val="accent4">
                    <a:lumMod val="75000"/>
                  </a:schemeClr>
                </a:solidFill>
                <a:effectLst>
                  <a:innerShdw blurRad="63500" dist="50800" dir="10800000">
                    <a:prstClr val="black">
                      <a:alpha val="50000"/>
                    </a:prstClr>
                  </a:innerShdw>
                </a:effectLst>
              </a:rPr>
              <a:t>Μάιος 2022</a:t>
            </a:r>
            <a:endParaRPr lang="en-GB" sz="2200" spc="100" dirty="0">
              <a:solidFill>
                <a:schemeClr val="accent4">
                  <a:lumMod val="75000"/>
                </a:schemeClr>
              </a:solidFill>
              <a:effectLst>
                <a:innerShdw blurRad="63500" dist="50800" dir="10800000">
                  <a:prstClr val="black">
                    <a:alpha val="50000"/>
                  </a:prstClr>
                </a:innerShdw>
              </a:effectLst>
            </a:endParaRPr>
          </a:p>
        </p:txBody>
      </p:sp>
      <p:sp>
        <p:nvSpPr>
          <p:cNvPr id="4" name="TextBox 3">
            <a:extLst>
              <a:ext uri="{FF2B5EF4-FFF2-40B4-BE49-F238E27FC236}">
                <a16:creationId xmlns:a16="http://schemas.microsoft.com/office/drawing/2014/main" id="{360927CE-AB3B-4616-B54C-105FBB63B6D2}"/>
              </a:ext>
            </a:extLst>
          </p:cNvPr>
          <p:cNvSpPr txBox="1"/>
          <p:nvPr/>
        </p:nvSpPr>
        <p:spPr>
          <a:xfrm>
            <a:off x="119336" y="6195774"/>
            <a:ext cx="2880320" cy="369332"/>
          </a:xfrm>
          <a:prstGeom prst="rect">
            <a:avLst/>
          </a:prstGeom>
          <a:noFill/>
        </p:spPr>
        <p:txBody>
          <a:bodyPr wrap="square" rtlCol="0">
            <a:spAutoFit/>
          </a:bodyPr>
          <a:lstStyle/>
          <a:p>
            <a:r>
              <a:rPr lang="el-GR" dirty="0">
                <a:solidFill>
                  <a:srgbClr val="FF0000"/>
                </a:solidFill>
                <a:effectLst>
                  <a:outerShdw blurRad="38100" dist="38100" dir="2700000" algn="tl">
                    <a:srgbClr val="000000">
                      <a:alpha val="43137"/>
                    </a:srgbClr>
                  </a:outerShdw>
                </a:effectLst>
              </a:rPr>
              <a:t>Συντάχθηκε για το </a:t>
            </a:r>
            <a:r>
              <a:rPr lang="en-US" dirty="0">
                <a:solidFill>
                  <a:srgbClr val="FF0000"/>
                </a:solidFill>
                <a:effectLst>
                  <a:outerShdw blurRad="38100" dist="38100" dir="2700000" algn="tl">
                    <a:srgbClr val="000000">
                      <a:alpha val="43137"/>
                    </a:srgbClr>
                  </a:outerShdw>
                </a:effectLst>
              </a:rPr>
              <a:t>MEGA</a:t>
            </a:r>
            <a:endParaRPr lang="el-G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9436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361040" cy="1080120"/>
          </a:xfrm>
        </p:spPr>
        <p:txBody>
          <a:bodyPr>
            <a:normAutofit fontScale="90000"/>
          </a:bodyPr>
          <a:lstStyle/>
          <a:p>
            <a:r>
              <a:rPr lang="el-GR" sz="2700" dirty="0"/>
              <a:t>Αξιολόγηση Πρωθυπουργού</a:t>
            </a:r>
            <a:r>
              <a:rPr lang="en-GB" sz="2700" dirty="0"/>
              <a:t> </a:t>
            </a:r>
            <a:r>
              <a:rPr lang="el-GR" sz="2700" dirty="0"/>
              <a:t>και Αρχηγού </a:t>
            </a:r>
            <a:r>
              <a:rPr lang="el-GR" sz="2700" dirty="0" err="1"/>
              <a:t>Αξ</a:t>
            </a:r>
            <a:r>
              <a:rPr lang="el-GR" sz="2700" dirty="0"/>
              <a:t>. Αντιπολίτευσης</a:t>
            </a:r>
            <a:br>
              <a:rPr lang="el-GR" sz="2400" dirty="0"/>
            </a:br>
            <a:r>
              <a:rPr lang="el-GR" sz="1400" i="1" dirty="0"/>
              <a:t>‘Ποια είναι η γνώμη σας για τον τρόπο με τον οποίο ασκεί τα καθήκοντά του μέχρι στιγμής ο Πρωθυπουργός κ. Μητσοτάκης; Και ποια είναι η γνώμη σας για τον τρόπο με τον οποίο ασκεί τα καθήκοντά του μέχρι στιγμής ο αρχηγός της Αξιωματικής Αντιπολίτευσης κ. Τσίπρας; Θετική ή αρνητική;’</a:t>
            </a:r>
            <a:endParaRPr lang="en-US" sz="1400" dirty="0"/>
          </a:p>
        </p:txBody>
      </p:sp>
      <p:graphicFrame>
        <p:nvGraphicFramePr>
          <p:cNvPr id="9" name="Content Placeholder 8">
            <a:extLst>
              <a:ext uri="{FF2B5EF4-FFF2-40B4-BE49-F238E27FC236}">
                <a16:creationId xmlns:a16="http://schemas.microsoft.com/office/drawing/2014/main" id="{2E73103E-9382-419B-B944-EC2109792C6B}"/>
              </a:ext>
            </a:extLst>
          </p:cNvPr>
          <p:cNvGraphicFramePr>
            <a:graphicFrameLocks noGrp="1"/>
          </p:cNvGraphicFramePr>
          <p:nvPr>
            <p:ph sz="half" idx="1"/>
            <p:extLst>
              <p:ext uri="{D42A27DB-BD31-4B8C-83A1-F6EECF244321}">
                <p14:modId xmlns:p14="http://schemas.microsoft.com/office/powerpoint/2010/main" val="3043812406"/>
              </p:ext>
            </p:extLst>
          </p:nvPr>
        </p:nvGraphicFramePr>
        <p:xfrm>
          <a:off x="1012723" y="1348358"/>
          <a:ext cx="9989573" cy="24048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10</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2" name="Content Placeholder 8">
            <a:extLst>
              <a:ext uri="{FF2B5EF4-FFF2-40B4-BE49-F238E27FC236}">
                <a16:creationId xmlns:a16="http://schemas.microsoft.com/office/drawing/2014/main" id="{C14F3548-9EB9-441E-977A-6276A8347549}"/>
              </a:ext>
            </a:extLst>
          </p:cNvPr>
          <p:cNvGraphicFramePr>
            <a:graphicFrameLocks/>
          </p:cNvGraphicFramePr>
          <p:nvPr>
            <p:extLst>
              <p:ext uri="{D42A27DB-BD31-4B8C-83A1-F6EECF244321}">
                <p14:modId xmlns:p14="http://schemas.microsoft.com/office/powerpoint/2010/main" val="2096469207"/>
              </p:ext>
            </p:extLst>
          </p:nvPr>
        </p:nvGraphicFramePr>
        <p:xfrm>
          <a:off x="1012723" y="3904828"/>
          <a:ext cx="9989573" cy="24048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2821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2E73103E-9382-419B-B944-EC2109792C6B}"/>
              </a:ext>
            </a:extLst>
          </p:cNvPr>
          <p:cNvGraphicFramePr>
            <a:graphicFrameLocks noGrp="1"/>
          </p:cNvGraphicFramePr>
          <p:nvPr>
            <p:ph sz="half" idx="1"/>
            <p:extLst>
              <p:ext uri="{D42A27DB-BD31-4B8C-83A1-F6EECF244321}">
                <p14:modId xmlns:p14="http://schemas.microsoft.com/office/powerpoint/2010/main" val="3682163146"/>
              </p:ext>
            </p:extLst>
          </p:nvPr>
        </p:nvGraphicFramePr>
        <p:xfrm>
          <a:off x="1012723" y="1348358"/>
          <a:ext cx="9989573" cy="24048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11</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2" name="Content Placeholder 8">
            <a:extLst>
              <a:ext uri="{FF2B5EF4-FFF2-40B4-BE49-F238E27FC236}">
                <a16:creationId xmlns:a16="http://schemas.microsoft.com/office/drawing/2014/main" id="{C14F3548-9EB9-441E-977A-6276A8347549}"/>
              </a:ext>
            </a:extLst>
          </p:cNvPr>
          <p:cNvGraphicFramePr>
            <a:graphicFrameLocks/>
          </p:cNvGraphicFramePr>
          <p:nvPr>
            <p:extLst>
              <p:ext uri="{D42A27DB-BD31-4B8C-83A1-F6EECF244321}">
                <p14:modId xmlns:p14="http://schemas.microsoft.com/office/powerpoint/2010/main" val="2032669961"/>
              </p:ext>
            </p:extLst>
          </p:nvPr>
        </p:nvGraphicFramePr>
        <p:xfrm>
          <a:off x="1012723" y="3976835"/>
          <a:ext cx="9989573" cy="2230501"/>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82C21723-2943-4786-B14C-A0BD36FF6B12}"/>
              </a:ext>
            </a:extLst>
          </p:cNvPr>
          <p:cNvSpPr>
            <a:spLocks noGrp="1"/>
          </p:cNvSpPr>
          <p:nvPr>
            <p:ph type="title"/>
          </p:nvPr>
        </p:nvSpPr>
        <p:spPr/>
        <p:txBody>
          <a:bodyPr>
            <a:normAutofit/>
          </a:bodyPr>
          <a:lstStyle/>
          <a:p>
            <a:r>
              <a:rPr lang="el-GR" dirty="0"/>
              <a:t>Εντυπώσεις από το έργο της Κυβέρνησης στη δημόσια υγεία-</a:t>
            </a:r>
            <a:r>
              <a:rPr lang="el-GR" dirty="0" err="1"/>
              <a:t>κορωνοϊό</a:t>
            </a:r>
            <a:endParaRPr lang="en-GB" dirty="0"/>
          </a:p>
        </p:txBody>
      </p:sp>
    </p:spTree>
    <p:extLst>
      <p:ext uri="{BB962C8B-B14F-4D97-AF65-F5344CB8AC3E}">
        <p14:creationId xmlns:p14="http://schemas.microsoft.com/office/powerpoint/2010/main" val="1269547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2E73103E-9382-419B-B944-EC2109792C6B}"/>
              </a:ext>
            </a:extLst>
          </p:cNvPr>
          <p:cNvGraphicFramePr>
            <a:graphicFrameLocks noGrp="1"/>
          </p:cNvGraphicFramePr>
          <p:nvPr>
            <p:ph sz="half" idx="1"/>
            <p:extLst>
              <p:ext uri="{D42A27DB-BD31-4B8C-83A1-F6EECF244321}">
                <p14:modId xmlns:p14="http://schemas.microsoft.com/office/powerpoint/2010/main" val="1254942755"/>
              </p:ext>
            </p:extLst>
          </p:nvPr>
        </p:nvGraphicFramePr>
        <p:xfrm>
          <a:off x="1012723" y="1348358"/>
          <a:ext cx="9989573" cy="24048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12</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2" name="Content Placeholder 8">
            <a:extLst>
              <a:ext uri="{FF2B5EF4-FFF2-40B4-BE49-F238E27FC236}">
                <a16:creationId xmlns:a16="http://schemas.microsoft.com/office/drawing/2014/main" id="{C14F3548-9EB9-441E-977A-6276A8347549}"/>
              </a:ext>
            </a:extLst>
          </p:cNvPr>
          <p:cNvGraphicFramePr>
            <a:graphicFrameLocks/>
          </p:cNvGraphicFramePr>
          <p:nvPr>
            <p:extLst>
              <p:ext uri="{D42A27DB-BD31-4B8C-83A1-F6EECF244321}">
                <p14:modId xmlns:p14="http://schemas.microsoft.com/office/powerpoint/2010/main" val="940495442"/>
              </p:ext>
            </p:extLst>
          </p:nvPr>
        </p:nvGraphicFramePr>
        <p:xfrm>
          <a:off x="1012723" y="3976835"/>
          <a:ext cx="9989573" cy="2230501"/>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82C21723-2943-4786-B14C-A0BD36FF6B12}"/>
              </a:ext>
            </a:extLst>
          </p:cNvPr>
          <p:cNvSpPr>
            <a:spLocks noGrp="1"/>
          </p:cNvSpPr>
          <p:nvPr>
            <p:ph type="title"/>
          </p:nvPr>
        </p:nvSpPr>
        <p:spPr/>
        <p:txBody>
          <a:bodyPr>
            <a:normAutofit/>
          </a:bodyPr>
          <a:lstStyle/>
          <a:p>
            <a:r>
              <a:rPr lang="el-GR" dirty="0"/>
              <a:t>Εντυπώσεις από το έργο της Κυβέρνησης στην οικονομία</a:t>
            </a:r>
            <a:endParaRPr lang="en-GB" dirty="0"/>
          </a:p>
        </p:txBody>
      </p:sp>
    </p:spTree>
    <p:extLst>
      <p:ext uri="{BB962C8B-B14F-4D97-AF65-F5344CB8AC3E}">
        <p14:creationId xmlns:p14="http://schemas.microsoft.com/office/powerpoint/2010/main" val="194218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2E73103E-9382-419B-B944-EC2109792C6B}"/>
              </a:ext>
            </a:extLst>
          </p:cNvPr>
          <p:cNvGraphicFramePr>
            <a:graphicFrameLocks noGrp="1"/>
          </p:cNvGraphicFramePr>
          <p:nvPr>
            <p:ph sz="half" idx="1"/>
            <p:extLst>
              <p:ext uri="{D42A27DB-BD31-4B8C-83A1-F6EECF244321}">
                <p14:modId xmlns:p14="http://schemas.microsoft.com/office/powerpoint/2010/main" val="735880627"/>
              </p:ext>
            </p:extLst>
          </p:nvPr>
        </p:nvGraphicFramePr>
        <p:xfrm>
          <a:off x="1012723" y="1348358"/>
          <a:ext cx="9989573" cy="24048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13</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2" name="Content Placeholder 8">
            <a:extLst>
              <a:ext uri="{FF2B5EF4-FFF2-40B4-BE49-F238E27FC236}">
                <a16:creationId xmlns:a16="http://schemas.microsoft.com/office/drawing/2014/main" id="{C14F3548-9EB9-441E-977A-6276A8347549}"/>
              </a:ext>
            </a:extLst>
          </p:cNvPr>
          <p:cNvGraphicFramePr>
            <a:graphicFrameLocks/>
          </p:cNvGraphicFramePr>
          <p:nvPr>
            <p:extLst>
              <p:ext uri="{D42A27DB-BD31-4B8C-83A1-F6EECF244321}">
                <p14:modId xmlns:p14="http://schemas.microsoft.com/office/powerpoint/2010/main" val="4254129030"/>
              </p:ext>
            </p:extLst>
          </p:nvPr>
        </p:nvGraphicFramePr>
        <p:xfrm>
          <a:off x="1012723" y="3976835"/>
          <a:ext cx="9989573" cy="2230501"/>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82C21723-2943-4786-B14C-A0BD36FF6B12}"/>
              </a:ext>
            </a:extLst>
          </p:cNvPr>
          <p:cNvSpPr>
            <a:spLocks noGrp="1"/>
          </p:cNvSpPr>
          <p:nvPr>
            <p:ph type="title"/>
          </p:nvPr>
        </p:nvSpPr>
        <p:spPr/>
        <p:txBody>
          <a:bodyPr>
            <a:normAutofit/>
          </a:bodyPr>
          <a:lstStyle/>
          <a:p>
            <a:r>
              <a:rPr lang="el-GR" dirty="0"/>
              <a:t>Εντυπώσεις από το έργο της Κυβέρνησης στην εξωτερική πολιτική</a:t>
            </a:r>
            <a:endParaRPr lang="en-GB" dirty="0"/>
          </a:p>
        </p:txBody>
      </p:sp>
    </p:spTree>
    <p:extLst>
      <p:ext uri="{BB962C8B-B14F-4D97-AF65-F5344CB8AC3E}">
        <p14:creationId xmlns:p14="http://schemas.microsoft.com/office/powerpoint/2010/main" val="2481163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2E73103E-9382-419B-B944-EC2109792C6B}"/>
              </a:ext>
            </a:extLst>
          </p:cNvPr>
          <p:cNvGraphicFramePr>
            <a:graphicFrameLocks noGrp="1"/>
          </p:cNvGraphicFramePr>
          <p:nvPr>
            <p:ph sz="half" idx="1"/>
            <p:extLst>
              <p:ext uri="{D42A27DB-BD31-4B8C-83A1-F6EECF244321}">
                <p14:modId xmlns:p14="http://schemas.microsoft.com/office/powerpoint/2010/main" val="2629232241"/>
              </p:ext>
            </p:extLst>
          </p:nvPr>
        </p:nvGraphicFramePr>
        <p:xfrm>
          <a:off x="1012723" y="1348358"/>
          <a:ext cx="9989573" cy="24048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14</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2" name="Content Placeholder 8">
            <a:extLst>
              <a:ext uri="{FF2B5EF4-FFF2-40B4-BE49-F238E27FC236}">
                <a16:creationId xmlns:a16="http://schemas.microsoft.com/office/drawing/2014/main" id="{C14F3548-9EB9-441E-977A-6276A8347549}"/>
              </a:ext>
            </a:extLst>
          </p:cNvPr>
          <p:cNvGraphicFramePr>
            <a:graphicFrameLocks/>
          </p:cNvGraphicFramePr>
          <p:nvPr>
            <p:extLst>
              <p:ext uri="{D42A27DB-BD31-4B8C-83A1-F6EECF244321}">
                <p14:modId xmlns:p14="http://schemas.microsoft.com/office/powerpoint/2010/main" val="4093468018"/>
              </p:ext>
            </p:extLst>
          </p:nvPr>
        </p:nvGraphicFramePr>
        <p:xfrm>
          <a:off x="1012723" y="3976835"/>
          <a:ext cx="9989573" cy="2230501"/>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a:extLst>
              <a:ext uri="{FF2B5EF4-FFF2-40B4-BE49-F238E27FC236}">
                <a16:creationId xmlns:a16="http://schemas.microsoft.com/office/drawing/2014/main" id="{82C21723-2943-4786-B14C-A0BD36FF6B12}"/>
              </a:ext>
            </a:extLst>
          </p:cNvPr>
          <p:cNvSpPr>
            <a:spLocks noGrp="1"/>
          </p:cNvSpPr>
          <p:nvPr>
            <p:ph type="title"/>
          </p:nvPr>
        </p:nvSpPr>
        <p:spPr/>
        <p:txBody>
          <a:bodyPr>
            <a:normAutofit/>
          </a:bodyPr>
          <a:lstStyle/>
          <a:p>
            <a:r>
              <a:rPr lang="el-GR" dirty="0"/>
              <a:t>Εντυπώσεις από το έργο της Κυβέρνησης στον τουρισμό</a:t>
            </a:r>
            <a:endParaRPr lang="en-GB" dirty="0"/>
          </a:p>
        </p:txBody>
      </p:sp>
    </p:spTree>
    <p:extLst>
      <p:ext uri="{BB962C8B-B14F-4D97-AF65-F5344CB8AC3E}">
        <p14:creationId xmlns:p14="http://schemas.microsoft.com/office/powerpoint/2010/main" val="414217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F52076B6-F4B8-411F-8E88-D9E09573EBD7}"/>
              </a:ext>
            </a:extLst>
          </p:cNvPr>
          <p:cNvGraphicFramePr>
            <a:graphicFrameLocks noGrp="1"/>
          </p:cNvGraphicFramePr>
          <p:nvPr>
            <p:ph idx="1"/>
            <p:extLst>
              <p:ext uri="{D42A27DB-BD31-4B8C-83A1-F6EECF244321}">
                <p14:modId xmlns:p14="http://schemas.microsoft.com/office/powerpoint/2010/main" val="4076224066"/>
              </p:ext>
            </p:extLst>
          </p:nvPr>
        </p:nvGraphicFramePr>
        <p:xfrm>
          <a:off x="86298" y="2420888"/>
          <a:ext cx="11544919" cy="3384847"/>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6">
            <a:extLst>
              <a:ext uri="{FF2B5EF4-FFF2-40B4-BE49-F238E27FC236}">
                <a16:creationId xmlns:a16="http://schemas.microsoft.com/office/drawing/2014/main" id="{4EDA4AEE-F33E-4EC8-BFF7-5AC50324041B}"/>
              </a:ext>
            </a:extLst>
          </p:cNvPr>
          <p:cNvSpPr>
            <a:spLocks noGrp="1"/>
          </p:cNvSpPr>
          <p:nvPr>
            <p:ph type="title"/>
          </p:nvPr>
        </p:nvSpPr>
        <p:spPr/>
        <p:txBody>
          <a:bodyPr/>
          <a:lstStyle/>
          <a:p>
            <a:r>
              <a:rPr lang="el-GR" sz="2400" dirty="0"/>
              <a:t>Δείκτης οικονομικής εμπιστοσύνης*</a:t>
            </a:r>
            <a:br>
              <a:rPr lang="el-GR" sz="2400" dirty="0"/>
            </a:br>
            <a:r>
              <a:rPr lang="el-GR" sz="1400" dirty="0"/>
              <a:t>Διαχρονικά στοιχεία</a:t>
            </a:r>
          </a:p>
        </p:txBody>
      </p:sp>
      <p:sp>
        <p:nvSpPr>
          <p:cNvPr id="6" name="Slide Number Placeholder 3">
            <a:extLst>
              <a:ext uri="{FF2B5EF4-FFF2-40B4-BE49-F238E27FC236}">
                <a16:creationId xmlns:a16="http://schemas.microsoft.com/office/drawing/2014/main" id="{7C821600-44A7-4473-AC3D-1DF1847347F8}"/>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15</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13" name="TextBox 12">
            <a:extLst>
              <a:ext uri="{FF2B5EF4-FFF2-40B4-BE49-F238E27FC236}">
                <a16:creationId xmlns:a16="http://schemas.microsoft.com/office/drawing/2014/main" id="{6F8D4C99-F4B1-468A-8EC1-072C81ABD395}"/>
              </a:ext>
            </a:extLst>
          </p:cNvPr>
          <p:cNvSpPr txBox="1"/>
          <p:nvPr/>
        </p:nvSpPr>
        <p:spPr>
          <a:xfrm>
            <a:off x="107504" y="1574359"/>
            <a:ext cx="11998198" cy="699102"/>
          </a:xfrm>
          <a:prstGeom prst="rect">
            <a:avLst/>
          </a:prstGeom>
          <a:noFill/>
        </p:spPr>
        <p:txBody>
          <a:bodyPr wrap="square" rtlCol="0" anchor="ctr">
            <a:spAutoFit/>
          </a:bodyPr>
          <a:lstStyle/>
          <a:p>
            <a:pPr algn="just">
              <a:lnSpc>
                <a:spcPct val="150000"/>
              </a:lnSpc>
            </a:pPr>
            <a:r>
              <a:rPr lang="el-GR" sz="1400" dirty="0"/>
              <a:t>*Ο δείκτης οικονομικής εμπιστοσύνης είναι ο μέσος όρος του ισοζυγίου της αξιολόγησης της σημερινής οικονομικής κατάστασης της χώρας (θετικά-</a:t>
            </a:r>
            <a:r>
              <a:rPr lang="el-GR" sz="1400" dirty="0" err="1"/>
              <a:t>αρνητικ</a:t>
            </a:r>
            <a:r>
              <a:rPr lang="el-GR" sz="1400" dirty="0"/>
              <a:t>ά) και του ισοζυγίου της πρόβλεψης για την οικονομία (θα καλυτερέψει-θα χειροτερέψει).</a:t>
            </a:r>
          </a:p>
        </p:txBody>
      </p:sp>
      <p:sp>
        <p:nvSpPr>
          <p:cNvPr id="15" name="TextBox 14">
            <a:extLst>
              <a:ext uri="{FF2B5EF4-FFF2-40B4-BE49-F238E27FC236}">
                <a16:creationId xmlns:a16="http://schemas.microsoft.com/office/drawing/2014/main" id="{CE8A6B31-0A39-42EA-B48B-0535200E70A0}"/>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341157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Η άνοδος των τιμών</a:t>
            </a:r>
            <a:br>
              <a:rPr lang="el-GR" sz="2400" dirty="0"/>
            </a:br>
            <a:r>
              <a:rPr lang="el-GR" sz="1400" i="1" dirty="0"/>
              <a:t>‘</a:t>
            </a:r>
            <a:r>
              <a:rPr lang="el-GR" sz="1400" b="1" i="1" dirty="0">
                <a:ea typeface="Times New Roman" panose="02020603050405020304" pitchFamily="18" charset="0"/>
                <a:cs typeface="Times New Roman" panose="02020603050405020304" pitchFamily="18" charset="0"/>
              </a:rPr>
              <a:t>Ποιος νομίζετε ότι έχει την κύρια ευθύνη για την άνοδο των τιμών, η Κυβέρνηση ή είναι αποτέλεσμα των διεθνών εξελίξεων</a:t>
            </a:r>
            <a:r>
              <a:rPr lang="el-GR" sz="1400" i="1" dirty="0"/>
              <a:t>;’</a:t>
            </a:r>
            <a:endParaRPr lang="en-US" sz="1400" i="1" dirty="0"/>
          </a:p>
        </p:txBody>
      </p:sp>
      <p:graphicFrame>
        <p:nvGraphicFramePr>
          <p:cNvPr id="9" name="Content Placeholder 8">
            <a:extLst>
              <a:ext uri="{FF2B5EF4-FFF2-40B4-BE49-F238E27FC236}">
                <a16:creationId xmlns:a16="http://schemas.microsoft.com/office/drawing/2014/main" id="{2E73103E-9382-419B-B944-EC2109792C6B}"/>
              </a:ext>
            </a:extLst>
          </p:cNvPr>
          <p:cNvGraphicFramePr>
            <a:graphicFrameLocks noGrp="1"/>
          </p:cNvGraphicFramePr>
          <p:nvPr>
            <p:ph sz="half" idx="1"/>
            <p:extLst>
              <p:ext uri="{D42A27DB-BD31-4B8C-83A1-F6EECF244321}">
                <p14:modId xmlns:p14="http://schemas.microsoft.com/office/powerpoint/2010/main" val="140507609"/>
              </p:ext>
            </p:extLst>
          </p:nvPr>
        </p:nvGraphicFramePr>
        <p:xfrm>
          <a:off x="1991545" y="1379937"/>
          <a:ext cx="7488832" cy="240910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16</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7" name="Content Placeholder 8">
            <a:extLst>
              <a:ext uri="{FF2B5EF4-FFF2-40B4-BE49-F238E27FC236}">
                <a16:creationId xmlns:a16="http://schemas.microsoft.com/office/drawing/2014/main" id="{4966DA7E-A7EA-6F89-DB11-8F2EE6459A1C}"/>
              </a:ext>
            </a:extLst>
          </p:cNvPr>
          <p:cNvGraphicFramePr>
            <a:graphicFrameLocks/>
          </p:cNvGraphicFramePr>
          <p:nvPr>
            <p:extLst>
              <p:ext uri="{D42A27DB-BD31-4B8C-83A1-F6EECF244321}">
                <p14:modId xmlns:p14="http://schemas.microsoft.com/office/powerpoint/2010/main" val="3693925392"/>
              </p:ext>
            </p:extLst>
          </p:nvPr>
        </p:nvGraphicFramePr>
        <p:xfrm>
          <a:off x="1929288" y="3976835"/>
          <a:ext cx="7488832" cy="22604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6469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dirty="0"/>
              <a:t>2. Θέματα Επικαιρότητας</a:t>
            </a:r>
            <a:endParaRPr lang="en-GB" dirty="0"/>
          </a:p>
        </p:txBody>
      </p:sp>
    </p:spTree>
    <p:extLst>
      <p:ext uri="{BB962C8B-B14F-4D97-AF65-F5344CB8AC3E}">
        <p14:creationId xmlns:p14="http://schemas.microsoft.com/office/powerpoint/2010/main" val="371244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Υπέρ ή κατά της Ρωσίας στον πόλεμο με την Ουκρανία</a:t>
            </a:r>
            <a:br>
              <a:rPr lang="el-GR" sz="2800" dirty="0">
                <a:solidFill>
                  <a:srgbClr val="00ADDC">
                    <a:lumMod val="75000"/>
                  </a:srgbClr>
                </a:solidFill>
              </a:rPr>
            </a:br>
            <a:r>
              <a:rPr lang="el-GR" sz="1400" i="1" dirty="0"/>
              <a:t>‘Είστε υπέρ ή κατά της Ρωσίας στον πόλεμο με την Ουκρανία;</a:t>
            </a:r>
            <a:r>
              <a:rPr lang="el-GR" sz="1400" i="1" dirty="0">
                <a:solidFill>
                  <a:srgbClr val="00ADDC">
                    <a:lumMod val="75000"/>
                  </a:srgbClr>
                </a:solidFill>
              </a:rPr>
              <a:t>’</a:t>
            </a:r>
            <a:endParaRPr lang="en-US" sz="1400" dirty="0"/>
          </a:p>
        </p:txBody>
      </p:sp>
      <p:graphicFrame>
        <p:nvGraphicFramePr>
          <p:cNvPr id="9" name="Content Placeholder 8">
            <a:extLst>
              <a:ext uri="{FF2B5EF4-FFF2-40B4-BE49-F238E27FC236}">
                <a16:creationId xmlns:a16="http://schemas.microsoft.com/office/drawing/2014/main" id="{2E73103E-9382-419B-B944-EC2109792C6B}"/>
              </a:ext>
            </a:extLst>
          </p:cNvPr>
          <p:cNvGraphicFramePr>
            <a:graphicFrameLocks noGrp="1"/>
          </p:cNvGraphicFramePr>
          <p:nvPr>
            <p:ph sz="half" idx="1"/>
            <p:extLst>
              <p:ext uri="{D42A27DB-BD31-4B8C-83A1-F6EECF244321}">
                <p14:modId xmlns:p14="http://schemas.microsoft.com/office/powerpoint/2010/main" val="2590850757"/>
              </p:ext>
            </p:extLst>
          </p:nvPr>
        </p:nvGraphicFramePr>
        <p:xfrm>
          <a:off x="2207568" y="1379938"/>
          <a:ext cx="7056785" cy="226969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18</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8" name="Content Placeholder 8">
            <a:extLst>
              <a:ext uri="{FF2B5EF4-FFF2-40B4-BE49-F238E27FC236}">
                <a16:creationId xmlns:a16="http://schemas.microsoft.com/office/drawing/2014/main" id="{FD26EF53-A7E7-635A-FDA7-F6CB2330CE45}"/>
              </a:ext>
            </a:extLst>
          </p:cNvPr>
          <p:cNvGraphicFramePr>
            <a:graphicFrameLocks/>
          </p:cNvGraphicFramePr>
          <p:nvPr>
            <p:extLst>
              <p:ext uri="{D42A27DB-BD31-4B8C-83A1-F6EECF244321}">
                <p14:modId xmlns:p14="http://schemas.microsoft.com/office/powerpoint/2010/main" val="3361495535"/>
              </p:ext>
            </p:extLst>
          </p:nvPr>
        </p:nvGraphicFramePr>
        <p:xfrm>
          <a:off x="2207568" y="3933056"/>
          <a:ext cx="7056784" cy="2376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0426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0F84D0A0-6466-4A38-BD4C-E56D7516A319}"/>
              </a:ext>
            </a:extLst>
          </p:cNvPr>
          <p:cNvGraphicFramePr>
            <a:graphicFrameLocks noGrp="1"/>
          </p:cNvGraphicFramePr>
          <p:nvPr>
            <p:ph idx="1"/>
          </p:nvPr>
        </p:nvGraphicFramePr>
        <p:xfrm>
          <a:off x="144694" y="1772816"/>
          <a:ext cx="10680509"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3">
            <a:extLst>
              <a:ext uri="{FF2B5EF4-FFF2-40B4-BE49-F238E27FC236}">
                <a16:creationId xmlns:a16="http://schemas.microsoft.com/office/drawing/2014/main"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lang="en-GB" b="1" smtClean="0">
                <a:ln w="50800"/>
                <a:solidFill>
                  <a:prstClr val="white">
                    <a:shade val="50000"/>
                  </a:prstClr>
                </a:solidFill>
                <a:effectLst>
                  <a:outerShdw blurRad="38100" dist="38100" dir="2700000" algn="tl">
                    <a:srgbClr val="000000">
                      <a:alpha val="43137"/>
                    </a:srgbClr>
                  </a:outerShdw>
                </a:effectLst>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19</a:t>
            </a:fld>
            <a:endParaRPr lang="en-GB" b="1" dirty="0">
              <a:ln w="50800"/>
              <a:solidFill>
                <a:prstClr val="white">
                  <a:shade val="50000"/>
                </a:prstClr>
              </a:solidFill>
              <a:effectLst>
                <a:outerShdw blurRad="38100" dist="38100" dir="2700000" algn="tl">
                  <a:srgbClr val="000000">
                    <a:alpha val="43137"/>
                  </a:srgbClr>
                </a:outerShdw>
              </a:effectLst>
              <a:latin typeface="Trebuchet MS"/>
              <a:ea typeface="+mj-ea"/>
              <a:cs typeface="+mj-cs"/>
            </a:endParaRPr>
          </a:p>
        </p:txBody>
      </p:sp>
      <p:sp>
        <p:nvSpPr>
          <p:cNvPr id="12" name="TextBox 11">
            <a:extLst>
              <a:ext uri="{FF2B5EF4-FFF2-40B4-BE49-F238E27FC236}">
                <a16:creationId xmlns:a16="http://schemas.microsoft.com/office/drawing/2014/main" id="{86A4860A-4731-4675-9DAD-EAF7E0B27249}"/>
              </a:ext>
            </a:extLst>
          </p:cNvPr>
          <p:cNvSpPr txBox="1"/>
          <p:nvPr/>
        </p:nvSpPr>
        <p:spPr>
          <a:xfrm>
            <a:off x="7344447" y="2005977"/>
            <a:ext cx="1607501"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l-GR" sz="1400" dirty="0">
                <a:solidFill>
                  <a:schemeClr val="accent4"/>
                </a:solidFill>
              </a:rPr>
              <a:t>Απρίλιος 2022</a:t>
            </a:r>
          </a:p>
        </p:txBody>
      </p:sp>
      <p:sp>
        <p:nvSpPr>
          <p:cNvPr id="13" name="TextBox 1">
            <a:extLst>
              <a:ext uri="{FF2B5EF4-FFF2-40B4-BE49-F238E27FC236}">
                <a16:creationId xmlns:a16="http://schemas.microsoft.com/office/drawing/2014/main" id="{25693541-6669-43E9-91D6-86626893A026}"/>
              </a:ext>
            </a:extLst>
          </p:cNvPr>
          <p:cNvSpPr txBox="1"/>
          <p:nvPr/>
        </p:nvSpPr>
        <p:spPr>
          <a:xfrm>
            <a:off x="7896200" y="2564904"/>
            <a:ext cx="503997" cy="379122"/>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l-GR" sz="1100" b="1" dirty="0">
                <a:solidFill>
                  <a:schemeClr val="accent4"/>
                </a:solidFill>
              </a:rPr>
              <a:t>34</a:t>
            </a:r>
          </a:p>
        </p:txBody>
      </p:sp>
      <p:sp>
        <p:nvSpPr>
          <p:cNvPr id="14" name="TextBox 1">
            <a:extLst>
              <a:ext uri="{FF2B5EF4-FFF2-40B4-BE49-F238E27FC236}">
                <a16:creationId xmlns:a16="http://schemas.microsoft.com/office/drawing/2014/main" id="{830FD00A-3AE3-4C41-8BAC-A547DF488545}"/>
              </a:ext>
            </a:extLst>
          </p:cNvPr>
          <p:cNvSpPr txBox="1"/>
          <p:nvPr/>
        </p:nvSpPr>
        <p:spPr>
          <a:xfrm>
            <a:off x="7896200" y="5120634"/>
            <a:ext cx="503997" cy="379122"/>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l-GR" sz="1100" b="1" dirty="0">
                <a:solidFill>
                  <a:schemeClr val="accent4"/>
                </a:solidFill>
              </a:rPr>
              <a:t>22</a:t>
            </a:r>
          </a:p>
        </p:txBody>
      </p:sp>
      <p:sp>
        <p:nvSpPr>
          <p:cNvPr id="15" name="TextBox 1">
            <a:extLst>
              <a:ext uri="{FF2B5EF4-FFF2-40B4-BE49-F238E27FC236}">
                <a16:creationId xmlns:a16="http://schemas.microsoft.com/office/drawing/2014/main" id="{D7C38C3E-537D-4C4F-A251-CA58B672C0A5}"/>
              </a:ext>
            </a:extLst>
          </p:cNvPr>
          <p:cNvSpPr txBox="1"/>
          <p:nvPr/>
        </p:nvSpPr>
        <p:spPr>
          <a:xfrm>
            <a:off x="7896259" y="3905712"/>
            <a:ext cx="503997" cy="379122"/>
          </a:xfrm>
          <a:prstGeom prst="rect">
            <a:avLst/>
          </a:prstGeom>
        </p:spPr>
        <p:style>
          <a:lnRef idx="2">
            <a:schemeClr val="accent4"/>
          </a:lnRef>
          <a:fillRef idx="1">
            <a:schemeClr val="lt1"/>
          </a:fillRef>
          <a:effectRef idx="0">
            <a:schemeClr val="accent4"/>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l-GR" sz="1100" b="1" dirty="0">
                <a:solidFill>
                  <a:schemeClr val="accent4"/>
                </a:solidFill>
              </a:rPr>
              <a:t>31</a:t>
            </a:r>
          </a:p>
        </p:txBody>
      </p:sp>
      <p:sp>
        <p:nvSpPr>
          <p:cNvPr id="3" name="Title 2">
            <a:extLst>
              <a:ext uri="{FF2B5EF4-FFF2-40B4-BE49-F238E27FC236}">
                <a16:creationId xmlns:a16="http://schemas.microsoft.com/office/drawing/2014/main" id="{7F4166F8-74B8-4CBE-8680-41F941EE42C6}"/>
              </a:ext>
            </a:extLst>
          </p:cNvPr>
          <p:cNvSpPr>
            <a:spLocks noGrp="1"/>
          </p:cNvSpPr>
          <p:nvPr>
            <p:ph type="title"/>
          </p:nvPr>
        </p:nvSpPr>
        <p:spPr>
          <a:xfrm>
            <a:off x="144694" y="332656"/>
            <a:ext cx="8544948" cy="630082"/>
          </a:xfrm>
        </p:spPr>
        <p:txBody>
          <a:bodyPr/>
          <a:lstStyle/>
          <a:p>
            <a:r>
              <a:rPr lang="el-GR" dirty="0" err="1"/>
              <a:t>Δημοφιλία</a:t>
            </a:r>
            <a:r>
              <a:rPr lang="el-GR" dirty="0"/>
              <a:t> διεθνών ηγετών</a:t>
            </a:r>
          </a:p>
        </p:txBody>
      </p:sp>
      <p:sp>
        <p:nvSpPr>
          <p:cNvPr id="16" name="TextBox 15">
            <a:extLst>
              <a:ext uri="{FF2B5EF4-FFF2-40B4-BE49-F238E27FC236}">
                <a16:creationId xmlns:a16="http://schemas.microsoft.com/office/drawing/2014/main" id="{41CEE858-8091-4F8B-87B6-44A079955B87}"/>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255322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40" y="116632"/>
            <a:ext cx="9049004" cy="1080120"/>
          </a:xfrm>
        </p:spPr>
        <p:txBody>
          <a:bodyPr/>
          <a:lstStyle/>
          <a:p>
            <a:r>
              <a:rPr lang="el-GR" sz="2400" dirty="0"/>
              <a:t>Η ταυτότητα της έρευνας</a:t>
            </a:r>
            <a:endParaRPr lang="el-GR" sz="1400" dirty="0"/>
          </a:p>
        </p:txBody>
      </p:sp>
      <p:graphicFrame>
        <p:nvGraphicFramePr>
          <p:cNvPr id="5" name="Content Placeholder 4">
            <a:extLst>
              <a:ext uri="{FF2B5EF4-FFF2-40B4-BE49-F238E27FC236}">
                <a16:creationId xmlns:a16="http://schemas.microsoft.com/office/drawing/2014/main" id="{6B900402-09BF-4D28-9D96-570A98991972}"/>
              </a:ext>
            </a:extLst>
          </p:cNvPr>
          <p:cNvGraphicFramePr>
            <a:graphicFrameLocks noGrp="1"/>
          </p:cNvGraphicFramePr>
          <p:nvPr>
            <p:ph idx="1"/>
            <p:extLst>
              <p:ext uri="{D42A27DB-BD31-4B8C-83A1-F6EECF244321}">
                <p14:modId xmlns:p14="http://schemas.microsoft.com/office/powerpoint/2010/main" val="1103509393"/>
              </p:ext>
            </p:extLst>
          </p:nvPr>
        </p:nvGraphicFramePr>
        <p:xfrm>
          <a:off x="257436" y="1763526"/>
          <a:ext cx="11665296" cy="3451397"/>
        </p:xfrm>
        <a:graphic>
          <a:graphicData uri="http://schemas.openxmlformats.org/drawingml/2006/table">
            <a:tbl>
              <a:tblPr firstRow="1" bandRow="1">
                <a:tableStyleId>{5FD0F851-EC5A-4D38-B0AD-8093EC10F338}</a:tableStyleId>
              </a:tblPr>
              <a:tblGrid>
                <a:gridCol w="1728192">
                  <a:extLst>
                    <a:ext uri="{9D8B030D-6E8A-4147-A177-3AD203B41FA5}">
                      <a16:colId xmlns:a16="http://schemas.microsoft.com/office/drawing/2014/main" val="20000"/>
                    </a:ext>
                  </a:extLst>
                </a:gridCol>
                <a:gridCol w="9937104">
                  <a:extLst>
                    <a:ext uri="{9D8B030D-6E8A-4147-A177-3AD203B41FA5}">
                      <a16:colId xmlns:a16="http://schemas.microsoft.com/office/drawing/2014/main" val="20001"/>
                    </a:ext>
                  </a:extLst>
                </a:gridCol>
              </a:tblGrid>
              <a:tr h="274841">
                <a:tc>
                  <a:txBody>
                    <a:bodyPr/>
                    <a:lstStyle/>
                    <a:p>
                      <a:pPr algn="r"/>
                      <a:r>
                        <a:rPr lang="el-GR" sz="1200" b="1" dirty="0">
                          <a:solidFill>
                            <a:schemeClr val="accent5">
                              <a:lumMod val="75000"/>
                            </a:schemeClr>
                          </a:solidFill>
                        </a:rPr>
                        <a:t>Εταιρεία:</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altLang="en-US" sz="1200" b="0" kern="1200" dirty="0">
                          <a:solidFill>
                            <a:schemeClr val="tx1"/>
                          </a:solidFill>
                          <a:latin typeface="+mn-lt"/>
                          <a:ea typeface="+mn-ea"/>
                          <a:cs typeface="+mn-cs"/>
                        </a:rPr>
                        <a:t>Metron Analysis (Α.Μ. ΕΣΡ 4)</a:t>
                      </a:r>
                    </a:p>
                  </a:txBody>
                  <a:tcPr anchor="ctr"/>
                </a:tc>
                <a:extLst>
                  <a:ext uri="{0D108BD9-81ED-4DB2-BD59-A6C34878D82A}">
                    <a16:rowId xmlns:a16="http://schemas.microsoft.com/office/drawing/2014/main" val="10000"/>
                  </a:ext>
                </a:extLst>
              </a:tr>
              <a:tr h="354651">
                <a:tc>
                  <a:txBody>
                    <a:bodyPr/>
                    <a:lstStyle/>
                    <a:p>
                      <a:pPr algn="r"/>
                      <a:r>
                        <a:rPr lang="el-GR" sz="1200" b="1" dirty="0">
                          <a:solidFill>
                            <a:schemeClr val="accent5">
                              <a:lumMod val="75000"/>
                            </a:schemeClr>
                          </a:solidFill>
                        </a:rPr>
                        <a:t>Ανάθεση: </a:t>
                      </a:r>
                    </a:p>
                  </a:txBody>
                  <a:tcPr anchor="ctr"/>
                </a:tc>
                <a:tc>
                  <a:txBody>
                    <a:bodyPr/>
                    <a:lstStyle/>
                    <a:p>
                      <a:pPr algn="just"/>
                      <a:r>
                        <a:rPr lang="el-GR" sz="1200" b="0" dirty="0">
                          <a:solidFill>
                            <a:schemeClr val="tx1"/>
                          </a:solidFill>
                        </a:rPr>
                        <a:t>Συνδρομητική έρευνα</a:t>
                      </a:r>
                    </a:p>
                  </a:txBody>
                  <a:tcPr anchor="ctr"/>
                </a:tc>
                <a:extLst>
                  <a:ext uri="{0D108BD9-81ED-4DB2-BD59-A6C34878D82A}">
                    <a16:rowId xmlns:a16="http://schemas.microsoft.com/office/drawing/2014/main" val="10001"/>
                  </a:ext>
                </a:extLst>
              </a:tr>
              <a:tr h="354651">
                <a:tc>
                  <a:txBody>
                    <a:bodyPr/>
                    <a:lstStyle/>
                    <a:p>
                      <a:pPr algn="r"/>
                      <a:r>
                        <a:rPr lang="el-GR" sz="1200" b="1" dirty="0">
                          <a:solidFill>
                            <a:schemeClr val="accent5">
                              <a:lumMod val="75000"/>
                            </a:schemeClr>
                          </a:solidFill>
                        </a:rPr>
                        <a:t>Τύπος Έρευνας</a:t>
                      </a:r>
                      <a:r>
                        <a:rPr lang="en-US" sz="1200" b="1" dirty="0">
                          <a:solidFill>
                            <a:schemeClr val="accent5">
                              <a:lumMod val="75000"/>
                            </a:schemeClr>
                          </a:solidFill>
                        </a:rPr>
                        <a:t>:</a:t>
                      </a:r>
                      <a:r>
                        <a:rPr lang="el-GR" sz="1200" b="1" dirty="0">
                          <a:solidFill>
                            <a:schemeClr val="accent5">
                              <a:lumMod val="75000"/>
                            </a:schemeClr>
                          </a:solidFill>
                        </a:rPr>
                        <a:t> </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200" dirty="0"/>
                        <a:t>Έρευνα </a:t>
                      </a:r>
                      <a:r>
                        <a:rPr lang="el-GR" sz="1200" b="0" dirty="0">
                          <a:solidFill>
                            <a:schemeClr val="tx1"/>
                          </a:solidFill>
                        </a:rPr>
                        <a:t>κοινής</a:t>
                      </a:r>
                      <a:r>
                        <a:rPr lang="el-GR" sz="1200" b="0" baseline="0" dirty="0">
                          <a:solidFill>
                            <a:schemeClr val="tx1"/>
                          </a:solidFill>
                        </a:rPr>
                        <a:t> γνώμης</a:t>
                      </a:r>
                      <a:r>
                        <a:rPr lang="en-US" sz="1200" b="0" baseline="0" dirty="0">
                          <a:solidFill>
                            <a:schemeClr val="tx1"/>
                          </a:solidFill>
                        </a:rPr>
                        <a:t> </a:t>
                      </a:r>
                      <a:r>
                        <a:rPr lang="el-GR" sz="1200" b="0" dirty="0"/>
                        <a:t>για θέματα της πολιτικής επικαιρότητας, δεικτών κλίματος και κοινωνικών αντιλήψεων - </a:t>
                      </a:r>
                      <a:r>
                        <a:rPr lang="el-GR" sz="1200" dirty="0"/>
                        <a:t>Συνδυασμός </a:t>
                      </a:r>
                      <a:r>
                        <a:rPr lang="en-US" sz="1200" dirty="0"/>
                        <a:t>Computer Assisted Telephone &amp; Web Interviews</a:t>
                      </a:r>
                      <a:endParaRPr lang="el-GR" sz="1200" b="0" dirty="0">
                        <a:solidFill>
                          <a:schemeClr val="tx1"/>
                        </a:solidFill>
                      </a:endParaRPr>
                    </a:p>
                  </a:txBody>
                  <a:tcPr anchor="ctr"/>
                </a:tc>
                <a:extLst>
                  <a:ext uri="{0D108BD9-81ED-4DB2-BD59-A6C34878D82A}">
                    <a16:rowId xmlns:a16="http://schemas.microsoft.com/office/drawing/2014/main" val="3679952123"/>
                  </a:ext>
                </a:extLst>
              </a:tr>
              <a:tr h="712032">
                <a:tc>
                  <a:txBody>
                    <a:bodyPr/>
                    <a:lstStyle/>
                    <a:p>
                      <a:pPr algn="r"/>
                      <a:r>
                        <a:rPr lang="el-GR" sz="1200" b="1" dirty="0">
                          <a:solidFill>
                            <a:schemeClr val="accent5">
                              <a:lumMod val="75000"/>
                            </a:schemeClr>
                          </a:solidFill>
                        </a:rPr>
                        <a:t>Μέθοδος Δειγματοληψίας: </a:t>
                      </a:r>
                    </a:p>
                  </a:txBody>
                  <a:tcPr anchor="ctr"/>
                </a:tc>
                <a:tc>
                  <a:txBody>
                    <a:bodyPr/>
                    <a:lstStyle/>
                    <a:p>
                      <a:pPr algn="just">
                        <a:lnSpc>
                          <a:spcPct val="120000"/>
                        </a:lnSpc>
                        <a:buClr>
                          <a:srgbClr val="E53505"/>
                        </a:buClr>
                        <a:buFont typeface="Wingdings" pitchFamily="2" charset="2"/>
                        <a:buNone/>
                        <a:tabLst>
                          <a:tab pos="3403600" algn="l"/>
                        </a:tabLst>
                      </a:pPr>
                      <a:r>
                        <a:rPr lang="el-GR" sz="1200" dirty="0"/>
                        <a:t>Τηλεφωνική έρευνα: Απλή τυχαία δειγματοληψία </a:t>
                      </a:r>
                      <a:r>
                        <a:rPr lang="el-GR" sz="1200" kern="1200" dirty="0"/>
                        <a:t>σε αρχείο τηλεφωνικών αριθμών που έχουν παραχθεί με τυχαίο τρόπο (</a:t>
                      </a:r>
                      <a:r>
                        <a:rPr lang="en-US" sz="1200" kern="1200" dirty="0" err="1"/>
                        <a:t>RDD</a:t>
                      </a:r>
                      <a:r>
                        <a:rPr lang="el-GR" sz="1200" kern="1200" dirty="0"/>
                        <a:t>-</a:t>
                      </a:r>
                      <a:r>
                        <a:rPr lang="en-US" sz="1200" kern="1200" dirty="0"/>
                        <a:t>Random Digit Dialing)</a:t>
                      </a:r>
                      <a:r>
                        <a:rPr lang="el-GR" sz="1200" kern="1200" dirty="0"/>
                        <a:t> με την εξής αναλογία:</a:t>
                      </a:r>
                      <a:r>
                        <a:rPr lang="el-GR" sz="1200" dirty="0"/>
                        <a:t> σταθερά</a:t>
                      </a:r>
                      <a:r>
                        <a:rPr lang="el-GR" sz="1200" baseline="0" dirty="0"/>
                        <a:t> τηλέφωνα 70</a:t>
                      </a:r>
                      <a:r>
                        <a:rPr lang="el-GR" sz="1200" dirty="0"/>
                        <a:t>% και </a:t>
                      </a:r>
                      <a:r>
                        <a:rPr lang="el-GR" sz="1200" dirty="0">
                          <a:solidFill>
                            <a:srgbClr val="FF0000"/>
                          </a:solidFill>
                        </a:rPr>
                        <a:t>κινητά</a:t>
                      </a:r>
                      <a:r>
                        <a:rPr lang="el-GR" sz="1200" baseline="0" dirty="0">
                          <a:solidFill>
                            <a:srgbClr val="FF0000"/>
                          </a:solidFill>
                        </a:rPr>
                        <a:t> τηλέφωνα </a:t>
                      </a:r>
                      <a:r>
                        <a:rPr lang="en-US" sz="1200" baseline="0" dirty="0">
                          <a:solidFill>
                            <a:srgbClr val="FF0000"/>
                          </a:solidFill>
                        </a:rPr>
                        <a:t>3</a:t>
                      </a:r>
                      <a:r>
                        <a:rPr lang="el-GR" sz="1200" baseline="0" dirty="0">
                          <a:solidFill>
                            <a:srgbClr val="FF0000"/>
                          </a:solidFill>
                        </a:rPr>
                        <a:t>0%.</a:t>
                      </a:r>
                    </a:p>
                    <a:p>
                      <a:pPr marL="0" marR="0" lvl="0" indent="0" algn="just" defTabSz="914400" rtl="0" eaLnBrk="1" fontAlgn="auto" latinLnBrk="0" hangingPunct="1">
                        <a:lnSpc>
                          <a:spcPct val="120000"/>
                        </a:lnSpc>
                        <a:spcBef>
                          <a:spcPts val="0"/>
                        </a:spcBef>
                        <a:spcAft>
                          <a:spcPts val="0"/>
                        </a:spcAft>
                        <a:buClr>
                          <a:srgbClr val="E53505"/>
                        </a:buClr>
                        <a:buSzTx/>
                        <a:buFont typeface="Wingdings" pitchFamily="2" charset="2"/>
                        <a:buNone/>
                        <a:tabLst>
                          <a:tab pos="3403600" algn="l"/>
                        </a:tabLst>
                        <a:defRPr/>
                      </a:pPr>
                      <a:r>
                        <a:rPr lang="en-US" sz="1200" b="0" baseline="0" dirty="0">
                          <a:solidFill>
                            <a:schemeClr val="tx1"/>
                          </a:solidFill>
                        </a:rPr>
                        <a:t>Online </a:t>
                      </a:r>
                      <a:r>
                        <a:rPr lang="el-GR" sz="1200" b="0" baseline="0" dirty="0">
                          <a:solidFill>
                            <a:schemeClr val="tx1"/>
                          </a:solidFill>
                        </a:rPr>
                        <a:t>έρευνα: </a:t>
                      </a:r>
                      <a:r>
                        <a:rPr lang="el-GR" sz="1200" dirty="0">
                          <a:solidFill>
                            <a:schemeClr val="tx1"/>
                          </a:solidFill>
                        </a:rPr>
                        <a:t>Τυχαία επιλογή με βάση ποσοστώσεις από </a:t>
                      </a:r>
                      <a:r>
                        <a:rPr lang="en-GB" sz="1200" dirty="0">
                          <a:solidFill>
                            <a:schemeClr val="tx1"/>
                          </a:solidFill>
                        </a:rPr>
                        <a:t>online panel </a:t>
                      </a:r>
                      <a:endParaRPr lang="el-GR" sz="1200" b="0" dirty="0">
                        <a:solidFill>
                          <a:schemeClr val="tx1"/>
                        </a:solidFill>
                      </a:endParaRPr>
                    </a:p>
                  </a:txBody>
                  <a:tcPr anchor="ctr"/>
                </a:tc>
                <a:extLst>
                  <a:ext uri="{0D108BD9-81ED-4DB2-BD59-A6C34878D82A}">
                    <a16:rowId xmlns:a16="http://schemas.microsoft.com/office/drawing/2014/main" val="10002"/>
                  </a:ext>
                </a:extLst>
              </a:tr>
              <a:tr h="377568">
                <a:tc>
                  <a:txBody>
                    <a:bodyPr/>
                    <a:lstStyle/>
                    <a:p>
                      <a:pPr algn="r"/>
                      <a:r>
                        <a:rPr lang="el-GR" sz="1200" b="1" dirty="0">
                          <a:solidFill>
                            <a:schemeClr val="accent5">
                              <a:lumMod val="75000"/>
                            </a:schemeClr>
                          </a:solidFill>
                        </a:rPr>
                        <a:t>Χρόνος Διεξαγωγής</a:t>
                      </a:r>
                      <a:r>
                        <a:rPr lang="en-US" sz="1200" b="1" dirty="0">
                          <a:solidFill>
                            <a:schemeClr val="accent5">
                              <a:lumMod val="75000"/>
                            </a:schemeClr>
                          </a:solidFill>
                        </a:rPr>
                        <a:t>: </a:t>
                      </a:r>
                      <a:endParaRPr lang="el-GR" sz="1200" b="1" dirty="0">
                        <a:solidFill>
                          <a:schemeClr val="accent5">
                            <a:lumMod val="75000"/>
                          </a:schemeClr>
                        </a:solidFill>
                      </a:endParaRPr>
                    </a:p>
                  </a:txBody>
                  <a:tcPr anchor="ctr"/>
                </a:tc>
                <a:tc>
                  <a:txBody>
                    <a:bodyPr/>
                    <a:lstStyle/>
                    <a:p>
                      <a:pPr algn="just">
                        <a:lnSpc>
                          <a:spcPct val="120000"/>
                        </a:lnSpc>
                        <a:buClr>
                          <a:srgbClr val="E53505"/>
                        </a:buClr>
                        <a:buFont typeface="Wingdings" pitchFamily="2" charset="2"/>
                        <a:buNone/>
                        <a:tabLst>
                          <a:tab pos="3403600" algn="l"/>
                        </a:tabLst>
                      </a:pPr>
                      <a:r>
                        <a:rPr lang="en-US" sz="1200" b="0" dirty="0">
                          <a:solidFill>
                            <a:schemeClr val="tx1"/>
                          </a:solidFill>
                        </a:rPr>
                        <a:t>17</a:t>
                      </a:r>
                      <a:r>
                        <a:rPr lang="el-GR" sz="1200" b="0" dirty="0">
                          <a:solidFill>
                            <a:schemeClr val="tx1"/>
                          </a:solidFill>
                        </a:rPr>
                        <a:t>-</a:t>
                      </a:r>
                      <a:r>
                        <a:rPr lang="en-US" sz="1200" b="0" dirty="0">
                          <a:solidFill>
                            <a:schemeClr val="tx1"/>
                          </a:solidFill>
                        </a:rPr>
                        <a:t>23</a:t>
                      </a:r>
                      <a:r>
                        <a:rPr lang="el-GR" sz="1200" b="0" dirty="0">
                          <a:solidFill>
                            <a:schemeClr val="tx1"/>
                          </a:solidFill>
                        </a:rPr>
                        <a:t>/0</a:t>
                      </a:r>
                      <a:r>
                        <a:rPr lang="en-US" sz="1200" b="0" dirty="0">
                          <a:solidFill>
                            <a:schemeClr val="tx1"/>
                          </a:solidFill>
                        </a:rPr>
                        <a:t>5</a:t>
                      </a:r>
                      <a:r>
                        <a:rPr lang="el-GR" sz="1200" b="0" dirty="0">
                          <a:solidFill>
                            <a:schemeClr val="tx1"/>
                          </a:solidFill>
                        </a:rPr>
                        <a:t>/20</a:t>
                      </a:r>
                      <a:r>
                        <a:rPr lang="en-US" sz="1200" b="0" dirty="0">
                          <a:solidFill>
                            <a:schemeClr val="tx1"/>
                          </a:solidFill>
                        </a:rPr>
                        <a:t>2</a:t>
                      </a:r>
                      <a:r>
                        <a:rPr lang="el-GR" sz="1200" b="0" dirty="0">
                          <a:solidFill>
                            <a:schemeClr val="tx1"/>
                          </a:solidFill>
                        </a:rPr>
                        <a:t>2</a:t>
                      </a:r>
                    </a:p>
                  </a:txBody>
                  <a:tcPr anchor="ctr"/>
                </a:tc>
                <a:extLst>
                  <a:ext uri="{0D108BD9-81ED-4DB2-BD59-A6C34878D82A}">
                    <a16:rowId xmlns:a16="http://schemas.microsoft.com/office/drawing/2014/main" val="10003"/>
                  </a:ext>
                </a:extLst>
              </a:tr>
              <a:tr h="421567">
                <a:tc>
                  <a:txBody>
                    <a:bodyPr/>
                    <a:lstStyle/>
                    <a:p>
                      <a:pPr algn="r"/>
                      <a:r>
                        <a:rPr lang="el-GR" sz="1200" b="1" dirty="0">
                          <a:solidFill>
                            <a:schemeClr val="accent5">
                              <a:lumMod val="75000"/>
                            </a:schemeClr>
                          </a:solidFill>
                        </a:rPr>
                        <a:t>Μέγεθος Δείγματος</a:t>
                      </a:r>
                      <a:r>
                        <a:rPr lang="en-US" sz="1200" b="1" dirty="0">
                          <a:solidFill>
                            <a:schemeClr val="accent5">
                              <a:lumMod val="75000"/>
                            </a:schemeClr>
                          </a:solidFill>
                        </a:rPr>
                        <a:t>: </a:t>
                      </a:r>
                      <a:endParaRPr lang="el-GR" sz="1200" b="1" dirty="0">
                        <a:solidFill>
                          <a:schemeClr val="accent5">
                            <a:lumMod val="75000"/>
                          </a:schemeClr>
                        </a:solidFill>
                      </a:endParaRPr>
                    </a:p>
                  </a:txBody>
                  <a:tcPr anchor="ctr"/>
                </a:tc>
                <a:tc>
                  <a:txBody>
                    <a:bodyPr/>
                    <a:lstStyle/>
                    <a:p>
                      <a:pPr marL="0" marR="0" indent="0" algn="just" defTabSz="914400" rtl="0" eaLnBrk="1" fontAlgn="auto" latinLnBrk="0" hangingPunct="1">
                        <a:lnSpc>
                          <a:spcPct val="120000"/>
                        </a:lnSpc>
                        <a:spcBef>
                          <a:spcPts val="0"/>
                        </a:spcBef>
                        <a:spcAft>
                          <a:spcPts val="0"/>
                        </a:spcAft>
                        <a:buClr>
                          <a:srgbClr val="E53505"/>
                        </a:buClr>
                        <a:buSzTx/>
                        <a:buFont typeface="Wingdings" pitchFamily="2" charset="2"/>
                        <a:buNone/>
                        <a:tabLst>
                          <a:tab pos="3403600" algn="l"/>
                        </a:tabLst>
                        <a:defRPr/>
                      </a:pPr>
                      <a:r>
                        <a:rPr lang="el-GR" sz="1200" b="0" dirty="0">
                          <a:solidFill>
                            <a:srgbClr val="FF0000"/>
                          </a:solidFill>
                        </a:rPr>
                        <a:t>1.</a:t>
                      </a:r>
                      <a:r>
                        <a:rPr lang="en-US" sz="1200" b="0" dirty="0">
                          <a:solidFill>
                            <a:srgbClr val="FF0000"/>
                          </a:solidFill>
                        </a:rPr>
                        <a:t>3</a:t>
                      </a:r>
                      <a:r>
                        <a:rPr lang="el-GR" sz="1200" b="0" dirty="0">
                          <a:solidFill>
                            <a:srgbClr val="FF0000"/>
                          </a:solidFill>
                        </a:rPr>
                        <a:t>03</a:t>
                      </a:r>
                      <a:r>
                        <a:rPr lang="el-GR" sz="1200" b="0" baseline="0" dirty="0">
                          <a:solidFill>
                            <a:schemeClr val="tx1"/>
                          </a:solidFill>
                        </a:rPr>
                        <a:t> </a:t>
                      </a:r>
                      <a:r>
                        <a:rPr lang="el-GR" sz="1200" b="0" dirty="0">
                          <a:solidFill>
                            <a:schemeClr val="tx1"/>
                          </a:solidFill>
                        </a:rPr>
                        <a:t>άτομα ηλικίας 1</a:t>
                      </a:r>
                      <a:r>
                        <a:rPr lang="en-US" sz="1200" b="0" dirty="0">
                          <a:solidFill>
                            <a:schemeClr val="tx1"/>
                          </a:solidFill>
                        </a:rPr>
                        <a:t>7</a:t>
                      </a:r>
                      <a:r>
                        <a:rPr lang="el-GR" sz="1200" b="0" dirty="0">
                          <a:solidFill>
                            <a:schemeClr val="tx1"/>
                          </a:solidFill>
                        </a:rPr>
                        <a:t> ετών και άνω</a:t>
                      </a:r>
                      <a:r>
                        <a:rPr lang="en-US" sz="1200" b="0" dirty="0">
                          <a:solidFill>
                            <a:schemeClr val="tx1"/>
                          </a:solidFill>
                        </a:rPr>
                        <a:t>,</a:t>
                      </a:r>
                      <a:r>
                        <a:rPr lang="el-GR" sz="1200" b="0" dirty="0">
                          <a:solidFill>
                            <a:schemeClr val="tx1"/>
                          </a:solidFill>
                        </a:rPr>
                        <a:t> 1</a:t>
                      </a:r>
                      <a:r>
                        <a:rPr lang="en-US" sz="1200" b="0" dirty="0">
                          <a:solidFill>
                            <a:schemeClr val="tx1"/>
                          </a:solidFill>
                        </a:rPr>
                        <a:t>.00</a:t>
                      </a:r>
                      <a:r>
                        <a:rPr lang="el-GR" sz="1200" b="0" dirty="0">
                          <a:solidFill>
                            <a:schemeClr val="tx1"/>
                          </a:solidFill>
                        </a:rPr>
                        <a:t>2 τηλεφωνικά και 301 </a:t>
                      </a:r>
                      <a:r>
                        <a:rPr lang="en-US" sz="1200" b="0" dirty="0">
                          <a:solidFill>
                            <a:schemeClr val="tx1"/>
                          </a:solidFill>
                        </a:rPr>
                        <a:t>online</a:t>
                      </a:r>
                      <a:r>
                        <a:rPr lang="el-GR" sz="1200" b="0" dirty="0">
                          <a:solidFill>
                            <a:schemeClr val="tx1"/>
                          </a:solidFill>
                        </a:rPr>
                        <a:t>. Μέγιστο δειγματοληπτικό σφάλμα ±2,</a:t>
                      </a:r>
                      <a:r>
                        <a:rPr lang="en-US" sz="1200" b="0" dirty="0">
                          <a:solidFill>
                            <a:schemeClr val="tx1"/>
                          </a:solidFill>
                        </a:rPr>
                        <a:t>7</a:t>
                      </a:r>
                      <a:r>
                        <a:rPr lang="el-GR" sz="1200" b="0" dirty="0">
                          <a:solidFill>
                            <a:schemeClr val="tx1"/>
                          </a:solidFill>
                        </a:rPr>
                        <a:t>%</a:t>
                      </a:r>
                      <a:endParaRPr lang="el-GR" sz="1200" b="0" kern="1200" dirty="0">
                        <a:solidFill>
                          <a:schemeClr val="tx1"/>
                        </a:solidFill>
                        <a:latin typeface="+mn-lt"/>
                        <a:ea typeface="+mn-ea"/>
                        <a:cs typeface="+mn-cs"/>
                      </a:endParaRPr>
                    </a:p>
                  </a:txBody>
                  <a:tcPr anchor="ctr"/>
                </a:tc>
                <a:extLst>
                  <a:ext uri="{0D108BD9-81ED-4DB2-BD59-A6C34878D82A}">
                    <a16:rowId xmlns:a16="http://schemas.microsoft.com/office/drawing/2014/main" val="1830265812"/>
                  </a:ext>
                </a:extLst>
              </a:tr>
              <a:tr h="377568">
                <a:tc>
                  <a:txBody>
                    <a:bodyPr/>
                    <a:lstStyle/>
                    <a:p>
                      <a:pPr algn="r"/>
                      <a:r>
                        <a:rPr lang="el-GR" sz="1200" b="1" dirty="0">
                          <a:solidFill>
                            <a:schemeClr val="accent5">
                              <a:lumMod val="75000"/>
                            </a:schemeClr>
                          </a:solidFill>
                        </a:rPr>
                        <a:t>Σταθμίσεις: </a:t>
                      </a:r>
                    </a:p>
                  </a:txBody>
                  <a:tcPr anchor="ctr"/>
                </a:tc>
                <a:tc>
                  <a:txBody>
                    <a:bodyPr/>
                    <a:lstStyle/>
                    <a:p>
                      <a:pPr algn="just"/>
                      <a:r>
                        <a:rPr lang="el-GR" sz="1200" b="0" dirty="0">
                          <a:solidFill>
                            <a:schemeClr val="tx1"/>
                          </a:solidFill>
                        </a:rPr>
                        <a:t>Το δείγμα σταθμίσθηκε εκ των υστέρων ως προς το φύλο και την ηλικία</a:t>
                      </a:r>
                      <a:r>
                        <a:rPr lang="el-GR" sz="1200" b="0" baseline="0" dirty="0">
                          <a:solidFill>
                            <a:schemeClr val="tx1"/>
                          </a:solidFill>
                        </a:rPr>
                        <a:t> </a:t>
                      </a:r>
                      <a:r>
                        <a:rPr lang="el-GR" sz="1200" b="0" dirty="0">
                          <a:solidFill>
                            <a:schemeClr val="tx1"/>
                          </a:solidFill>
                        </a:rPr>
                        <a:t>και την ψήφο στις Βουλευτικές 2019</a:t>
                      </a:r>
                    </a:p>
                  </a:txBody>
                  <a:tcPr anchor="ctr"/>
                </a:tc>
                <a:extLst>
                  <a:ext uri="{0D108BD9-81ED-4DB2-BD59-A6C34878D82A}">
                    <a16:rowId xmlns:a16="http://schemas.microsoft.com/office/drawing/2014/main" val="824811249"/>
                  </a:ext>
                </a:extLst>
              </a:tr>
              <a:tr h="458069">
                <a:tc>
                  <a:txBody>
                    <a:bodyPr/>
                    <a:lstStyle/>
                    <a:p>
                      <a:pPr algn="r"/>
                      <a:r>
                        <a:rPr lang="el-GR" sz="1200" b="1" dirty="0">
                          <a:solidFill>
                            <a:schemeClr val="accent5">
                              <a:lumMod val="75000"/>
                            </a:schemeClr>
                          </a:solidFill>
                        </a:rPr>
                        <a:t>Προσωπικό </a:t>
                      </a:r>
                      <a:r>
                        <a:rPr lang="en-US" sz="1200" b="1" dirty="0">
                          <a:solidFill>
                            <a:schemeClr val="accent5">
                              <a:lumMod val="75000"/>
                            </a:schemeClr>
                          </a:solidFill>
                        </a:rPr>
                        <a:t>field</a:t>
                      </a:r>
                      <a:r>
                        <a:rPr lang="el-GR" sz="1200" b="1" dirty="0">
                          <a:solidFill>
                            <a:schemeClr val="accent5">
                              <a:lumMod val="75000"/>
                            </a:schemeClr>
                          </a:solidFill>
                        </a:rPr>
                        <a:t>/Έλεγχοι</a:t>
                      </a:r>
                      <a:r>
                        <a:rPr lang="en-US" sz="1200" b="1" dirty="0">
                          <a:solidFill>
                            <a:schemeClr val="accent5">
                              <a:lumMod val="75000"/>
                            </a:schemeClr>
                          </a:solidFill>
                        </a:rPr>
                        <a:t>: </a:t>
                      </a:r>
                      <a:endParaRPr lang="el-GR" sz="1200" b="1" dirty="0">
                        <a:solidFill>
                          <a:schemeClr val="accent5">
                            <a:lumMod val="75000"/>
                          </a:schemeClr>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b="0" dirty="0">
                          <a:solidFill>
                            <a:schemeClr val="tx1"/>
                          </a:solidFill>
                        </a:rPr>
                        <a:t>Για την τηλεφωνική έρευνα εργάστηκαν </a:t>
                      </a:r>
                      <a:r>
                        <a:rPr lang="en-US" sz="1200" b="0" dirty="0">
                          <a:solidFill>
                            <a:schemeClr val="tx1"/>
                          </a:solidFill>
                        </a:rPr>
                        <a:t>3</a:t>
                      </a:r>
                      <a:r>
                        <a:rPr lang="el-GR" sz="1200" b="0" dirty="0">
                          <a:solidFill>
                            <a:schemeClr val="tx1"/>
                          </a:solidFill>
                        </a:rPr>
                        <a:t> επόπτες και </a:t>
                      </a:r>
                      <a:r>
                        <a:rPr lang="en-US" sz="1200" b="0" dirty="0">
                          <a:solidFill>
                            <a:schemeClr val="tx1"/>
                          </a:solidFill>
                        </a:rPr>
                        <a:t>4</a:t>
                      </a:r>
                      <a:r>
                        <a:rPr lang="el-GR" sz="1200" b="0" dirty="0">
                          <a:solidFill>
                            <a:schemeClr val="tx1"/>
                          </a:solidFill>
                        </a:rPr>
                        <a:t>1</a:t>
                      </a:r>
                      <a:r>
                        <a:rPr lang="en-US" sz="1200" b="0" dirty="0">
                          <a:solidFill>
                            <a:schemeClr val="tx1"/>
                          </a:solidFill>
                        </a:rPr>
                        <a:t> </a:t>
                      </a:r>
                      <a:r>
                        <a:rPr lang="el-GR" sz="1200" b="0" dirty="0" err="1">
                          <a:solidFill>
                            <a:schemeClr val="tx1"/>
                          </a:solidFill>
                        </a:rPr>
                        <a:t>συνεντευκτές</a:t>
                      </a:r>
                      <a:r>
                        <a:rPr lang="el-GR" sz="1200" b="0" dirty="0">
                          <a:solidFill>
                            <a:schemeClr val="tx1"/>
                          </a:solidFill>
                        </a:rPr>
                        <a:t>. Το 2</a:t>
                      </a:r>
                      <a:r>
                        <a:rPr lang="en-US" sz="1200" b="0" dirty="0">
                          <a:solidFill>
                            <a:schemeClr val="tx1"/>
                          </a:solidFill>
                        </a:rPr>
                        <a:t>4</a:t>
                      </a:r>
                      <a:r>
                        <a:rPr lang="el-GR" sz="1200" b="0" dirty="0">
                          <a:solidFill>
                            <a:schemeClr val="tx1"/>
                          </a:solidFill>
                        </a:rPr>
                        <a:t>% των τηλεφωνικών συνεντεύξεων </a:t>
                      </a:r>
                      <a:r>
                        <a:rPr lang="el-GR" sz="1200" b="0" dirty="0" err="1">
                          <a:solidFill>
                            <a:schemeClr val="tx1"/>
                          </a:solidFill>
                        </a:rPr>
                        <a:t>ελέχθησαν</a:t>
                      </a:r>
                      <a:r>
                        <a:rPr lang="el-GR" sz="1200" b="0" dirty="0">
                          <a:solidFill>
                            <a:schemeClr val="tx1"/>
                          </a:solidFill>
                        </a:rPr>
                        <a:t> με τη μέθοδο της συνακρόασης.  Το 100% των συνεντεύξεων ελέγχθηκαν ηλεκτρονικά.</a:t>
                      </a:r>
                    </a:p>
                  </a:txBody>
                  <a:tcPr anchor="ctr"/>
                </a:tc>
                <a:extLst>
                  <a:ext uri="{0D108BD9-81ED-4DB2-BD59-A6C34878D82A}">
                    <a16:rowId xmlns:a16="http://schemas.microsoft.com/office/drawing/2014/main" val="2427499809"/>
                  </a:ext>
                </a:extLst>
              </a:tr>
            </a:tbl>
          </a:graphicData>
        </a:graphic>
      </p:graphicFrame>
      <p:sp>
        <p:nvSpPr>
          <p:cNvPr id="6" name="Slide Number Placeholder 3">
            <a:extLst>
              <a:ext uri="{FF2B5EF4-FFF2-40B4-BE49-F238E27FC236}">
                <a16:creationId xmlns:a16="http://schemas.microsoft.com/office/drawing/2014/main" id="{A4A46F0C-3060-46F7-8800-92445CFCF1D9}"/>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9" name="Rectangle 8">
            <a:extLst>
              <a:ext uri="{FF2B5EF4-FFF2-40B4-BE49-F238E27FC236}">
                <a16:creationId xmlns:a16="http://schemas.microsoft.com/office/drawing/2014/main" id="{C99FBB9D-C330-4D6E-ADDE-F3C65BD90659}"/>
              </a:ext>
            </a:extLst>
          </p:cNvPr>
          <p:cNvSpPr/>
          <p:nvPr/>
        </p:nvSpPr>
        <p:spPr>
          <a:xfrm>
            <a:off x="107505" y="5851196"/>
            <a:ext cx="11965159" cy="120956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C00000"/>
              </a:buClr>
              <a:buSzTx/>
              <a:buFontTx/>
              <a:buNone/>
              <a:tabLst>
                <a:tab pos="3403600" algn="l"/>
              </a:tabLst>
              <a:defRPr/>
            </a:pPr>
            <a:r>
              <a:rPr kumimoji="0" lang="el-GR" sz="105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rebuchet MS"/>
                <a:ea typeface="+mn-ea"/>
                <a:cs typeface="+mn-cs"/>
              </a:rPr>
              <a:t>Η METRON ANALYSIS είναι μέλος της ESOMAR και του ΣΕΔΕΑ και τηρεί τους κώδικες δεοντολογίας και διεξαγωγής ερευνών και επαγγελματικής πρακτικής της ESOMAR και του </a:t>
            </a:r>
            <a:r>
              <a:rPr kumimoji="0" lang="el-GR" sz="1050" b="1" i="0" u="none" strike="noStrike" kern="1200" cap="none" spc="0" normalizeH="0" baseline="0" noProof="0" dirty="0" err="1">
                <a:ln>
                  <a:noFill/>
                </a:ln>
                <a:solidFill>
                  <a:prstClr val="black"/>
                </a:solidFill>
                <a:effectLst>
                  <a:outerShdw blurRad="38100" dist="38100" dir="2700000" algn="tl">
                    <a:srgbClr val="C0C0C0"/>
                  </a:outerShdw>
                </a:effectLst>
                <a:uLnTx/>
                <a:uFillTx/>
                <a:latin typeface="Trebuchet MS"/>
                <a:ea typeface="+mn-ea"/>
                <a:cs typeface="+mn-cs"/>
              </a:rPr>
              <a:t>ΣΕΔΕΑ</a:t>
            </a:r>
            <a:r>
              <a:rPr kumimoji="0" lang="el-GR" sz="105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rebuchet MS"/>
                <a:ea typeface="+mn-ea"/>
                <a:cs typeface="+mn-cs"/>
              </a:rPr>
              <a:t>.</a:t>
            </a:r>
          </a:p>
          <a:p>
            <a:pPr marL="0" marR="0" lvl="0" indent="0" algn="ctr" defTabSz="914400" rtl="0" eaLnBrk="1" fontAlgn="auto" latinLnBrk="0" hangingPunct="1">
              <a:lnSpc>
                <a:spcPct val="100000"/>
              </a:lnSpc>
              <a:spcBef>
                <a:spcPts val="0"/>
              </a:spcBef>
              <a:spcAft>
                <a:spcPts val="0"/>
              </a:spcAft>
              <a:buClr>
                <a:srgbClr val="C00000"/>
              </a:buClr>
              <a:buSzTx/>
              <a:buFontTx/>
              <a:buNone/>
              <a:tabLst>
                <a:tab pos="3403600" algn="l"/>
              </a:tabLst>
              <a:defRPr/>
            </a:pPr>
            <a:endParaRPr kumimoji="0" lang="el-GR" sz="12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rebuchet MS"/>
              <a:ea typeface="+mn-ea"/>
              <a:cs typeface="+mn-cs"/>
            </a:endParaRPr>
          </a:p>
          <a:p>
            <a:pPr marL="0" marR="0" lvl="0" indent="0" algn="ctr" defTabSz="914400" rtl="0" eaLnBrk="1" fontAlgn="auto" latinLnBrk="0" hangingPunct="1">
              <a:lnSpc>
                <a:spcPct val="100000"/>
              </a:lnSpc>
              <a:spcBef>
                <a:spcPts val="0"/>
              </a:spcBef>
              <a:spcAft>
                <a:spcPts val="0"/>
              </a:spcAft>
              <a:buClr>
                <a:srgbClr val="C00000"/>
              </a:buClr>
              <a:buSzTx/>
              <a:buFontTx/>
              <a:buNone/>
              <a:tabLst>
                <a:tab pos="3403600" algn="l"/>
              </a:tabLst>
              <a:defRPr/>
            </a:pPr>
            <a:endParaRPr kumimoji="0" lang="el-GR" sz="12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rebuchet MS"/>
              <a:ea typeface="+mn-ea"/>
              <a:cs typeface="+mn-cs"/>
            </a:endParaRPr>
          </a:p>
          <a:p>
            <a:pPr marL="0" marR="0" lvl="0" indent="0" algn="ctr" defTabSz="914400" rtl="0" eaLnBrk="1" fontAlgn="auto" latinLnBrk="0" hangingPunct="1">
              <a:lnSpc>
                <a:spcPct val="100000"/>
              </a:lnSpc>
              <a:spcBef>
                <a:spcPts val="0"/>
              </a:spcBef>
              <a:spcAft>
                <a:spcPts val="0"/>
              </a:spcAft>
              <a:buClr>
                <a:srgbClr val="C00000"/>
              </a:buClr>
              <a:buSzTx/>
              <a:buFontTx/>
              <a:buNone/>
              <a:tabLst>
                <a:tab pos="3403600" algn="l"/>
              </a:tabLst>
              <a:defRPr/>
            </a:pPr>
            <a:endParaRPr kumimoji="0" lang="el-GR" sz="1200" b="1" i="0" u="sng" strike="noStrike" kern="1200" cap="none" spc="0" normalizeH="0" baseline="0" noProof="0" dirty="0">
              <a:ln>
                <a:noFill/>
              </a:ln>
              <a:solidFill>
                <a:srgbClr val="FF0000"/>
              </a:solidFill>
              <a:effectLst>
                <a:outerShdw blurRad="38100" dist="38100" dir="2700000" algn="tl">
                  <a:srgbClr val="C0C0C0"/>
                </a:outerShdw>
              </a:effectLst>
              <a:uLnTx/>
              <a:uFillTx/>
              <a:latin typeface="Trebuchet MS"/>
              <a:ea typeface="+mn-ea"/>
              <a:cs typeface="+mn-cs"/>
            </a:endParaRPr>
          </a:p>
          <a:p>
            <a:pPr marL="0" marR="0" lvl="0" indent="0" algn="ctr" defTabSz="914400" rtl="0" eaLnBrk="1" fontAlgn="auto" latinLnBrk="0" hangingPunct="1">
              <a:lnSpc>
                <a:spcPct val="100000"/>
              </a:lnSpc>
              <a:spcBef>
                <a:spcPts val="0"/>
              </a:spcBef>
              <a:spcAft>
                <a:spcPts val="0"/>
              </a:spcAft>
              <a:buClr>
                <a:srgbClr val="C00000"/>
              </a:buClr>
              <a:buSzTx/>
              <a:buFontTx/>
              <a:buNone/>
              <a:tabLst>
                <a:tab pos="3403600" algn="l"/>
              </a:tabLst>
              <a:defRPr/>
            </a:pPr>
            <a:endParaRPr kumimoji="0" lang="el-GR" sz="1200" b="0" i="0" u="sng" strike="noStrike" kern="1200" cap="none" spc="0" normalizeH="0" baseline="0" noProof="0" dirty="0">
              <a:ln>
                <a:noFill/>
              </a:ln>
              <a:solidFill>
                <a:srgbClr val="FF0000"/>
              </a:solidFill>
              <a:effectLst>
                <a:outerShdw blurRad="38100" dist="38100" dir="2700000" algn="tl">
                  <a:srgbClr val="C0C0C0"/>
                </a:outerShdw>
              </a:effectLst>
              <a:uLnTx/>
              <a:uFillTx/>
              <a:latin typeface="Trebuchet MS"/>
              <a:ea typeface="+mn-ea"/>
              <a:cs typeface="+mn-cs"/>
            </a:endParaRPr>
          </a:p>
          <a:p>
            <a:pPr marL="0" marR="0" lvl="0" indent="0" algn="ctr" defTabSz="914400" rtl="0" eaLnBrk="1" fontAlgn="auto" latinLnBrk="0" hangingPunct="1">
              <a:lnSpc>
                <a:spcPct val="100000"/>
              </a:lnSpc>
              <a:spcBef>
                <a:spcPts val="0"/>
              </a:spcBef>
              <a:spcAft>
                <a:spcPts val="0"/>
              </a:spcAft>
              <a:buClr>
                <a:srgbClr val="C00000"/>
              </a:buClr>
              <a:buSzTx/>
              <a:buFontTx/>
              <a:buNone/>
              <a:tabLst>
                <a:tab pos="3403600" algn="l"/>
              </a:tabLst>
              <a:defRPr/>
            </a:pPr>
            <a:endParaRPr kumimoji="0" lang="el-GR" sz="12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rebuchet MS"/>
              <a:ea typeface="+mn-ea"/>
              <a:cs typeface="+mn-cs"/>
            </a:endParaRPr>
          </a:p>
        </p:txBody>
      </p:sp>
    </p:spTree>
    <p:extLst>
      <p:ext uri="{BB962C8B-B14F-4D97-AF65-F5344CB8AC3E}">
        <p14:creationId xmlns:p14="http://schemas.microsoft.com/office/powerpoint/2010/main" val="278873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dirty="0"/>
              <a:t>3. Κομματικοί συσχετισμοί</a:t>
            </a:r>
            <a:endParaRPr lang="en-GB" dirty="0"/>
          </a:p>
        </p:txBody>
      </p:sp>
    </p:spTree>
    <p:extLst>
      <p:ext uri="{BB962C8B-B14F-4D97-AF65-F5344CB8AC3E}">
        <p14:creationId xmlns:p14="http://schemas.microsoft.com/office/powerpoint/2010/main" val="1392518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fontScale="90000"/>
          </a:bodyPr>
          <a:lstStyle/>
          <a:p>
            <a:r>
              <a:rPr lang="el-GR" sz="2400" dirty="0"/>
              <a:t>Εντός-εκτός των τειχών</a:t>
            </a:r>
            <a:br>
              <a:rPr lang="el-GR" sz="2400" dirty="0"/>
            </a:br>
            <a:r>
              <a:rPr lang="el-GR" sz="1400" i="1" dirty="0"/>
              <a:t>‘</a:t>
            </a:r>
            <a:r>
              <a:rPr lang="el-GR" sz="1400" b="1" i="1" dirty="0">
                <a:ea typeface="Times New Roman" panose="02020603050405020304" pitchFamily="18" charset="0"/>
                <a:cs typeface="Times New Roman" panose="02020603050405020304" pitchFamily="18" charset="0"/>
              </a:rPr>
              <a:t>Ας φανταστούμε τον κόσμο σαν μία πόλη προστατευμένη από ένα κάστρο που περικλείεται από μία έρημο. Υπάρχουν άνθρωποι προστατευμένοι μέσα στο κάστρο και άνθρωποι απροστάτευτοι έξω από αυτό. Εσείς που θα λέγατε ότι βρίσκεστε; Μέσα ή έξω από το κάστρο</a:t>
            </a:r>
            <a:r>
              <a:rPr lang="el-GR" sz="1400" i="1" dirty="0"/>
              <a:t>;’</a:t>
            </a:r>
            <a:endParaRPr lang="en-US" sz="1400" i="1" dirty="0"/>
          </a:p>
        </p:txBody>
      </p:sp>
      <p:graphicFrame>
        <p:nvGraphicFramePr>
          <p:cNvPr id="9" name="Content Placeholder 8">
            <a:extLst>
              <a:ext uri="{FF2B5EF4-FFF2-40B4-BE49-F238E27FC236}">
                <a16:creationId xmlns:a16="http://schemas.microsoft.com/office/drawing/2014/main" id="{2E73103E-9382-419B-B944-EC2109792C6B}"/>
              </a:ext>
            </a:extLst>
          </p:cNvPr>
          <p:cNvGraphicFramePr>
            <a:graphicFrameLocks noGrp="1"/>
          </p:cNvGraphicFramePr>
          <p:nvPr>
            <p:ph sz="half" idx="1"/>
            <p:extLst>
              <p:ext uri="{D42A27DB-BD31-4B8C-83A1-F6EECF244321}">
                <p14:modId xmlns:p14="http://schemas.microsoft.com/office/powerpoint/2010/main" val="330870649"/>
              </p:ext>
            </p:extLst>
          </p:nvPr>
        </p:nvGraphicFramePr>
        <p:xfrm>
          <a:off x="1847528" y="1592796"/>
          <a:ext cx="7272808" cy="212423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21</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7" name="Content Placeholder 8">
            <a:extLst>
              <a:ext uri="{FF2B5EF4-FFF2-40B4-BE49-F238E27FC236}">
                <a16:creationId xmlns:a16="http://schemas.microsoft.com/office/drawing/2014/main" id="{4F0782FE-C6BD-1284-AD14-FBE4563B940F}"/>
              </a:ext>
            </a:extLst>
          </p:cNvPr>
          <p:cNvGraphicFramePr>
            <a:graphicFrameLocks/>
          </p:cNvGraphicFramePr>
          <p:nvPr>
            <p:extLst>
              <p:ext uri="{D42A27DB-BD31-4B8C-83A1-F6EECF244321}">
                <p14:modId xmlns:p14="http://schemas.microsoft.com/office/powerpoint/2010/main" val="2973211836"/>
              </p:ext>
            </p:extLst>
          </p:nvPr>
        </p:nvGraphicFramePr>
        <p:xfrm>
          <a:off x="1847528" y="4005065"/>
          <a:ext cx="7272808" cy="22322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9539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29">
            <a:extLst>
              <a:ext uri="{FF2B5EF4-FFF2-40B4-BE49-F238E27FC236}">
                <a16:creationId xmlns:a16="http://schemas.microsoft.com/office/drawing/2014/main" id="{16509CBA-8802-4E80-A670-BC31BD6CF967}"/>
              </a:ext>
            </a:extLst>
          </p:cNvPr>
          <p:cNvGraphicFramePr>
            <a:graphicFrameLocks noGrp="1"/>
          </p:cNvGraphicFramePr>
          <p:nvPr>
            <p:ph idx="1"/>
            <p:extLst>
              <p:ext uri="{D42A27DB-BD31-4B8C-83A1-F6EECF244321}">
                <p14:modId xmlns:p14="http://schemas.microsoft.com/office/powerpoint/2010/main" val="2412335403"/>
              </p:ext>
            </p:extLst>
          </p:nvPr>
        </p:nvGraphicFramePr>
        <p:xfrm>
          <a:off x="239713" y="1484313"/>
          <a:ext cx="11832951" cy="381689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87305AE5-0B64-4364-AB7C-4B6111FB60CC}"/>
              </a:ext>
            </a:extLst>
          </p:cNvPr>
          <p:cNvSpPr>
            <a:spLocks noGrp="1"/>
          </p:cNvSpPr>
          <p:nvPr>
            <p:ph type="title"/>
          </p:nvPr>
        </p:nvSpPr>
        <p:spPr/>
        <p:txBody>
          <a:bodyPr/>
          <a:lstStyle/>
          <a:p>
            <a:r>
              <a:rPr lang="el-GR" dirty="0"/>
              <a:t>Πρόθεση ψήφου στις Βουλευτικές εκλογές</a:t>
            </a:r>
            <a:br>
              <a:rPr lang="el-GR" dirty="0"/>
            </a:br>
            <a:r>
              <a:rPr lang="el-GR" sz="1400" i="1" dirty="0"/>
              <a:t>‘Και αν είχαμε την επόμενη Κυριακή Βουλευτικές εκλογές τι θα ψηφίζατε;’</a:t>
            </a:r>
            <a:endParaRPr lang="el-GR" sz="1400" dirty="0"/>
          </a:p>
        </p:txBody>
      </p:sp>
      <p:sp>
        <p:nvSpPr>
          <p:cNvPr id="2" name="Slide Number Placeholder 3">
            <a:extLst>
              <a:ext uri="{FF2B5EF4-FFF2-40B4-BE49-F238E27FC236}">
                <a16:creationId xmlns:a16="http://schemas.microsoft.com/office/drawing/2014/main" id="{FAD9B5F9-4D35-43E0-B0FB-318CFBC36378}"/>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fld id="{DE70D37E-C867-47FE-9F10-9260555C453A}" type="slidenum">
              <a:rPr lang="en-GB" sz="1600" b="1" smtClean="0">
                <a:solidFill>
                  <a:srgbClr val="4E5B6F"/>
                </a:solidFill>
                <a:effectLst>
                  <a:outerShdw blurRad="38100" dist="38100" dir="2700000" algn="tl">
                    <a:srgbClr val="000000">
                      <a:alpha val="43137"/>
                    </a:srgbClr>
                  </a:outerShdw>
                </a:effectLst>
                <a:latin typeface="Trebuchet MS"/>
                <a:ea typeface="+mj-ea"/>
                <a:cs typeface="+mj-cs"/>
              </a:rPr>
              <a:pPr algn="ctr">
                <a:spcBef>
                  <a:spcPct val="0"/>
                </a:spcBef>
                <a:defRPr/>
              </a:pPr>
              <a:t>22</a:t>
            </a:fld>
            <a:endParaRPr lang="en-GB" sz="1600" b="1" dirty="0">
              <a:solidFill>
                <a:srgbClr val="4E5B6F"/>
              </a:solidFill>
              <a:effectLst>
                <a:outerShdw blurRad="38100" dist="38100" dir="2700000" algn="tl">
                  <a:srgbClr val="000000">
                    <a:alpha val="43137"/>
                  </a:srgbClr>
                </a:outerShdw>
              </a:effectLst>
              <a:latin typeface="Trebuchet MS"/>
              <a:ea typeface="+mj-ea"/>
              <a:cs typeface="+mj-cs"/>
            </a:endParaRPr>
          </a:p>
        </p:txBody>
      </p:sp>
      <p:sp>
        <p:nvSpPr>
          <p:cNvPr id="6" name="TextBox 5">
            <a:extLst>
              <a:ext uri="{FF2B5EF4-FFF2-40B4-BE49-F238E27FC236}">
                <a16:creationId xmlns:a16="http://schemas.microsoft.com/office/drawing/2014/main" id="{FB55B144-914E-4C85-8547-1FD2694785C0}"/>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pic>
        <p:nvPicPr>
          <p:cNvPr id="18" name="Picture 13" descr="http://radio-lehovo.gr/wp-content/uploads/2015/02/KKE-logo.gif">
            <a:extLst>
              <a:ext uri="{FF2B5EF4-FFF2-40B4-BE49-F238E27FC236}">
                <a16:creationId xmlns:a16="http://schemas.microsoft.com/office/drawing/2014/main" id="{72313CCC-DE17-4D5F-9240-EDA7A44317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7752" y="5373216"/>
            <a:ext cx="3960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a:extLst>
              <a:ext uri="{FF2B5EF4-FFF2-40B4-BE49-F238E27FC236}">
                <a16:creationId xmlns:a16="http://schemas.microsoft.com/office/drawing/2014/main" id="{2B7EF8ED-A35B-4CEC-91DC-33D875C6F9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7808" y="5373216"/>
            <a:ext cx="465857" cy="46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descr="Image result for Î½Î´ Î»Î¿Î³Î¿ÏÏÏÎ¿">
            <a:extLst>
              <a:ext uri="{FF2B5EF4-FFF2-40B4-BE49-F238E27FC236}">
                <a16:creationId xmlns:a16="http://schemas.microsoft.com/office/drawing/2014/main" id="{888EFE5F-0CC3-41CC-AF2E-3B3CE7808945}"/>
              </a:ext>
            </a:extLst>
          </p:cNvPr>
          <p:cNvPicPr/>
          <p:nvPr/>
        </p:nvPicPr>
        <p:blipFill rotWithShape="1">
          <a:blip r:embed="rId6" cstate="print">
            <a:extLst>
              <a:ext uri="{28A0092B-C50C-407E-A947-70E740481C1C}">
                <a14:useLocalDpi xmlns:a14="http://schemas.microsoft.com/office/drawing/2010/main" val="0"/>
              </a:ext>
            </a:extLst>
          </a:blip>
          <a:srcRect l="12673" t="4811" r="13145" b="8581"/>
          <a:stretch/>
        </p:blipFill>
        <p:spPr bwMode="auto">
          <a:xfrm>
            <a:off x="830139" y="5421471"/>
            <a:ext cx="441325" cy="311785"/>
          </a:xfrm>
          <a:prstGeom prst="rect">
            <a:avLst/>
          </a:prstGeom>
          <a:noFill/>
        </p:spPr>
      </p:pic>
      <p:pic>
        <p:nvPicPr>
          <p:cNvPr id="26" name="Picture 2">
            <a:extLst>
              <a:ext uri="{FF2B5EF4-FFF2-40B4-BE49-F238E27FC236}">
                <a16:creationId xmlns:a16="http://schemas.microsoft.com/office/drawing/2014/main" id="{0DB6D773-5FBA-4F6B-B5D5-141157275B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6911" y="5445224"/>
            <a:ext cx="479049" cy="3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a:extLst>
              <a:ext uri="{FF2B5EF4-FFF2-40B4-BE49-F238E27FC236}">
                <a16:creationId xmlns:a16="http://schemas.microsoft.com/office/drawing/2014/main" id="{E9F38AF6-A2BC-4567-B843-D413AEE0B0B9}"/>
              </a:ext>
            </a:extLst>
          </p:cNvPr>
          <p:cNvSpPr txBox="1"/>
          <p:nvPr/>
        </p:nvSpPr>
        <p:spPr>
          <a:xfrm>
            <a:off x="11280576" y="5393208"/>
            <a:ext cx="864096" cy="276999"/>
          </a:xfrm>
          <a:prstGeom prst="rect">
            <a:avLst/>
          </a:prstGeom>
          <a:noFill/>
        </p:spPr>
        <p:txBody>
          <a:bodyPr wrap="square" rtlCol="0">
            <a:spAutoFit/>
          </a:bodyPr>
          <a:lstStyle/>
          <a:p>
            <a:pPr algn="ctr"/>
            <a:r>
              <a:rPr lang="el-GR" sz="1200" b="1" dirty="0"/>
              <a:t>ΔΑ</a:t>
            </a:r>
          </a:p>
        </p:txBody>
      </p:sp>
      <p:sp>
        <p:nvSpPr>
          <p:cNvPr id="35" name="TextBox 34">
            <a:extLst>
              <a:ext uri="{FF2B5EF4-FFF2-40B4-BE49-F238E27FC236}">
                <a16:creationId xmlns:a16="http://schemas.microsoft.com/office/drawing/2014/main" id="{F0B828E2-81B1-4778-994B-D87B9F4C84EA}"/>
              </a:ext>
            </a:extLst>
          </p:cNvPr>
          <p:cNvSpPr txBox="1"/>
          <p:nvPr/>
        </p:nvSpPr>
        <p:spPr>
          <a:xfrm>
            <a:off x="10344472" y="5373216"/>
            <a:ext cx="864096" cy="461665"/>
          </a:xfrm>
          <a:prstGeom prst="rect">
            <a:avLst/>
          </a:prstGeom>
          <a:noFill/>
        </p:spPr>
        <p:txBody>
          <a:bodyPr wrap="square" rtlCol="0">
            <a:spAutoFit/>
          </a:bodyPr>
          <a:lstStyle/>
          <a:p>
            <a:pPr algn="ctr"/>
            <a:r>
              <a:rPr lang="el-GR" sz="1200" b="1" dirty="0"/>
              <a:t>Αναποφάσιστοι</a:t>
            </a:r>
          </a:p>
        </p:txBody>
      </p:sp>
      <p:sp>
        <p:nvSpPr>
          <p:cNvPr id="37" name="TextBox 36">
            <a:extLst>
              <a:ext uri="{FF2B5EF4-FFF2-40B4-BE49-F238E27FC236}">
                <a16:creationId xmlns:a16="http://schemas.microsoft.com/office/drawing/2014/main" id="{05F41191-0A18-4219-A68C-729D344D0018}"/>
              </a:ext>
            </a:extLst>
          </p:cNvPr>
          <p:cNvSpPr txBox="1"/>
          <p:nvPr/>
        </p:nvSpPr>
        <p:spPr>
          <a:xfrm>
            <a:off x="8544272" y="5340383"/>
            <a:ext cx="864096" cy="461665"/>
          </a:xfrm>
          <a:prstGeom prst="rect">
            <a:avLst/>
          </a:prstGeom>
          <a:noFill/>
        </p:spPr>
        <p:txBody>
          <a:bodyPr wrap="square" rtlCol="0">
            <a:spAutoFit/>
          </a:bodyPr>
          <a:lstStyle/>
          <a:p>
            <a:pPr algn="ctr"/>
            <a:r>
              <a:rPr lang="el-GR" sz="1200" b="1" dirty="0"/>
              <a:t>Άκυρο-Λευκό</a:t>
            </a:r>
          </a:p>
        </p:txBody>
      </p:sp>
      <p:sp>
        <p:nvSpPr>
          <p:cNvPr id="39" name="TextBox 38">
            <a:extLst>
              <a:ext uri="{FF2B5EF4-FFF2-40B4-BE49-F238E27FC236}">
                <a16:creationId xmlns:a16="http://schemas.microsoft.com/office/drawing/2014/main" id="{19C82CF2-3B35-47BE-97F9-01608723DE47}"/>
              </a:ext>
            </a:extLst>
          </p:cNvPr>
          <p:cNvSpPr txBox="1"/>
          <p:nvPr/>
        </p:nvSpPr>
        <p:spPr>
          <a:xfrm>
            <a:off x="9408368" y="5367062"/>
            <a:ext cx="864096" cy="430887"/>
          </a:xfrm>
          <a:prstGeom prst="rect">
            <a:avLst/>
          </a:prstGeom>
          <a:noFill/>
        </p:spPr>
        <p:txBody>
          <a:bodyPr wrap="square" rtlCol="0">
            <a:spAutoFit/>
          </a:bodyPr>
          <a:lstStyle/>
          <a:p>
            <a:pPr algn="ctr"/>
            <a:r>
              <a:rPr lang="el-GR" sz="1100" b="1" dirty="0"/>
              <a:t>Δε θα ψηφίσουν</a:t>
            </a:r>
          </a:p>
        </p:txBody>
      </p:sp>
      <p:sp>
        <p:nvSpPr>
          <p:cNvPr id="41" name="TextBox 40">
            <a:extLst>
              <a:ext uri="{FF2B5EF4-FFF2-40B4-BE49-F238E27FC236}">
                <a16:creationId xmlns:a16="http://schemas.microsoft.com/office/drawing/2014/main" id="{268ABE4C-94A0-41C6-A245-84C8844C487B}"/>
              </a:ext>
            </a:extLst>
          </p:cNvPr>
          <p:cNvSpPr txBox="1"/>
          <p:nvPr/>
        </p:nvSpPr>
        <p:spPr>
          <a:xfrm>
            <a:off x="7680176" y="5445224"/>
            <a:ext cx="864096" cy="276999"/>
          </a:xfrm>
          <a:prstGeom prst="rect">
            <a:avLst/>
          </a:prstGeom>
          <a:noFill/>
        </p:spPr>
        <p:txBody>
          <a:bodyPr wrap="square" rtlCol="0">
            <a:spAutoFit/>
          </a:bodyPr>
          <a:lstStyle/>
          <a:p>
            <a:pPr algn="ctr"/>
            <a:r>
              <a:rPr lang="el-GR" sz="1200" b="1" dirty="0"/>
              <a:t>Λοιπά</a:t>
            </a:r>
          </a:p>
        </p:txBody>
      </p:sp>
      <p:pic>
        <p:nvPicPr>
          <p:cNvPr id="43" name="Picture 42" descr="Logo&#10;&#10;Description automatically generated">
            <a:extLst>
              <a:ext uri="{FF2B5EF4-FFF2-40B4-BE49-F238E27FC236}">
                <a16:creationId xmlns:a16="http://schemas.microsoft.com/office/drawing/2014/main" id="{E57068A2-2510-40D4-B635-ECD10229C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9496" y="5445224"/>
            <a:ext cx="689770" cy="307095"/>
          </a:xfrm>
          <a:prstGeom prst="rect">
            <a:avLst/>
          </a:prstGeom>
        </p:spPr>
      </p:pic>
      <p:sp>
        <p:nvSpPr>
          <p:cNvPr id="44" name="TextBox 6">
            <a:extLst>
              <a:ext uri="{FF2B5EF4-FFF2-40B4-BE49-F238E27FC236}">
                <a16:creationId xmlns:a16="http://schemas.microsoft.com/office/drawing/2014/main" id="{1B99E76B-0B10-45B7-8264-4AAD17519A3D}"/>
              </a:ext>
            </a:extLst>
          </p:cNvPr>
          <p:cNvSpPr txBox="1"/>
          <p:nvPr/>
        </p:nvSpPr>
        <p:spPr>
          <a:xfrm>
            <a:off x="791542" y="2135011"/>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l-GR" sz="1200" b="1" dirty="0"/>
              <a:t>27,0</a:t>
            </a:r>
          </a:p>
        </p:txBody>
      </p:sp>
      <p:sp>
        <p:nvSpPr>
          <p:cNvPr id="48" name="TextBox 6">
            <a:extLst>
              <a:ext uri="{FF2B5EF4-FFF2-40B4-BE49-F238E27FC236}">
                <a16:creationId xmlns:a16="http://schemas.microsoft.com/office/drawing/2014/main" id="{5C0C3A83-5091-4050-9922-A40B4951D712}"/>
              </a:ext>
            </a:extLst>
          </p:cNvPr>
          <p:cNvSpPr txBox="1"/>
          <p:nvPr/>
        </p:nvSpPr>
        <p:spPr>
          <a:xfrm>
            <a:off x="5159896" y="2143889"/>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l-GR" sz="1200" b="1" dirty="0"/>
              <a:t>3,</a:t>
            </a:r>
            <a:r>
              <a:rPr lang="en-US" sz="1200" b="1" dirty="0"/>
              <a:t>2</a:t>
            </a:r>
            <a:endParaRPr lang="el-GR" sz="1200" b="1" dirty="0"/>
          </a:p>
        </p:txBody>
      </p:sp>
      <p:sp>
        <p:nvSpPr>
          <p:cNvPr id="50" name="TextBox 6">
            <a:extLst>
              <a:ext uri="{FF2B5EF4-FFF2-40B4-BE49-F238E27FC236}">
                <a16:creationId xmlns:a16="http://schemas.microsoft.com/office/drawing/2014/main" id="{7A4565B7-DCB4-4209-B61E-5D8E753815EC}"/>
              </a:ext>
            </a:extLst>
          </p:cNvPr>
          <p:cNvSpPr txBox="1"/>
          <p:nvPr/>
        </p:nvSpPr>
        <p:spPr>
          <a:xfrm>
            <a:off x="1631504" y="2132856"/>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l-GR" sz="1200" b="1" dirty="0"/>
              <a:t>19,</a:t>
            </a:r>
            <a:r>
              <a:rPr lang="en-US" sz="1200" b="1" dirty="0"/>
              <a:t>8</a:t>
            </a:r>
            <a:endParaRPr lang="el-GR" sz="1200" b="1" dirty="0"/>
          </a:p>
        </p:txBody>
      </p:sp>
      <p:sp>
        <p:nvSpPr>
          <p:cNvPr id="52" name="TextBox 6">
            <a:extLst>
              <a:ext uri="{FF2B5EF4-FFF2-40B4-BE49-F238E27FC236}">
                <a16:creationId xmlns:a16="http://schemas.microsoft.com/office/drawing/2014/main" id="{0B286BB8-EE3C-429C-9AAF-6C67870AFB3A}"/>
              </a:ext>
            </a:extLst>
          </p:cNvPr>
          <p:cNvSpPr txBox="1"/>
          <p:nvPr/>
        </p:nvSpPr>
        <p:spPr>
          <a:xfrm>
            <a:off x="2495600" y="2135010"/>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l-GR" sz="1200" b="1" dirty="0"/>
              <a:t>1</a:t>
            </a:r>
            <a:r>
              <a:rPr lang="en-US" sz="1200" b="1" dirty="0"/>
              <a:t>4,4</a:t>
            </a:r>
            <a:endParaRPr lang="el-GR" sz="1200" b="1" dirty="0"/>
          </a:p>
        </p:txBody>
      </p:sp>
      <p:sp>
        <p:nvSpPr>
          <p:cNvPr id="54" name="TextBox 6">
            <a:extLst>
              <a:ext uri="{FF2B5EF4-FFF2-40B4-BE49-F238E27FC236}">
                <a16:creationId xmlns:a16="http://schemas.microsoft.com/office/drawing/2014/main" id="{92082899-E609-4EFB-AB34-9BE9D6B476FD}"/>
              </a:ext>
            </a:extLst>
          </p:cNvPr>
          <p:cNvSpPr txBox="1"/>
          <p:nvPr/>
        </p:nvSpPr>
        <p:spPr>
          <a:xfrm>
            <a:off x="3431704" y="2135010"/>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t>4</a:t>
            </a:r>
            <a:r>
              <a:rPr lang="el-GR" sz="1200" b="1" dirty="0"/>
              <a:t>,</a:t>
            </a:r>
            <a:r>
              <a:rPr lang="en-US" sz="1200" b="1" dirty="0"/>
              <a:t>8</a:t>
            </a:r>
            <a:endParaRPr lang="el-GR" sz="1200" b="1" dirty="0"/>
          </a:p>
        </p:txBody>
      </p:sp>
      <p:sp>
        <p:nvSpPr>
          <p:cNvPr id="56" name="TextBox 6">
            <a:extLst>
              <a:ext uri="{FF2B5EF4-FFF2-40B4-BE49-F238E27FC236}">
                <a16:creationId xmlns:a16="http://schemas.microsoft.com/office/drawing/2014/main" id="{38C69CE4-5252-41A1-BED2-F14453D34D7C}"/>
              </a:ext>
            </a:extLst>
          </p:cNvPr>
          <p:cNvSpPr txBox="1"/>
          <p:nvPr/>
        </p:nvSpPr>
        <p:spPr>
          <a:xfrm>
            <a:off x="4271863" y="2132856"/>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t>3</a:t>
            </a:r>
            <a:r>
              <a:rPr lang="el-GR" sz="1200" b="1" dirty="0"/>
              <a:t>,</a:t>
            </a:r>
            <a:r>
              <a:rPr lang="en-US" sz="1200" b="1" dirty="0"/>
              <a:t>9</a:t>
            </a:r>
            <a:endParaRPr lang="el-GR" sz="1200" b="1" dirty="0"/>
          </a:p>
        </p:txBody>
      </p:sp>
      <p:sp>
        <p:nvSpPr>
          <p:cNvPr id="58" name="TextBox 57">
            <a:extLst>
              <a:ext uri="{FF2B5EF4-FFF2-40B4-BE49-F238E27FC236}">
                <a16:creationId xmlns:a16="http://schemas.microsoft.com/office/drawing/2014/main" id="{88D7EE55-2564-429F-BA9B-162F5D9F72E5}"/>
              </a:ext>
            </a:extLst>
          </p:cNvPr>
          <p:cNvSpPr txBox="1"/>
          <p:nvPr/>
        </p:nvSpPr>
        <p:spPr>
          <a:xfrm>
            <a:off x="10539720" y="3615407"/>
            <a:ext cx="131692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Αδιευκρίνιστη ψήφος: </a:t>
            </a:r>
            <a:r>
              <a:rPr lang="el-GR" sz="1200" b="1" dirty="0">
                <a:solidFill>
                  <a:prstClr val="black"/>
                </a:solidFill>
                <a:latin typeface="Trebuchet MS"/>
              </a:rPr>
              <a:t>10</a:t>
            </a:r>
            <a:r>
              <a:rPr kumimoji="0" lang="el-GR" sz="1200" b="1" i="0" u="none" strike="noStrike" kern="1200" cap="none" spc="0" normalizeH="0" baseline="0" noProof="0" dirty="0">
                <a:ln>
                  <a:noFill/>
                </a:ln>
                <a:solidFill>
                  <a:prstClr val="black"/>
                </a:solidFill>
                <a:effectLst/>
                <a:uLnTx/>
                <a:uFillTx/>
                <a:latin typeface="Trebuchet MS"/>
                <a:ea typeface="+mn-ea"/>
                <a:cs typeface="+mn-cs"/>
              </a:rPr>
              <a:t>,5</a:t>
            </a:r>
          </a:p>
        </p:txBody>
      </p:sp>
      <p:pic>
        <p:nvPicPr>
          <p:cNvPr id="8" name="Picture 7" descr="A picture containing text, sign&#10;&#10;Description automatically generated">
            <a:extLst>
              <a:ext uri="{FF2B5EF4-FFF2-40B4-BE49-F238E27FC236}">
                <a16:creationId xmlns:a16="http://schemas.microsoft.com/office/drawing/2014/main" id="{1F656F8B-B0EC-4DD8-BBAE-44A74E47AB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35203" y="5389941"/>
            <a:ext cx="356941" cy="402154"/>
          </a:xfrm>
          <a:prstGeom prst="rect">
            <a:avLst/>
          </a:prstGeom>
        </p:spPr>
      </p:pic>
      <p:sp>
        <p:nvSpPr>
          <p:cNvPr id="27" name="TextBox 6">
            <a:extLst>
              <a:ext uri="{FF2B5EF4-FFF2-40B4-BE49-F238E27FC236}">
                <a16:creationId xmlns:a16="http://schemas.microsoft.com/office/drawing/2014/main" id="{46FBDC84-C60B-4581-A1B7-0D347F311C4C}"/>
              </a:ext>
            </a:extLst>
          </p:cNvPr>
          <p:cNvSpPr txBox="1"/>
          <p:nvPr/>
        </p:nvSpPr>
        <p:spPr>
          <a:xfrm>
            <a:off x="6936159" y="2143889"/>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l-GR" sz="1200" b="1" dirty="0"/>
              <a:t>2,</a:t>
            </a:r>
            <a:r>
              <a:rPr lang="en-US" sz="1200" b="1" dirty="0"/>
              <a:t>1</a:t>
            </a:r>
            <a:endParaRPr lang="el-GR" sz="1200" b="1" dirty="0"/>
          </a:p>
        </p:txBody>
      </p:sp>
      <p:pic>
        <p:nvPicPr>
          <p:cNvPr id="1026" name="Picture 2" descr="ΠΑΣΟΚ - Κίνημα Αλλαγής Φωκίδας | Facebook">
            <a:extLst>
              <a:ext uri="{FF2B5EF4-FFF2-40B4-BE49-F238E27FC236}">
                <a16:creationId xmlns:a16="http://schemas.microsoft.com/office/drawing/2014/main" id="{04E5DEF7-E437-7AE0-E11B-FE455B66A2D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23592" y="5298286"/>
            <a:ext cx="723026" cy="7230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8379CD07-CE57-8223-02F5-CC4C04FDA96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78551" y="5341909"/>
            <a:ext cx="493720" cy="493720"/>
          </a:xfrm>
          <a:prstGeom prst="rect">
            <a:avLst/>
          </a:prstGeom>
        </p:spPr>
      </p:pic>
    </p:spTree>
    <p:extLst>
      <p:ext uri="{BB962C8B-B14F-4D97-AF65-F5344CB8AC3E}">
        <p14:creationId xmlns:p14="http://schemas.microsoft.com/office/powerpoint/2010/main" val="3169304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903300-89BE-4305-A9B6-B9FF6F26A1DC}"/>
              </a:ext>
            </a:extLst>
          </p:cNvPr>
          <p:cNvSpPr>
            <a:spLocks noGrp="1"/>
          </p:cNvSpPr>
          <p:nvPr>
            <p:ph type="title"/>
          </p:nvPr>
        </p:nvSpPr>
        <p:spPr>
          <a:xfrm>
            <a:off x="95697" y="58609"/>
            <a:ext cx="8976996" cy="1080120"/>
          </a:xfrm>
        </p:spPr>
        <p:txBody>
          <a:bodyPr/>
          <a:lstStyle/>
          <a:p>
            <a:r>
              <a:rPr lang="el-GR" dirty="0"/>
              <a:t>Συσπείρωση ΝΔ-ΣΥΡΙΖΑ στην Α-Δ κλίμακα</a:t>
            </a:r>
          </a:p>
        </p:txBody>
      </p:sp>
      <p:sp>
        <p:nvSpPr>
          <p:cNvPr id="8" name="Slide Number Placeholder 3">
            <a:extLst>
              <a:ext uri="{FF2B5EF4-FFF2-40B4-BE49-F238E27FC236}">
                <a16:creationId xmlns:a16="http://schemas.microsoft.com/office/drawing/2014/main"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23</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id="{0CA452A8-C467-42A7-A332-0B9A35201F74}"/>
              </a:ext>
            </a:extLst>
          </p:cNvPr>
          <p:cNvSpPr txBox="1"/>
          <p:nvPr/>
        </p:nvSpPr>
        <p:spPr>
          <a:xfrm>
            <a:off x="11746698" y="9525"/>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4" name="Content Placeholder 8">
            <a:extLst>
              <a:ext uri="{FF2B5EF4-FFF2-40B4-BE49-F238E27FC236}">
                <a16:creationId xmlns:a16="http://schemas.microsoft.com/office/drawing/2014/main" id="{BD18B2E8-70A6-4FDC-8443-6865D98A58A6}"/>
              </a:ext>
            </a:extLst>
          </p:cNvPr>
          <p:cNvGraphicFramePr>
            <a:graphicFrameLocks/>
          </p:cNvGraphicFramePr>
          <p:nvPr/>
        </p:nvGraphicFramePr>
        <p:xfrm>
          <a:off x="95697" y="1700808"/>
          <a:ext cx="11688935"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D1A8F31-4F76-4349-9A5A-E78AE68ED551}"/>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3584550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BA873F-F259-427B-A841-CB170BB222B5}"/>
              </a:ext>
            </a:extLst>
          </p:cNvPr>
          <p:cNvSpPr>
            <a:spLocks noGrp="1"/>
          </p:cNvSpPr>
          <p:nvPr>
            <p:ph type="title"/>
          </p:nvPr>
        </p:nvSpPr>
        <p:spPr/>
        <p:txBody>
          <a:bodyPr/>
          <a:lstStyle/>
          <a:p>
            <a:r>
              <a:rPr lang="el-GR" dirty="0"/>
              <a:t>Συσπειρώσεις-Μετακινήσεις</a:t>
            </a:r>
          </a:p>
        </p:txBody>
      </p:sp>
      <p:sp>
        <p:nvSpPr>
          <p:cNvPr id="4" name="Slide Number Placeholder 3">
            <a:extLst>
              <a:ext uri="{FF2B5EF4-FFF2-40B4-BE49-F238E27FC236}">
                <a16:creationId xmlns:a16="http://schemas.microsoft.com/office/drawing/2014/main" id="{D1758E85-1BC0-46AF-9378-459081E26C99}"/>
              </a:ext>
            </a:extLst>
          </p:cNvPr>
          <p:cNvSpPr>
            <a:spLocks noGrp="1"/>
          </p:cNvSpPr>
          <p:nvPr>
            <p:ph type="sldNum" sz="quarter" idx="10"/>
          </p:nvPr>
        </p:nvSpPr>
        <p:spPr/>
        <p:txBody>
          <a:bodyPr/>
          <a:lstStyle/>
          <a:p>
            <a:pPr>
              <a:spcBef>
                <a:spcPct val="0"/>
              </a:spcBef>
            </a:pPr>
            <a:fld id="{DE70D37E-C867-47FE-9F10-9260555C453A}" type="slidenum">
              <a:rPr lang="en-GB" smtClean="0"/>
              <a:pPr>
                <a:spcBef>
                  <a:spcPct val="0"/>
                </a:spcBef>
              </a:pPr>
              <a:t>24</a:t>
            </a:fld>
            <a:endParaRPr lang="en-GB" dirty="0"/>
          </a:p>
        </p:txBody>
      </p:sp>
      <p:pic>
        <p:nvPicPr>
          <p:cNvPr id="5" name="Picture 4" descr="Image result for Î½Î´ Î»Î¿Î³Î¿ÏÏÏÎ¿">
            <a:extLst>
              <a:ext uri="{FF2B5EF4-FFF2-40B4-BE49-F238E27FC236}">
                <a16:creationId xmlns:a16="http://schemas.microsoft.com/office/drawing/2014/main" id="{710AA322-D8B9-4599-98E2-734871DB2668}"/>
              </a:ext>
            </a:extLst>
          </p:cNvPr>
          <p:cNvPicPr/>
          <p:nvPr/>
        </p:nvPicPr>
        <p:blipFill rotWithShape="1">
          <a:blip r:embed="rId2" cstate="print">
            <a:extLst>
              <a:ext uri="{28A0092B-C50C-407E-A947-70E740481C1C}">
                <a14:useLocalDpi xmlns:a14="http://schemas.microsoft.com/office/drawing/2010/main" val="0"/>
              </a:ext>
            </a:extLst>
          </a:blip>
          <a:srcRect l="12673" t="4811" r="13145" b="8581"/>
          <a:stretch/>
        </p:blipFill>
        <p:spPr bwMode="auto">
          <a:xfrm>
            <a:off x="1847528" y="1718354"/>
            <a:ext cx="1492414" cy="1224136"/>
          </a:xfrm>
          <a:prstGeom prst="rect">
            <a:avLst/>
          </a:prstGeom>
          <a:noFill/>
        </p:spPr>
      </p:pic>
      <p:pic>
        <p:nvPicPr>
          <p:cNvPr id="6" name="Picture 5" descr="Logo&#10;&#10;Description automatically generated">
            <a:extLst>
              <a:ext uri="{FF2B5EF4-FFF2-40B4-BE49-F238E27FC236}">
                <a16:creationId xmlns:a16="http://schemas.microsoft.com/office/drawing/2014/main" id="{7BEEFD7F-DC42-4C64-919D-FDF8E1F220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5484" y="1597442"/>
            <a:ext cx="2749549" cy="1224136"/>
          </a:xfrm>
          <a:prstGeom prst="rect">
            <a:avLst/>
          </a:prstGeom>
        </p:spPr>
      </p:pic>
      <p:sp>
        <p:nvSpPr>
          <p:cNvPr id="7" name="Arrow: Right 6">
            <a:extLst>
              <a:ext uri="{FF2B5EF4-FFF2-40B4-BE49-F238E27FC236}">
                <a16:creationId xmlns:a16="http://schemas.microsoft.com/office/drawing/2014/main" id="{F3CA2720-C6D4-4752-8BC4-501808CEB7B0}"/>
              </a:ext>
            </a:extLst>
          </p:cNvPr>
          <p:cNvSpPr/>
          <p:nvPr/>
        </p:nvSpPr>
        <p:spPr>
          <a:xfrm>
            <a:off x="3863752" y="2495391"/>
            <a:ext cx="2808312" cy="447099"/>
          </a:xfrm>
          <a:prstGeom prst="rightArrow">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Arrow: Right 7">
            <a:extLst>
              <a:ext uri="{FF2B5EF4-FFF2-40B4-BE49-F238E27FC236}">
                <a16:creationId xmlns:a16="http://schemas.microsoft.com/office/drawing/2014/main" id="{6B39D55A-43D2-4263-BB66-D4AC891314CC}"/>
              </a:ext>
            </a:extLst>
          </p:cNvPr>
          <p:cNvSpPr/>
          <p:nvPr/>
        </p:nvSpPr>
        <p:spPr>
          <a:xfrm rot="10800000">
            <a:off x="3863752" y="1788816"/>
            <a:ext cx="2808312" cy="44709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id="{8FA640EC-1C72-4D7D-94FF-E14BFB197778}"/>
              </a:ext>
            </a:extLst>
          </p:cNvPr>
          <p:cNvSpPr txBox="1"/>
          <p:nvPr/>
        </p:nvSpPr>
        <p:spPr>
          <a:xfrm>
            <a:off x="4331804" y="1412776"/>
            <a:ext cx="2052228" cy="369332"/>
          </a:xfrm>
          <a:prstGeom prst="rect">
            <a:avLst/>
          </a:prstGeom>
          <a:noFill/>
        </p:spPr>
        <p:txBody>
          <a:bodyPr wrap="square" rtlCol="0">
            <a:spAutoFit/>
          </a:bodyPr>
          <a:lstStyle/>
          <a:p>
            <a:pPr algn="ctr"/>
            <a:r>
              <a:rPr lang="el-GR" dirty="0">
                <a:solidFill>
                  <a:schemeClr val="accent2"/>
                </a:solidFill>
              </a:rPr>
              <a:t>Μετακίνηση </a:t>
            </a:r>
            <a:r>
              <a:rPr lang="en-US" dirty="0">
                <a:solidFill>
                  <a:schemeClr val="accent2"/>
                </a:solidFill>
              </a:rPr>
              <a:t>4</a:t>
            </a:r>
            <a:r>
              <a:rPr lang="el-GR" dirty="0">
                <a:solidFill>
                  <a:schemeClr val="accent2"/>
                </a:solidFill>
              </a:rPr>
              <a:t>,</a:t>
            </a:r>
            <a:r>
              <a:rPr lang="en-US" dirty="0">
                <a:solidFill>
                  <a:schemeClr val="accent2"/>
                </a:solidFill>
              </a:rPr>
              <a:t>6</a:t>
            </a:r>
            <a:r>
              <a:rPr lang="el-GR" dirty="0">
                <a:solidFill>
                  <a:schemeClr val="accent2"/>
                </a:solidFill>
              </a:rPr>
              <a:t>%</a:t>
            </a:r>
          </a:p>
        </p:txBody>
      </p:sp>
      <p:sp>
        <p:nvSpPr>
          <p:cNvPr id="10" name="TextBox 9">
            <a:extLst>
              <a:ext uri="{FF2B5EF4-FFF2-40B4-BE49-F238E27FC236}">
                <a16:creationId xmlns:a16="http://schemas.microsoft.com/office/drawing/2014/main" id="{4040EC33-6D1F-46B8-8826-C3D322470C66}"/>
              </a:ext>
            </a:extLst>
          </p:cNvPr>
          <p:cNvSpPr txBox="1"/>
          <p:nvPr/>
        </p:nvSpPr>
        <p:spPr>
          <a:xfrm>
            <a:off x="4151784" y="3037602"/>
            <a:ext cx="2232248" cy="369332"/>
          </a:xfrm>
          <a:prstGeom prst="rect">
            <a:avLst/>
          </a:prstGeom>
          <a:noFill/>
        </p:spPr>
        <p:txBody>
          <a:bodyPr wrap="square" rtlCol="0">
            <a:spAutoFit/>
          </a:bodyPr>
          <a:lstStyle/>
          <a:p>
            <a:pPr algn="ctr"/>
            <a:r>
              <a:rPr lang="el-GR" dirty="0">
                <a:solidFill>
                  <a:schemeClr val="bg2">
                    <a:lumMod val="10000"/>
                  </a:schemeClr>
                </a:solidFill>
              </a:rPr>
              <a:t>Μετακίνηση </a:t>
            </a:r>
            <a:r>
              <a:rPr lang="en-US" dirty="0">
                <a:solidFill>
                  <a:schemeClr val="bg2">
                    <a:lumMod val="10000"/>
                  </a:schemeClr>
                </a:solidFill>
              </a:rPr>
              <a:t>5</a:t>
            </a:r>
            <a:r>
              <a:rPr lang="el-GR" dirty="0">
                <a:solidFill>
                  <a:schemeClr val="bg2">
                    <a:lumMod val="10000"/>
                  </a:schemeClr>
                </a:solidFill>
              </a:rPr>
              <a:t>,</a:t>
            </a:r>
            <a:r>
              <a:rPr lang="en-US" dirty="0">
                <a:solidFill>
                  <a:schemeClr val="bg2">
                    <a:lumMod val="10000"/>
                  </a:schemeClr>
                </a:solidFill>
              </a:rPr>
              <a:t>7</a:t>
            </a:r>
            <a:r>
              <a:rPr lang="el-GR" dirty="0">
                <a:solidFill>
                  <a:schemeClr val="bg2">
                    <a:lumMod val="10000"/>
                  </a:schemeClr>
                </a:solidFill>
              </a:rPr>
              <a:t>%</a:t>
            </a:r>
          </a:p>
        </p:txBody>
      </p:sp>
      <p:sp>
        <p:nvSpPr>
          <p:cNvPr id="11" name="TextBox 10">
            <a:extLst>
              <a:ext uri="{FF2B5EF4-FFF2-40B4-BE49-F238E27FC236}">
                <a16:creationId xmlns:a16="http://schemas.microsoft.com/office/drawing/2014/main" id="{416C95A5-068A-4A25-8A0E-378C6A87875D}"/>
              </a:ext>
            </a:extLst>
          </p:cNvPr>
          <p:cNvSpPr txBox="1"/>
          <p:nvPr/>
        </p:nvSpPr>
        <p:spPr>
          <a:xfrm>
            <a:off x="1657631" y="3116318"/>
            <a:ext cx="1872208" cy="338554"/>
          </a:xfrm>
          <a:prstGeom prst="rect">
            <a:avLst/>
          </a:prstGeom>
          <a:noFill/>
        </p:spPr>
        <p:txBody>
          <a:bodyPr wrap="square" rtlCol="0">
            <a:spAutoFit/>
          </a:bodyPr>
          <a:lstStyle/>
          <a:p>
            <a:pPr algn="ctr"/>
            <a:r>
              <a:rPr lang="el-GR" sz="1600" dirty="0">
                <a:solidFill>
                  <a:schemeClr val="bg2">
                    <a:lumMod val="10000"/>
                  </a:schemeClr>
                </a:solidFill>
              </a:rPr>
              <a:t>Συσπείρωση 7</a:t>
            </a:r>
            <a:r>
              <a:rPr lang="en-US" sz="1600" dirty="0">
                <a:solidFill>
                  <a:schemeClr val="bg2">
                    <a:lumMod val="10000"/>
                  </a:schemeClr>
                </a:solidFill>
              </a:rPr>
              <a:t>0</a:t>
            </a:r>
            <a:r>
              <a:rPr lang="el-GR" sz="1600" dirty="0">
                <a:solidFill>
                  <a:schemeClr val="bg2">
                    <a:lumMod val="10000"/>
                  </a:schemeClr>
                </a:solidFill>
              </a:rPr>
              <a:t>,</a:t>
            </a:r>
            <a:r>
              <a:rPr lang="en-US" sz="1600" dirty="0">
                <a:solidFill>
                  <a:schemeClr val="bg2">
                    <a:lumMod val="10000"/>
                  </a:schemeClr>
                </a:solidFill>
              </a:rPr>
              <a:t>3</a:t>
            </a:r>
            <a:r>
              <a:rPr lang="el-GR" sz="1600" dirty="0">
                <a:solidFill>
                  <a:schemeClr val="bg2">
                    <a:lumMod val="10000"/>
                  </a:schemeClr>
                </a:solidFill>
              </a:rPr>
              <a:t>%</a:t>
            </a:r>
          </a:p>
        </p:txBody>
      </p:sp>
      <p:sp>
        <p:nvSpPr>
          <p:cNvPr id="12" name="TextBox 11">
            <a:extLst>
              <a:ext uri="{FF2B5EF4-FFF2-40B4-BE49-F238E27FC236}">
                <a16:creationId xmlns:a16="http://schemas.microsoft.com/office/drawing/2014/main" id="{7EC1B7D3-3E9E-4C2E-88B6-3F5B8097AC33}"/>
              </a:ext>
            </a:extLst>
          </p:cNvPr>
          <p:cNvSpPr txBox="1"/>
          <p:nvPr/>
        </p:nvSpPr>
        <p:spPr>
          <a:xfrm>
            <a:off x="7008912" y="2883714"/>
            <a:ext cx="1872208" cy="338554"/>
          </a:xfrm>
          <a:prstGeom prst="rect">
            <a:avLst/>
          </a:prstGeom>
          <a:noFill/>
        </p:spPr>
        <p:txBody>
          <a:bodyPr wrap="square" rtlCol="0">
            <a:spAutoFit/>
          </a:bodyPr>
          <a:lstStyle/>
          <a:p>
            <a:pPr algn="ctr"/>
            <a:r>
              <a:rPr lang="el-GR" sz="1600" dirty="0">
                <a:solidFill>
                  <a:schemeClr val="accent2"/>
                </a:solidFill>
              </a:rPr>
              <a:t>Συσπείρωση 6</a:t>
            </a:r>
            <a:r>
              <a:rPr lang="en-US" sz="1600" dirty="0">
                <a:solidFill>
                  <a:schemeClr val="accent2"/>
                </a:solidFill>
              </a:rPr>
              <a:t>1</a:t>
            </a:r>
            <a:r>
              <a:rPr lang="el-GR" sz="1600" dirty="0">
                <a:solidFill>
                  <a:schemeClr val="accent2"/>
                </a:solidFill>
              </a:rPr>
              <a:t>,</a:t>
            </a:r>
            <a:r>
              <a:rPr lang="en-US" sz="1600" dirty="0">
                <a:solidFill>
                  <a:schemeClr val="accent2"/>
                </a:solidFill>
              </a:rPr>
              <a:t>8</a:t>
            </a:r>
            <a:r>
              <a:rPr lang="el-GR" sz="1600" dirty="0">
                <a:solidFill>
                  <a:schemeClr val="accent2"/>
                </a:solidFill>
              </a:rPr>
              <a:t>%</a:t>
            </a:r>
          </a:p>
        </p:txBody>
      </p:sp>
      <p:sp>
        <p:nvSpPr>
          <p:cNvPr id="14" name="TextBox 13">
            <a:extLst>
              <a:ext uri="{FF2B5EF4-FFF2-40B4-BE49-F238E27FC236}">
                <a16:creationId xmlns:a16="http://schemas.microsoft.com/office/drawing/2014/main" id="{53247695-6A7F-4061-91CA-A2D0AAAF6C2C}"/>
              </a:ext>
            </a:extLst>
          </p:cNvPr>
          <p:cNvSpPr txBox="1"/>
          <p:nvPr/>
        </p:nvSpPr>
        <p:spPr>
          <a:xfrm>
            <a:off x="1631504" y="5538718"/>
            <a:ext cx="1872208" cy="338554"/>
          </a:xfrm>
          <a:prstGeom prst="rect">
            <a:avLst/>
          </a:prstGeom>
          <a:noFill/>
        </p:spPr>
        <p:txBody>
          <a:bodyPr wrap="square" rtlCol="0">
            <a:spAutoFit/>
          </a:bodyPr>
          <a:lstStyle/>
          <a:p>
            <a:pPr algn="ctr"/>
            <a:r>
              <a:rPr lang="el-GR" sz="1600" dirty="0">
                <a:solidFill>
                  <a:srgbClr val="336600"/>
                </a:solidFill>
              </a:rPr>
              <a:t>Συσπείρωση 7</a:t>
            </a:r>
            <a:r>
              <a:rPr lang="en-US" sz="1600" dirty="0">
                <a:solidFill>
                  <a:srgbClr val="336600"/>
                </a:solidFill>
              </a:rPr>
              <a:t>3</a:t>
            </a:r>
            <a:r>
              <a:rPr lang="el-GR" sz="1600" dirty="0">
                <a:solidFill>
                  <a:srgbClr val="336600"/>
                </a:solidFill>
              </a:rPr>
              <a:t>,</a:t>
            </a:r>
            <a:r>
              <a:rPr lang="en-US" sz="1600" dirty="0">
                <a:solidFill>
                  <a:srgbClr val="336600"/>
                </a:solidFill>
              </a:rPr>
              <a:t>7</a:t>
            </a:r>
            <a:r>
              <a:rPr lang="el-GR" sz="1600" dirty="0">
                <a:solidFill>
                  <a:srgbClr val="336600"/>
                </a:solidFill>
              </a:rPr>
              <a:t>%</a:t>
            </a:r>
          </a:p>
        </p:txBody>
      </p:sp>
      <p:sp>
        <p:nvSpPr>
          <p:cNvPr id="17" name="Arrow: Right 16">
            <a:extLst>
              <a:ext uri="{FF2B5EF4-FFF2-40B4-BE49-F238E27FC236}">
                <a16:creationId xmlns:a16="http://schemas.microsoft.com/office/drawing/2014/main" id="{019039DD-8E17-471B-884A-3422BCB2A40A}"/>
              </a:ext>
            </a:extLst>
          </p:cNvPr>
          <p:cNvSpPr/>
          <p:nvPr/>
        </p:nvSpPr>
        <p:spPr>
          <a:xfrm rot="10800000">
            <a:off x="3719737" y="4782100"/>
            <a:ext cx="2808312" cy="44709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Arrow: Right 18">
            <a:extLst>
              <a:ext uri="{FF2B5EF4-FFF2-40B4-BE49-F238E27FC236}">
                <a16:creationId xmlns:a16="http://schemas.microsoft.com/office/drawing/2014/main" id="{4678F0F5-CD82-4078-9E01-9A797E492DBD}"/>
              </a:ext>
            </a:extLst>
          </p:cNvPr>
          <p:cNvSpPr/>
          <p:nvPr/>
        </p:nvSpPr>
        <p:spPr>
          <a:xfrm rot="10800000">
            <a:off x="3682239" y="4206588"/>
            <a:ext cx="2808312" cy="447099"/>
          </a:xfrm>
          <a:prstGeom prst="rightArrow">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TextBox 19">
            <a:extLst>
              <a:ext uri="{FF2B5EF4-FFF2-40B4-BE49-F238E27FC236}">
                <a16:creationId xmlns:a16="http://schemas.microsoft.com/office/drawing/2014/main" id="{05D1957E-0A65-47B1-8723-13D9318CFCE5}"/>
              </a:ext>
            </a:extLst>
          </p:cNvPr>
          <p:cNvSpPr txBox="1"/>
          <p:nvPr/>
        </p:nvSpPr>
        <p:spPr>
          <a:xfrm>
            <a:off x="4079776" y="3923764"/>
            <a:ext cx="2232248" cy="369332"/>
          </a:xfrm>
          <a:prstGeom prst="rect">
            <a:avLst/>
          </a:prstGeom>
          <a:noFill/>
        </p:spPr>
        <p:txBody>
          <a:bodyPr wrap="square" rtlCol="0">
            <a:spAutoFit/>
          </a:bodyPr>
          <a:lstStyle/>
          <a:p>
            <a:pPr algn="ctr"/>
            <a:r>
              <a:rPr lang="el-GR" dirty="0">
                <a:solidFill>
                  <a:schemeClr val="bg2">
                    <a:lumMod val="10000"/>
                  </a:schemeClr>
                </a:solidFill>
              </a:rPr>
              <a:t>Μετακίνηση </a:t>
            </a:r>
            <a:r>
              <a:rPr lang="en-US" dirty="0">
                <a:solidFill>
                  <a:schemeClr val="bg2">
                    <a:lumMod val="10000"/>
                  </a:schemeClr>
                </a:solidFill>
              </a:rPr>
              <a:t>6</a:t>
            </a:r>
            <a:r>
              <a:rPr lang="el-GR" dirty="0">
                <a:solidFill>
                  <a:schemeClr val="bg2">
                    <a:lumMod val="10000"/>
                  </a:schemeClr>
                </a:solidFill>
              </a:rPr>
              <a:t>,</a:t>
            </a:r>
            <a:r>
              <a:rPr lang="en-US" dirty="0">
                <a:solidFill>
                  <a:schemeClr val="bg2">
                    <a:lumMod val="10000"/>
                  </a:schemeClr>
                </a:solidFill>
              </a:rPr>
              <a:t>6</a:t>
            </a:r>
            <a:r>
              <a:rPr lang="el-GR" dirty="0">
                <a:solidFill>
                  <a:schemeClr val="bg2">
                    <a:lumMod val="10000"/>
                  </a:schemeClr>
                </a:solidFill>
              </a:rPr>
              <a:t>%</a:t>
            </a:r>
          </a:p>
        </p:txBody>
      </p:sp>
      <p:sp>
        <p:nvSpPr>
          <p:cNvPr id="21" name="TextBox 20">
            <a:extLst>
              <a:ext uri="{FF2B5EF4-FFF2-40B4-BE49-F238E27FC236}">
                <a16:creationId xmlns:a16="http://schemas.microsoft.com/office/drawing/2014/main" id="{283FBF5D-7CF3-42DD-BF0E-162CCE8BCF45}"/>
              </a:ext>
            </a:extLst>
          </p:cNvPr>
          <p:cNvSpPr txBox="1"/>
          <p:nvPr/>
        </p:nvSpPr>
        <p:spPr>
          <a:xfrm>
            <a:off x="4151516" y="5269162"/>
            <a:ext cx="2052228" cy="369332"/>
          </a:xfrm>
          <a:prstGeom prst="rect">
            <a:avLst/>
          </a:prstGeom>
          <a:noFill/>
        </p:spPr>
        <p:txBody>
          <a:bodyPr wrap="square" rtlCol="0">
            <a:spAutoFit/>
          </a:bodyPr>
          <a:lstStyle/>
          <a:p>
            <a:pPr algn="ctr"/>
            <a:r>
              <a:rPr lang="el-GR" dirty="0">
                <a:solidFill>
                  <a:schemeClr val="accent2"/>
                </a:solidFill>
              </a:rPr>
              <a:t>Μετακίνηση 1</a:t>
            </a:r>
            <a:r>
              <a:rPr lang="en-US" dirty="0">
                <a:solidFill>
                  <a:schemeClr val="accent2"/>
                </a:solidFill>
              </a:rPr>
              <a:t>0</a:t>
            </a:r>
            <a:r>
              <a:rPr lang="el-GR" dirty="0">
                <a:solidFill>
                  <a:schemeClr val="accent2"/>
                </a:solidFill>
              </a:rPr>
              <a:t>,</a:t>
            </a:r>
            <a:r>
              <a:rPr lang="en-US" dirty="0">
                <a:solidFill>
                  <a:schemeClr val="accent2"/>
                </a:solidFill>
              </a:rPr>
              <a:t>4</a:t>
            </a:r>
            <a:r>
              <a:rPr lang="el-GR" dirty="0">
                <a:solidFill>
                  <a:schemeClr val="accent2"/>
                </a:solidFill>
              </a:rPr>
              <a:t>%</a:t>
            </a:r>
          </a:p>
        </p:txBody>
      </p:sp>
      <p:pic>
        <p:nvPicPr>
          <p:cNvPr id="22" name="Picture 21" descr="Image result for Î½Î´ Î»Î¿Î³Î¿ÏÏÏÎ¿">
            <a:extLst>
              <a:ext uri="{FF2B5EF4-FFF2-40B4-BE49-F238E27FC236}">
                <a16:creationId xmlns:a16="http://schemas.microsoft.com/office/drawing/2014/main" id="{C537220A-477A-45BD-9E3D-EE56DC3A7931}"/>
              </a:ext>
            </a:extLst>
          </p:cNvPr>
          <p:cNvPicPr/>
          <p:nvPr/>
        </p:nvPicPr>
        <p:blipFill rotWithShape="1">
          <a:blip r:embed="rId2" cstate="print">
            <a:extLst>
              <a:ext uri="{28A0092B-C50C-407E-A947-70E740481C1C}">
                <a14:useLocalDpi xmlns:a14="http://schemas.microsoft.com/office/drawing/2010/main" val="0"/>
              </a:ext>
            </a:extLst>
          </a:blip>
          <a:srcRect l="12673" t="4811" r="13145" b="8581"/>
          <a:stretch/>
        </p:blipFill>
        <p:spPr bwMode="auto">
          <a:xfrm>
            <a:off x="6976863" y="3933533"/>
            <a:ext cx="944989" cy="644897"/>
          </a:xfrm>
          <a:prstGeom prst="rect">
            <a:avLst/>
          </a:prstGeom>
          <a:noFill/>
        </p:spPr>
      </p:pic>
      <p:pic>
        <p:nvPicPr>
          <p:cNvPr id="23" name="Picture 22" descr="Logo&#10;&#10;Description automatically generated">
            <a:extLst>
              <a:ext uri="{FF2B5EF4-FFF2-40B4-BE49-F238E27FC236}">
                <a16:creationId xmlns:a16="http://schemas.microsoft.com/office/drawing/2014/main" id="{B27C3B5F-A129-433B-956B-0CA89FEEE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0835" y="4600806"/>
            <a:ext cx="1670612" cy="743779"/>
          </a:xfrm>
          <a:prstGeom prst="rect">
            <a:avLst/>
          </a:prstGeom>
        </p:spPr>
      </p:pic>
      <p:pic>
        <p:nvPicPr>
          <p:cNvPr id="24" name="Picture 2" descr="ΠΑΣΟΚ - Κίνημα Αλλαγής Φωκίδας | Facebook">
            <a:extLst>
              <a:ext uri="{FF2B5EF4-FFF2-40B4-BE49-F238E27FC236}">
                <a16:creationId xmlns:a16="http://schemas.microsoft.com/office/drawing/2014/main" id="{65D3550E-587D-CFF8-E25B-6960473F60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3751" y="3375800"/>
            <a:ext cx="2162918" cy="2162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756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903300-89BE-4305-A9B6-B9FF6F26A1DC}"/>
              </a:ext>
            </a:extLst>
          </p:cNvPr>
          <p:cNvSpPr>
            <a:spLocks noGrp="1"/>
          </p:cNvSpPr>
          <p:nvPr>
            <p:ph type="title"/>
          </p:nvPr>
        </p:nvSpPr>
        <p:spPr>
          <a:xfrm>
            <a:off x="119336" y="116632"/>
            <a:ext cx="8976996" cy="1080120"/>
          </a:xfrm>
        </p:spPr>
        <p:txBody>
          <a:bodyPr/>
          <a:lstStyle/>
          <a:p>
            <a:r>
              <a:rPr lang="el-GR" sz="2400" dirty="0"/>
              <a:t>Πρόθεση ψήφου στη ΝΔ στην Α-Δ κλίμακα</a:t>
            </a:r>
            <a:br>
              <a:rPr lang="el-GR" sz="2400" dirty="0"/>
            </a:br>
            <a:r>
              <a:rPr lang="el-GR" sz="1600" dirty="0"/>
              <a:t>Διαχρονικά στοιχεία </a:t>
            </a:r>
          </a:p>
        </p:txBody>
      </p:sp>
      <p:sp>
        <p:nvSpPr>
          <p:cNvPr id="8" name="Slide Number Placeholder 3">
            <a:extLst>
              <a:ext uri="{FF2B5EF4-FFF2-40B4-BE49-F238E27FC236}">
                <a16:creationId xmlns:a16="http://schemas.microsoft.com/office/drawing/2014/main"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25</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4" name="Content Placeholder 8">
            <a:extLst>
              <a:ext uri="{FF2B5EF4-FFF2-40B4-BE49-F238E27FC236}">
                <a16:creationId xmlns:a16="http://schemas.microsoft.com/office/drawing/2014/main" id="{BD18B2E8-70A6-4FDC-8443-6865D98A58A6}"/>
              </a:ext>
            </a:extLst>
          </p:cNvPr>
          <p:cNvGraphicFramePr>
            <a:graphicFrameLocks/>
          </p:cNvGraphicFramePr>
          <p:nvPr>
            <p:extLst>
              <p:ext uri="{D42A27DB-BD31-4B8C-83A1-F6EECF244321}">
                <p14:modId xmlns:p14="http://schemas.microsoft.com/office/powerpoint/2010/main" val="1350710698"/>
              </p:ext>
            </p:extLst>
          </p:nvPr>
        </p:nvGraphicFramePr>
        <p:xfrm>
          <a:off x="95697" y="1700808"/>
          <a:ext cx="11688935"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59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903300-89BE-4305-A9B6-B9FF6F26A1DC}"/>
              </a:ext>
            </a:extLst>
          </p:cNvPr>
          <p:cNvSpPr>
            <a:spLocks noGrp="1"/>
          </p:cNvSpPr>
          <p:nvPr>
            <p:ph type="title"/>
          </p:nvPr>
        </p:nvSpPr>
        <p:spPr>
          <a:xfrm>
            <a:off x="119336" y="116632"/>
            <a:ext cx="8976996" cy="1080120"/>
          </a:xfrm>
        </p:spPr>
        <p:txBody>
          <a:bodyPr/>
          <a:lstStyle/>
          <a:p>
            <a:r>
              <a:rPr lang="el-GR" sz="2400" dirty="0"/>
              <a:t>Πρόθεση ψήφου στο ΣΥΡΙΖΑ στην Α-Δ κλίμακα</a:t>
            </a:r>
            <a:br>
              <a:rPr lang="el-GR" sz="2400" dirty="0"/>
            </a:br>
            <a:r>
              <a:rPr lang="el-GR" sz="1600" dirty="0"/>
              <a:t>Διαχρονικά στοιχεία </a:t>
            </a:r>
          </a:p>
        </p:txBody>
      </p:sp>
      <p:sp>
        <p:nvSpPr>
          <p:cNvPr id="8" name="Slide Number Placeholder 3">
            <a:extLst>
              <a:ext uri="{FF2B5EF4-FFF2-40B4-BE49-F238E27FC236}">
                <a16:creationId xmlns:a16="http://schemas.microsoft.com/office/drawing/2014/main"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26</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4" name="Content Placeholder 8">
            <a:extLst>
              <a:ext uri="{FF2B5EF4-FFF2-40B4-BE49-F238E27FC236}">
                <a16:creationId xmlns:a16="http://schemas.microsoft.com/office/drawing/2014/main" id="{BD18B2E8-70A6-4FDC-8443-6865D98A58A6}"/>
              </a:ext>
            </a:extLst>
          </p:cNvPr>
          <p:cNvGraphicFramePr>
            <a:graphicFrameLocks/>
          </p:cNvGraphicFramePr>
          <p:nvPr>
            <p:extLst>
              <p:ext uri="{D42A27DB-BD31-4B8C-83A1-F6EECF244321}">
                <p14:modId xmlns:p14="http://schemas.microsoft.com/office/powerpoint/2010/main" val="1454963848"/>
              </p:ext>
            </p:extLst>
          </p:nvPr>
        </p:nvGraphicFramePr>
        <p:xfrm>
          <a:off x="95697" y="1700808"/>
          <a:ext cx="11688935"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91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903300-89BE-4305-A9B6-B9FF6F26A1DC}"/>
              </a:ext>
            </a:extLst>
          </p:cNvPr>
          <p:cNvSpPr>
            <a:spLocks noGrp="1"/>
          </p:cNvSpPr>
          <p:nvPr>
            <p:ph type="title"/>
          </p:nvPr>
        </p:nvSpPr>
        <p:spPr>
          <a:xfrm>
            <a:off x="119336" y="116632"/>
            <a:ext cx="8976996" cy="1080120"/>
          </a:xfrm>
        </p:spPr>
        <p:txBody>
          <a:bodyPr/>
          <a:lstStyle/>
          <a:p>
            <a:r>
              <a:rPr lang="el-GR" sz="2400" dirty="0"/>
              <a:t>Πρόθεση ψήφου στο ΠΑΣΟΚ-Κίνημα Αλλαγής στην Α-Δ κλίμακα</a:t>
            </a:r>
            <a:br>
              <a:rPr lang="el-GR" sz="2400" dirty="0"/>
            </a:br>
            <a:r>
              <a:rPr lang="el-GR" sz="1600" dirty="0"/>
              <a:t>Διαχρονικά στοιχεία </a:t>
            </a:r>
          </a:p>
        </p:txBody>
      </p:sp>
      <p:sp>
        <p:nvSpPr>
          <p:cNvPr id="8" name="Slide Number Placeholder 3">
            <a:extLst>
              <a:ext uri="{FF2B5EF4-FFF2-40B4-BE49-F238E27FC236}">
                <a16:creationId xmlns:a16="http://schemas.microsoft.com/office/drawing/2014/main"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27</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4" name="Content Placeholder 8">
            <a:extLst>
              <a:ext uri="{FF2B5EF4-FFF2-40B4-BE49-F238E27FC236}">
                <a16:creationId xmlns:a16="http://schemas.microsoft.com/office/drawing/2014/main" id="{BD18B2E8-70A6-4FDC-8443-6865D98A58A6}"/>
              </a:ext>
            </a:extLst>
          </p:cNvPr>
          <p:cNvGraphicFramePr>
            <a:graphicFrameLocks/>
          </p:cNvGraphicFramePr>
          <p:nvPr>
            <p:extLst>
              <p:ext uri="{D42A27DB-BD31-4B8C-83A1-F6EECF244321}">
                <p14:modId xmlns:p14="http://schemas.microsoft.com/office/powerpoint/2010/main" val="3774852309"/>
              </p:ext>
            </p:extLst>
          </p:nvPr>
        </p:nvGraphicFramePr>
        <p:xfrm>
          <a:off x="95697" y="1700808"/>
          <a:ext cx="11688935"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9493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dirty="0"/>
              <a:t>Πρόθεση ψήφου</a:t>
            </a:r>
            <a:br>
              <a:rPr lang="el-GR" sz="2400" dirty="0"/>
            </a:br>
            <a:r>
              <a:rPr lang="el-GR" sz="1400" dirty="0"/>
              <a:t>ανά εντός-εκτός τειχών</a:t>
            </a:r>
            <a:endParaRPr lang="en-US" sz="1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28</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0" name="Table 10">
            <a:extLst>
              <a:ext uri="{FF2B5EF4-FFF2-40B4-BE49-F238E27FC236}">
                <a16:creationId xmlns:a16="http://schemas.microsoft.com/office/drawing/2014/main" id="{6E155921-A696-45D1-86DD-E2CD4A1D146A}"/>
              </a:ext>
            </a:extLst>
          </p:cNvPr>
          <p:cNvGraphicFramePr>
            <a:graphicFrameLocks noGrp="1"/>
          </p:cNvGraphicFramePr>
          <p:nvPr>
            <p:ph sz="half" idx="1"/>
          </p:nvPr>
        </p:nvGraphicFramePr>
        <p:xfrm>
          <a:off x="1631504" y="1772816"/>
          <a:ext cx="7848872" cy="4212573"/>
        </p:xfrm>
        <a:graphic>
          <a:graphicData uri="http://schemas.openxmlformats.org/drawingml/2006/table">
            <a:tbl>
              <a:tblPr firstRow="1" bandRow="1">
                <a:tableStyleId>{00A15C55-8517-42AA-B614-E9B94910E393}</a:tableStyleId>
              </a:tblPr>
              <a:tblGrid>
                <a:gridCol w="2584725">
                  <a:extLst>
                    <a:ext uri="{9D8B030D-6E8A-4147-A177-3AD203B41FA5}">
                      <a16:colId xmlns:a16="http://schemas.microsoft.com/office/drawing/2014/main" val="2187158838"/>
                    </a:ext>
                  </a:extLst>
                </a:gridCol>
                <a:gridCol w="1627099">
                  <a:extLst>
                    <a:ext uri="{9D8B030D-6E8A-4147-A177-3AD203B41FA5}">
                      <a16:colId xmlns:a16="http://schemas.microsoft.com/office/drawing/2014/main" val="3970616242"/>
                    </a:ext>
                  </a:extLst>
                </a:gridCol>
                <a:gridCol w="1818524">
                  <a:extLst>
                    <a:ext uri="{9D8B030D-6E8A-4147-A177-3AD203B41FA5}">
                      <a16:colId xmlns:a16="http://schemas.microsoft.com/office/drawing/2014/main" val="40741316"/>
                    </a:ext>
                  </a:extLst>
                </a:gridCol>
                <a:gridCol w="1818524">
                  <a:extLst>
                    <a:ext uri="{9D8B030D-6E8A-4147-A177-3AD203B41FA5}">
                      <a16:colId xmlns:a16="http://schemas.microsoft.com/office/drawing/2014/main" val="2434541770"/>
                    </a:ext>
                  </a:extLst>
                </a:gridCol>
              </a:tblGrid>
              <a:tr h="322314">
                <a:tc rowSpan="2">
                  <a:txBody>
                    <a:bodyPr/>
                    <a:lstStyle/>
                    <a:p>
                      <a:endParaRPr lang="el-GR" sz="1200" b="1" dirty="0"/>
                    </a:p>
                  </a:txBody>
                  <a:tcPr>
                    <a:solidFill>
                      <a:schemeClr val="accent4">
                        <a:lumMod val="50000"/>
                        <a:alpha val="50000"/>
                      </a:schemeClr>
                    </a:solidFill>
                  </a:tcPr>
                </a:tc>
                <a:tc rowSpan="2">
                  <a:txBody>
                    <a:bodyPr/>
                    <a:lstStyle/>
                    <a:p>
                      <a:pPr algn="ctr"/>
                      <a:r>
                        <a:rPr lang="el-GR" sz="1200" b="1" dirty="0"/>
                        <a:t>Σύνολο</a:t>
                      </a:r>
                    </a:p>
                  </a:txBody>
                  <a:tcPr anchor="b">
                    <a:solidFill>
                      <a:schemeClr val="accent4">
                        <a:lumMod val="50000"/>
                        <a:alpha val="50000"/>
                      </a:schemeClr>
                    </a:solidFill>
                  </a:tcPr>
                </a:tc>
                <a:tc gridSpan="2">
                  <a:txBody>
                    <a:bodyPr/>
                    <a:lstStyle/>
                    <a:p>
                      <a:pPr algn="ctr"/>
                      <a:r>
                        <a:rPr lang="el-GR" sz="1200" b="1" dirty="0"/>
                        <a:t>Εντός-Εκτός τειχών</a:t>
                      </a:r>
                    </a:p>
                  </a:txBody>
                  <a:tcPr anchor="ctr">
                    <a:solidFill>
                      <a:schemeClr val="accent4">
                        <a:lumMod val="50000"/>
                        <a:alpha val="50000"/>
                      </a:schemeClr>
                    </a:solidFill>
                  </a:tcPr>
                </a:tc>
                <a:tc hMerge="1">
                  <a:txBody>
                    <a:bodyPr/>
                    <a:lstStyle/>
                    <a:p>
                      <a:endParaRPr lang="el-GR" dirty="0"/>
                    </a:p>
                  </a:txBody>
                  <a:tcPr>
                    <a:solidFill>
                      <a:schemeClr val="accent4"/>
                    </a:solidFill>
                  </a:tcPr>
                </a:tc>
                <a:extLst>
                  <a:ext uri="{0D108BD9-81ED-4DB2-BD59-A6C34878D82A}">
                    <a16:rowId xmlns:a16="http://schemas.microsoft.com/office/drawing/2014/main" val="960685647"/>
                  </a:ext>
                </a:extLst>
              </a:tr>
              <a:tr h="322314">
                <a:tc vMerge="1">
                  <a:txBody>
                    <a:bodyPr/>
                    <a:lstStyle/>
                    <a:p>
                      <a:endParaRPr lang="el-GR" sz="1200" b="1" dirty="0"/>
                    </a:p>
                  </a:txBody>
                  <a:tcPr anchor="ctr">
                    <a:solidFill>
                      <a:schemeClr val="accent4">
                        <a:lumMod val="50000"/>
                        <a:alpha val="50000"/>
                      </a:schemeClr>
                    </a:solidFill>
                  </a:tcPr>
                </a:tc>
                <a:tc vMerge="1">
                  <a:txBody>
                    <a:bodyPr/>
                    <a:lstStyle/>
                    <a:p>
                      <a:pPr algn="ctr"/>
                      <a:endParaRPr lang="el-GR" sz="1200" b="1" dirty="0"/>
                    </a:p>
                  </a:txBody>
                  <a:tcPr anchor="b">
                    <a:solidFill>
                      <a:schemeClr val="accent4">
                        <a:lumMod val="50000"/>
                        <a:alpha val="50000"/>
                      </a:schemeClr>
                    </a:solidFill>
                  </a:tcPr>
                </a:tc>
                <a:tc>
                  <a:txBody>
                    <a:bodyPr/>
                    <a:lstStyle/>
                    <a:p>
                      <a:pPr algn="ctr" fontAlgn="ctr"/>
                      <a:r>
                        <a:rPr lang="el-GR" sz="1200" b="1" i="0" u="none" strike="noStrike">
                          <a:solidFill>
                            <a:schemeClr val="bg1"/>
                          </a:solidFill>
                          <a:effectLst/>
                          <a:latin typeface="Trebuchet MS" panose="020B0603020202020204" pitchFamily="34" charset="0"/>
                        </a:rPr>
                        <a:t>Μέσα στο κάστρο</a:t>
                      </a:r>
                    </a:p>
                  </a:txBody>
                  <a:tcPr marL="7620" marR="7620" marT="7620" marB="0" anchor="ctr">
                    <a:solidFill>
                      <a:schemeClr val="accent4">
                        <a:lumMod val="50000"/>
                        <a:alpha val="50000"/>
                      </a:schemeClr>
                    </a:solidFill>
                  </a:tcPr>
                </a:tc>
                <a:tc>
                  <a:txBody>
                    <a:bodyPr/>
                    <a:lstStyle/>
                    <a:p>
                      <a:pPr algn="ctr" fontAlgn="ctr"/>
                      <a:r>
                        <a:rPr lang="el-GR" sz="1200" b="1" i="0" u="none" strike="noStrike" dirty="0">
                          <a:solidFill>
                            <a:schemeClr val="bg1"/>
                          </a:solidFill>
                          <a:effectLst/>
                          <a:latin typeface="Trebuchet MS" panose="020B0603020202020204" pitchFamily="34" charset="0"/>
                        </a:rPr>
                        <a:t>Έξω από το κάστρο</a:t>
                      </a:r>
                    </a:p>
                  </a:txBody>
                  <a:tcPr marL="7620" marR="7620" marT="7620" marB="0" anchor="ctr">
                    <a:solidFill>
                      <a:schemeClr val="accent4">
                        <a:lumMod val="50000"/>
                        <a:alpha val="50000"/>
                      </a:schemeClr>
                    </a:solidFill>
                  </a:tcPr>
                </a:tc>
                <a:extLst>
                  <a:ext uri="{0D108BD9-81ED-4DB2-BD59-A6C34878D82A}">
                    <a16:rowId xmlns:a16="http://schemas.microsoft.com/office/drawing/2014/main" val="1408381556"/>
                  </a:ext>
                </a:extLst>
              </a:tr>
              <a:tr h="322314">
                <a:tc>
                  <a:txBody>
                    <a:bodyPr/>
                    <a:lstStyle/>
                    <a:p>
                      <a:pPr algn="r" fontAlgn="ctr"/>
                      <a:r>
                        <a:rPr lang="el-GR" sz="1100" b="1" i="0" u="none" strike="noStrike" dirty="0">
                          <a:solidFill>
                            <a:srgbClr val="000000"/>
                          </a:solidFill>
                          <a:effectLst/>
                          <a:latin typeface="Trebuchet MS" panose="020B0603020202020204" pitchFamily="34" charset="0"/>
                        </a:rPr>
                        <a:t>ΝΔ</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28,5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40,4</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15,7</a:t>
                      </a:r>
                    </a:p>
                  </a:txBody>
                  <a:tcPr marL="9525" marR="9525" marT="9525" marB="0" anchor="ctr"/>
                </a:tc>
                <a:extLst>
                  <a:ext uri="{0D108BD9-81ED-4DB2-BD59-A6C34878D82A}">
                    <a16:rowId xmlns:a16="http://schemas.microsoft.com/office/drawing/2014/main" val="1447255262"/>
                  </a:ext>
                </a:extLst>
              </a:tr>
              <a:tr h="322314">
                <a:tc>
                  <a:txBody>
                    <a:bodyPr/>
                    <a:lstStyle/>
                    <a:p>
                      <a:pPr algn="r" fontAlgn="ctr"/>
                      <a:r>
                        <a:rPr lang="el-GR" sz="1100" b="1" i="0" u="none" strike="noStrike" dirty="0">
                          <a:solidFill>
                            <a:srgbClr val="000000"/>
                          </a:solidFill>
                          <a:effectLst/>
                          <a:latin typeface="Trebuchet MS" panose="020B0603020202020204" pitchFamily="34" charset="0"/>
                        </a:rPr>
                        <a:t>ΣΥΡΙΖΑ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20,3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18,6</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21,8</a:t>
                      </a:r>
                    </a:p>
                  </a:txBody>
                  <a:tcPr marL="9525" marR="9525" marT="9525" marB="0" anchor="ctr"/>
                </a:tc>
                <a:extLst>
                  <a:ext uri="{0D108BD9-81ED-4DB2-BD59-A6C34878D82A}">
                    <a16:rowId xmlns:a16="http://schemas.microsoft.com/office/drawing/2014/main" val="2786464952"/>
                  </a:ext>
                </a:extLst>
              </a:tr>
              <a:tr h="322314">
                <a:tc>
                  <a:txBody>
                    <a:bodyPr/>
                    <a:lstStyle/>
                    <a:p>
                      <a:pPr algn="r" fontAlgn="ctr"/>
                      <a:r>
                        <a:rPr lang="el-GR" sz="1100" b="1" i="0" u="none" strike="noStrike" dirty="0">
                          <a:solidFill>
                            <a:srgbClr val="000000"/>
                          </a:solidFill>
                          <a:effectLst/>
                          <a:latin typeface="Trebuchet MS" panose="020B0603020202020204" pitchFamily="34" charset="0"/>
                        </a:rPr>
                        <a:t>ΠΑΣΟΚ-ΚΙΝΗΜΑ ΑΛΛΑΓΗΣ</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11,8</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13,2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10,4</a:t>
                      </a:r>
                    </a:p>
                  </a:txBody>
                  <a:tcPr marL="9525" marR="9525" marT="9525" marB="0" anchor="ctr"/>
                </a:tc>
                <a:extLst>
                  <a:ext uri="{0D108BD9-81ED-4DB2-BD59-A6C34878D82A}">
                    <a16:rowId xmlns:a16="http://schemas.microsoft.com/office/drawing/2014/main" val="1147735304"/>
                  </a:ext>
                </a:extLst>
              </a:tr>
              <a:tr h="322314">
                <a:tc>
                  <a:txBody>
                    <a:bodyPr/>
                    <a:lstStyle/>
                    <a:p>
                      <a:pPr algn="r" fontAlgn="ctr"/>
                      <a:r>
                        <a:rPr lang="el-GR" sz="1100" b="1" i="0" u="none" strike="noStrike" dirty="0">
                          <a:solidFill>
                            <a:srgbClr val="000000"/>
                          </a:solidFill>
                          <a:effectLst/>
                          <a:latin typeface="Trebuchet MS" panose="020B0603020202020204" pitchFamily="34" charset="0"/>
                        </a:rPr>
                        <a:t>ΚΚΕ</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7,0</a:t>
                      </a:r>
                    </a:p>
                  </a:txBody>
                  <a:tcPr marL="9525" marR="9525" marT="9525" marB="0" anchor="ctr"/>
                </a:tc>
                <a:extLst>
                  <a:ext uri="{0D108BD9-81ED-4DB2-BD59-A6C34878D82A}">
                    <a16:rowId xmlns:a16="http://schemas.microsoft.com/office/drawing/2014/main" val="415670003"/>
                  </a:ext>
                </a:extLst>
              </a:tr>
              <a:tr h="322314">
                <a:tc>
                  <a:txBody>
                    <a:bodyPr/>
                    <a:lstStyle/>
                    <a:p>
                      <a:pPr algn="r" fontAlgn="ctr"/>
                      <a:r>
                        <a:rPr lang="el-GR" sz="1100" b="1" i="0" u="none" strike="noStrike" dirty="0">
                          <a:solidFill>
                            <a:srgbClr val="000000"/>
                          </a:solidFill>
                          <a:effectLst/>
                          <a:latin typeface="Trebuchet MS" panose="020B0603020202020204" pitchFamily="34" charset="0"/>
                        </a:rPr>
                        <a:t>ΕΛΛΗΝΙΚΗ ΛΥΣΗ</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2,6</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5,9</a:t>
                      </a:r>
                    </a:p>
                  </a:txBody>
                  <a:tcPr marL="9525" marR="9525" marT="9525" marB="0" anchor="ctr"/>
                </a:tc>
                <a:extLst>
                  <a:ext uri="{0D108BD9-81ED-4DB2-BD59-A6C34878D82A}">
                    <a16:rowId xmlns:a16="http://schemas.microsoft.com/office/drawing/2014/main" val="1318864600"/>
                  </a:ext>
                </a:extLst>
              </a:tr>
              <a:tr h="322314">
                <a:tc>
                  <a:txBody>
                    <a:bodyPr/>
                    <a:lstStyle/>
                    <a:p>
                      <a:pPr algn="r" fontAlgn="ctr"/>
                      <a:r>
                        <a:rPr lang="el-GR" sz="1100" b="1" i="0" u="none" strike="noStrike" dirty="0">
                          <a:solidFill>
                            <a:srgbClr val="000000"/>
                          </a:solidFill>
                          <a:effectLst/>
                          <a:latin typeface="Trebuchet MS" panose="020B0603020202020204" pitchFamily="34" charset="0"/>
                        </a:rPr>
                        <a:t>ΜΕΡΑ 25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2,9</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3,7</a:t>
                      </a:r>
                    </a:p>
                  </a:txBody>
                  <a:tcPr marL="9525" marR="9525" marT="9525" marB="0" anchor="ctr"/>
                </a:tc>
                <a:extLst>
                  <a:ext uri="{0D108BD9-81ED-4DB2-BD59-A6C34878D82A}">
                    <a16:rowId xmlns:a16="http://schemas.microsoft.com/office/drawing/2014/main" val="760746916"/>
                  </a:ext>
                </a:extLst>
              </a:tr>
              <a:tr h="322314">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l-GR" sz="1100" b="1" i="0" u="none" strike="noStrike" dirty="0">
                          <a:solidFill>
                            <a:srgbClr val="000000"/>
                          </a:solidFill>
                          <a:effectLst/>
                          <a:latin typeface="Trebuchet MS" panose="020B0603020202020204" pitchFamily="34" charset="0"/>
                        </a:rPr>
                        <a:t>ΕΘΝΙΚΗ ΔΗΜΙΟΥΡΓΙΑ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0,9</a:t>
                      </a:r>
                    </a:p>
                  </a:txBody>
                  <a:tcPr marL="9525" marR="9525" marT="9525" marB="0" anchor="ctr"/>
                </a:tc>
                <a:extLst>
                  <a:ext uri="{0D108BD9-81ED-4DB2-BD59-A6C34878D82A}">
                    <a16:rowId xmlns:a16="http://schemas.microsoft.com/office/drawing/2014/main" val="75777470"/>
                  </a:ext>
                </a:extLst>
              </a:tr>
              <a:tr h="322314">
                <a:tc>
                  <a:txBody>
                    <a:bodyPr/>
                    <a:lstStyle/>
                    <a:p>
                      <a:pPr algn="r" fontAlgn="ctr"/>
                      <a:r>
                        <a:rPr lang="el-GR" sz="1100" b="1" i="0" u="none" strike="noStrike" dirty="0">
                          <a:solidFill>
                            <a:srgbClr val="000000"/>
                          </a:solidFill>
                          <a:effectLst/>
                          <a:latin typeface="Trebuchet MS" panose="020B0603020202020204" pitchFamily="34" charset="0"/>
                        </a:rPr>
                        <a:t>ΕΛΛΗΝΕΣ ΓΙΑ ΤΗΝ ΠΑΤΡΙΔΑ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3,2</a:t>
                      </a:r>
                    </a:p>
                  </a:txBody>
                  <a:tcPr marL="9525" marR="9525" marT="9525" marB="0" anchor="ctr"/>
                </a:tc>
                <a:extLst>
                  <a:ext uri="{0D108BD9-81ED-4DB2-BD59-A6C34878D82A}">
                    <a16:rowId xmlns:a16="http://schemas.microsoft.com/office/drawing/2014/main" val="1391910822"/>
                  </a:ext>
                </a:extLst>
              </a:tr>
              <a:tr h="322314">
                <a:tc>
                  <a:txBody>
                    <a:bodyPr/>
                    <a:lstStyle/>
                    <a:p>
                      <a:pPr algn="r" fontAlgn="ctr"/>
                      <a:r>
                        <a:rPr lang="el-GR" sz="1100" b="1" i="0" u="none" strike="noStrike" dirty="0">
                          <a:solidFill>
                            <a:srgbClr val="000000"/>
                          </a:solidFill>
                          <a:effectLst/>
                          <a:latin typeface="Trebuchet MS"/>
                        </a:rPr>
                        <a:t>ΑΛΛΟ ΚΟΜΜΑ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4,2</a:t>
                      </a:r>
                    </a:p>
                  </a:txBody>
                  <a:tcPr marL="9525" marR="9525" marT="9525" marB="0" anchor="ctr"/>
                </a:tc>
                <a:extLst>
                  <a:ext uri="{0D108BD9-81ED-4DB2-BD59-A6C34878D82A}">
                    <a16:rowId xmlns:a16="http://schemas.microsoft.com/office/drawing/2014/main" val="1125361566"/>
                  </a:ext>
                </a:extLst>
              </a:tr>
              <a:tr h="342973">
                <a:tc>
                  <a:txBody>
                    <a:bodyPr/>
                    <a:lstStyle/>
                    <a:p>
                      <a:pPr algn="r" fontAlgn="ctr"/>
                      <a:r>
                        <a:rPr lang="el-GR" sz="1100" b="1" i="0" u="none" strike="noStrike" dirty="0">
                          <a:solidFill>
                            <a:srgbClr val="000000"/>
                          </a:solidFill>
                          <a:effectLst/>
                          <a:latin typeface="Trebuchet MS"/>
                        </a:rPr>
                        <a:t>ΑΚΥΡΟ/ΛΕΥΚΟ/</a:t>
                      </a:r>
                    </a:p>
                    <a:p>
                      <a:pPr algn="r" fontAlgn="ctr"/>
                      <a:r>
                        <a:rPr lang="el-GR" sz="1100" b="1" i="0" u="none" strike="noStrike" dirty="0">
                          <a:solidFill>
                            <a:srgbClr val="000000"/>
                          </a:solidFill>
                          <a:effectLst/>
                          <a:latin typeface="Trebuchet MS"/>
                        </a:rPr>
                        <a:t>ΚΑΝΕΝΑ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10,6</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13,9</a:t>
                      </a:r>
                    </a:p>
                  </a:txBody>
                  <a:tcPr marL="9525" marR="9525" marT="9525" marB="0" anchor="ctr"/>
                </a:tc>
                <a:extLst>
                  <a:ext uri="{0D108BD9-81ED-4DB2-BD59-A6C34878D82A}">
                    <a16:rowId xmlns:a16="http://schemas.microsoft.com/office/drawing/2014/main" val="948945502"/>
                  </a:ext>
                </a:extLst>
              </a:tr>
              <a:tr h="322314">
                <a:tc>
                  <a:txBody>
                    <a:bodyPr/>
                    <a:lstStyle/>
                    <a:p>
                      <a:pPr algn="r" fontAlgn="ctr"/>
                      <a:r>
                        <a:rPr lang="el-GR" sz="1100" b="1" i="0" u="none" strike="noStrike" dirty="0">
                          <a:solidFill>
                            <a:srgbClr val="000000"/>
                          </a:solidFill>
                          <a:effectLst/>
                          <a:latin typeface="Trebuchet MS"/>
                        </a:rPr>
                        <a:t>ΑΝΑΠΟΦΑΣΙΣΤΟΙ/ΔΑ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10,5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8,0</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13,2</a:t>
                      </a:r>
                    </a:p>
                  </a:txBody>
                  <a:tcPr marL="9525" marR="9525" marT="9525" marB="0" anchor="ctr"/>
                </a:tc>
                <a:extLst>
                  <a:ext uri="{0D108BD9-81ED-4DB2-BD59-A6C34878D82A}">
                    <a16:rowId xmlns:a16="http://schemas.microsoft.com/office/drawing/2014/main" val="1030168118"/>
                  </a:ext>
                </a:extLst>
              </a:tr>
            </a:tbl>
          </a:graphicData>
        </a:graphic>
      </p:graphicFrame>
      <p:sp>
        <p:nvSpPr>
          <p:cNvPr id="12" name="TextBox 11">
            <a:extLst>
              <a:ext uri="{FF2B5EF4-FFF2-40B4-BE49-F238E27FC236}">
                <a16:creationId xmlns:a16="http://schemas.microsoft.com/office/drawing/2014/main" id="{CAC57F11-B856-458F-8B7D-3C1455D9025D}"/>
              </a:ext>
            </a:extLst>
          </p:cNvPr>
          <p:cNvSpPr txBox="1"/>
          <p:nvPr/>
        </p:nvSpPr>
        <p:spPr>
          <a:xfrm>
            <a:off x="8754848" y="6381328"/>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900" b="1" dirty="0">
                <a:solidFill>
                  <a:schemeClr val="bg1">
                    <a:lumMod val="50000"/>
                  </a:schemeClr>
                </a:solidFill>
                <a:latin typeface="Trebuchet MS"/>
              </a:rPr>
              <a:t>*  </a:t>
            </a:r>
            <a:r>
              <a:rPr kumimoji="0" lang="el-GR" sz="900" b="1" i="0" u="none" strike="noStrike" kern="1200" cap="none" spc="0" normalizeH="0" baseline="0" noProof="0" dirty="0">
                <a:ln>
                  <a:noFill/>
                </a:ln>
                <a:solidFill>
                  <a:schemeClr val="bg1">
                    <a:lumMod val="50000"/>
                  </a:schemeClr>
                </a:solidFill>
                <a:effectLst/>
                <a:uLnTx/>
                <a:uFillTx/>
                <a:latin typeface="Trebuchet MS"/>
                <a:ea typeface="+mn-ea"/>
                <a:cs typeface="+mn-cs"/>
              </a:rPr>
              <a:t> Ποσοστό &lt;0,</a:t>
            </a:r>
            <a:r>
              <a:rPr kumimoji="0" lang="en-US" sz="900" b="1" i="0" u="none" strike="noStrike" kern="1200" cap="none" spc="0" normalizeH="0" baseline="0" noProof="0" dirty="0">
                <a:ln>
                  <a:noFill/>
                </a:ln>
                <a:solidFill>
                  <a:schemeClr val="bg1">
                    <a:lumMod val="50000"/>
                  </a:schemeClr>
                </a:solidFill>
                <a:effectLst/>
                <a:uLnTx/>
                <a:uFillTx/>
                <a:latin typeface="Trebuchet MS"/>
                <a:ea typeface="+mn-ea"/>
                <a:cs typeface="+mn-cs"/>
              </a:rPr>
              <a:t>1</a:t>
            </a:r>
            <a:r>
              <a:rPr kumimoji="0" lang="el-GR" sz="900" b="1" i="0" u="none" strike="noStrike" kern="1200" cap="none" spc="0" normalizeH="0" baseline="0" noProof="0" dirty="0">
                <a:ln>
                  <a:noFill/>
                </a:ln>
                <a:solidFill>
                  <a:schemeClr val="bg1">
                    <a:lumMod val="50000"/>
                  </a:schemeClr>
                </a:solidFill>
                <a:effectLst/>
                <a:uLnTx/>
                <a:uFillTx/>
                <a:latin typeface="Trebuchet M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chemeClr val="bg1">
                    <a:lumMod val="50000"/>
                  </a:schemeClr>
                </a:solidFill>
                <a:effectLst/>
                <a:uLnTx/>
                <a:uFillTx/>
                <a:latin typeface="Trebuchet MS"/>
                <a:ea typeface="+mn-ea"/>
                <a:cs typeface="+mn-cs"/>
              </a:rPr>
              <a:t>**  Βάση μικρότερη των 60 ατόμων</a:t>
            </a:r>
          </a:p>
        </p:txBody>
      </p:sp>
    </p:spTree>
    <p:extLst>
      <p:ext uri="{BB962C8B-B14F-4D97-AF65-F5344CB8AC3E}">
        <p14:creationId xmlns:p14="http://schemas.microsoft.com/office/powerpoint/2010/main" val="124220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29">
            <a:extLst>
              <a:ext uri="{FF2B5EF4-FFF2-40B4-BE49-F238E27FC236}">
                <a16:creationId xmlns:a16="http://schemas.microsoft.com/office/drawing/2014/main" id="{16509CBA-8802-4E80-A670-BC31BD6CF967}"/>
              </a:ext>
            </a:extLst>
          </p:cNvPr>
          <p:cNvGraphicFramePr>
            <a:graphicFrameLocks noGrp="1"/>
          </p:cNvGraphicFramePr>
          <p:nvPr>
            <p:ph idx="1"/>
            <p:extLst>
              <p:ext uri="{D42A27DB-BD31-4B8C-83A1-F6EECF244321}">
                <p14:modId xmlns:p14="http://schemas.microsoft.com/office/powerpoint/2010/main" val="3680834732"/>
              </p:ext>
            </p:extLst>
          </p:nvPr>
        </p:nvGraphicFramePr>
        <p:xfrm>
          <a:off x="239713" y="1578648"/>
          <a:ext cx="11832951" cy="381689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3">
            <a:extLst>
              <a:ext uri="{FF2B5EF4-FFF2-40B4-BE49-F238E27FC236}">
                <a16:creationId xmlns:a16="http://schemas.microsoft.com/office/drawing/2014/main" id="{FAD9B5F9-4D35-43E0-B0FB-318CFBC36378}"/>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29</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6" name="TextBox 5">
            <a:extLst>
              <a:ext uri="{FF2B5EF4-FFF2-40B4-BE49-F238E27FC236}">
                <a16:creationId xmlns:a16="http://schemas.microsoft.com/office/drawing/2014/main" id="{FB55B144-914E-4C85-8547-1FD2694785C0}"/>
              </a:ext>
            </a:extLst>
          </p:cNvPr>
          <p:cNvSpPr txBox="1"/>
          <p:nvPr/>
        </p:nvSpPr>
        <p:spPr>
          <a:xfrm>
            <a:off x="11676619" y="0"/>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pic>
        <p:nvPicPr>
          <p:cNvPr id="18" name="Picture 13" descr="http://radio-lehovo.gr/wp-content/uploads/2015/02/KKE-logo.gif">
            <a:extLst>
              <a:ext uri="{FF2B5EF4-FFF2-40B4-BE49-F238E27FC236}">
                <a16:creationId xmlns:a16="http://schemas.microsoft.com/office/drawing/2014/main" id="{72313CCC-DE17-4D5F-9240-EDA7A44317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1864" y="5518352"/>
            <a:ext cx="3960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a:extLst>
              <a:ext uri="{FF2B5EF4-FFF2-40B4-BE49-F238E27FC236}">
                <a16:creationId xmlns:a16="http://schemas.microsoft.com/office/drawing/2014/main" id="{2B7EF8ED-A35B-4CEC-91DC-33D875C6F9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5483423"/>
            <a:ext cx="465857" cy="46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descr="Image result for Î½Î´ Î»Î¿Î³Î¿ÏÏÏÎ¿">
            <a:extLst>
              <a:ext uri="{FF2B5EF4-FFF2-40B4-BE49-F238E27FC236}">
                <a16:creationId xmlns:a16="http://schemas.microsoft.com/office/drawing/2014/main" id="{888EFE5F-0CC3-41CC-AF2E-3B3CE7808945}"/>
              </a:ext>
            </a:extLst>
          </p:cNvPr>
          <p:cNvPicPr/>
          <p:nvPr/>
        </p:nvPicPr>
        <p:blipFill rotWithShape="1">
          <a:blip r:embed="rId6" cstate="print">
            <a:extLst>
              <a:ext uri="{28A0092B-C50C-407E-A947-70E740481C1C}">
                <a14:useLocalDpi xmlns:a14="http://schemas.microsoft.com/office/drawing/2010/main" val="0"/>
              </a:ext>
            </a:extLst>
          </a:blip>
          <a:srcRect l="12673" t="4811" r="13145" b="8581"/>
          <a:stretch/>
        </p:blipFill>
        <p:spPr bwMode="auto">
          <a:xfrm>
            <a:off x="983432" y="5550121"/>
            <a:ext cx="441325" cy="311785"/>
          </a:xfrm>
          <a:prstGeom prst="rect">
            <a:avLst/>
          </a:prstGeom>
          <a:noFill/>
        </p:spPr>
      </p:pic>
      <p:pic>
        <p:nvPicPr>
          <p:cNvPr id="26" name="Picture 2">
            <a:extLst>
              <a:ext uri="{FF2B5EF4-FFF2-40B4-BE49-F238E27FC236}">
                <a16:creationId xmlns:a16="http://schemas.microsoft.com/office/drawing/2014/main" id="{0DB6D773-5FBA-4F6B-B5D5-141157275B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2144" y="5518352"/>
            <a:ext cx="479049" cy="3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a:extLst>
              <a:ext uri="{FF2B5EF4-FFF2-40B4-BE49-F238E27FC236}">
                <a16:creationId xmlns:a16="http://schemas.microsoft.com/office/drawing/2014/main" id="{268ABE4C-94A0-41C6-A245-84C8844C487B}"/>
              </a:ext>
            </a:extLst>
          </p:cNvPr>
          <p:cNvSpPr txBox="1"/>
          <p:nvPr/>
        </p:nvSpPr>
        <p:spPr>
          <a:xfrm>
            <a:off x="10920536" y="5550121"/>
            <a:ext cx="86409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Λοιπά</a:t>
            </a:r>
          </a:p>
        </p:txBody>
      </p:sp>
      <p:pic>
        <p:nvPicPr>
          <p:cNvPr id="43" name="Picture 42" descr="Logo&#10;&#10;Description automatically generated">
            <a:extLst>
              <a:ext uri="{FF2B5EF4-FFF2-40B4-BE49-F238E27FC236}">
                <a16:creationId xmlns:a16="http://schemas.microsoft.com/office/drawing/2014/main" id="{E57068A2-2510-40D4-B635-ECD10229C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568" y="5523827"/>
            <a:ext cx="689770" cy="307095"/>
          </a:xfrm>
          <a:prstGeom prst="rect">
            <a:avLst/>
          </a:prstGeom>
        </p:spPr>
      </p:pic>
      <p:sp>
        <p:nvSpPr>
          <p:cNvPr id="44" name="TextBox 6">
            <a:extLst>
              <a:ext uri="{FF2B5EF4-FFF2-40B4-BE49-F238E27FC236}">
                <a16:creationId xmlns:a16="http://schemas.microsoft.com/office/drawing/2014/main" id="{1B99E76B-0B10-45B7-8264-4AAD17519A3D}"/>
              </a:ext>
            </a:extLst>
          </p:cNvPr>
          <p:cNvSpPr txBox="1"/>
          <p:nvPr/>
        </p:nvSpPr>
        <p:spPr>
          <a:xfrm>
            <a:off x="1031503" y="2206094"/>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39</a:t>
            </a:r>
            <a:r>
              <a:rPr kumimoji="0" lang="en-US" sz="1200" b="1" i="0" u="none" strike="noStrike" kern="1200" cap="none" spc="0" normalizeH="0" baseline="0" noProof="0" dirty="0">
                <a:ln>
                  <a:noFill/>
                </a:ln>
                <a:solidFill>
                  <a:prstClr val="black"/>
                </a:solidFill>
                <a:effectLst/>
                <a:uLnTx/>
                <a:uFillTx/>
                <a:latin typeface="Trebuchet MS"/>
                <a:ea typeface="+mn-ea"/>
                <a:cs typeface="+mn-cs"/>
              </a:rPr>
              <a:t>,</a:t>
            </a:r>
            <a:r>
              <a:rPr kumimoji="0" lang="el-GR" sz="1200" b="1" i="0" u="none" strike="noStrike" kern="1200" cap="none" spc="0" normalizeH="0" baseline="0" noProof="0" dirty="0">
                <a:ln>
                  <a:noFill/>
                </a:ln>
                <a:solidFill>
                  <a:prstClr val="black"/>
                </a:solidFill>
                <a:effectLst/>
                <a:uLnTx/>
                <a:uFillTx/>
                <a:latin typeface="Trebuchet MS"/>
                <a:ea typeface="+mn-ea"/>
                <a:cs typeface="+mn-cs"/>
              </a:rPr>
              <a:t>9</a:t>
            </a:r>
          </a:p>
        </p:txBody>
      </p:sp>
      <p:sp>
        <p:nvSpPr>
          <p:cNvPr id="50" name="TextBox 6">
            <a:extLst>
              <a:ext uri="{FF2B5EF4-FFF2-40B4-BE49-F238E27FC236}">
                <a16:creationId xmlns:a16="http://schemas.microsoft.com/office/drawing/2014/main" id="{7A4565B7-DCB4-4209-B61E-5D8E753815EC}"/>
              </a:ext>
            </a:extLst>
          </p:cNvPr>
          <p:cNvSpPr txBox="1"/>
          <p:nvPr/>
        </p:nvSpPr>
        <p:spPr>
          <a:xfrm>
            <a:off x="4799856" y="2205754"/>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rebuchet MS"/>
                <a:ea typeface="+mn-ea"/>
                <a:cs typeface="+mn-cs"/>
              </a:rPr>
              <a:t>5</a:t>
            </a:r>
            <a:r>
              <a:rPr kumimoji="0" lang="el-GR" sz="1200" b="1" i="0" u="none" strike="noStrike" kern="1200" cap="none" spc="0" normalizeH="0" baseline="0" noProof="0" dirty="0">
                <a:ln>
                  <a:noFill/>
                </a:ln>
                <a:solidFill>
                  <a:prstClr val="black"/>
                </a:solidFill>
                <a:effectLst/>
                <a:uLnTx/>
                <a:uFillTx/>
                <a:latin typeface="Trebuchet MS"/>
                <a:ea typeface="+mn-ea"/>
                <a:cs typeface="+mn-cs"/>
              </a:rPr>
              <a:t>,3</a:t>
            </a:r>
          </a:p>
        </p:txBody>
      </p:sp>
      <p:sp>
        <p:nvSpPr>
          <p:cNvPr id="52" name="TextBox 6">
            <a:extLst>
              <a:ext uri="{FF2B5EF4-FFF2-40B4-BE49-F238E27FC236}">
                <a16:creationId xmlns:a16="http://schemas.microsoft.com/office/drawing/2014/main" id="{0B286BB8-EE3C-429C-9AAF-6C67870AFB3A}"/>
              </a:ext>
            </a:extLst>
          </p:cNvPr>
          <p:cNvSpPr txBox="1"/>
          <p:nvPr/>
        </p:nvSpPr>
        <p:spPr>
          <a:xfrm>
            <a:off x="6023992" y="2205754"/>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3,7</a:t>
            </a:r>
          </a:p>
        </p:txBody>
      </p:sp>
      <p:sp>
        <p:nvSpPr>
          <p:cNvPr id="54" name="TextBox 6">
            <a:extLst>
              <a:ext uri="{FF2B5EF4-FFF2-40B4-BE49-F238E27FC236}">
                <a16:creationId xmlns:a16="http://schemas.microsoft.com/office/drawing/2014/main" id="{92082899-E609-4EFB-AB34-9BE9D6B476FD}"/>
              </a:ext>
            </a:extLst>
          </p:cNvPr>
          <p:cNvSpPr txBox="1"/>
          <p:nvPr/>
        </p:nvSpPr>
        <p:spPr>
          <a:xfrm>
            <a:off x="7320136" y="2183327"/>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3</a:t>
            </a:r>
            <a:r>
              <a:rPr kumimoji="0" lang="en-GB" sz="1200" b="1" i="0" u="none" strike="noStrike" kern="1200" cap="none" spc="0" normalizeH="0" baseline="0" noProof="0" dirty="0">
                <a:ln>
                  <a:noFill/>
                </a:ln>
                <a:solidFill>
                  <a:prstClr val="black"/>
                </a:solidFill>
                <a:effectLst/>
                <a:uLnTx/>
                <a:uFillTx/>
                <a:latin typeface="Trebuchet MS"/>
                <a:ea typeface="+mn-ea"/>
                <a:cs typeface="+mn-cs"/>
              </a:rPr>
              <a:t>,</a:t>
            </a:r>
            <a:r>
              <a:rPr kumimoji="0" lang="el-GR" sz="1200" b="1" i="0" u="none" strike="noStrike" kern="1200" cap="none" spc="0" normalizeH="0" baseline="0" noProof="0" dirty="0">
                <a:ln>
                  <a:noFill/>
                </a:ln>
                <a:solidFill>
                  <a:prstClr val="black"/>
                </a:solidFill>
                <a:effectLst/>
                <a:uLnTx/>
                <a:uFillTx/>
                <a:latin typeface="Trebuchet MS"/>
                <a:ea typeface="+mn-ea"/>
                <a:cs typeface="+mn-cs"/>
              </a:rPr>
              <a:t>4</a:t>
            </a:r>
          </a:p>
        </p:txBody>
      </p:sp>
      <p:sp>
        <p:nvSpPr>
          <p:cNvPr id="25" name="TextBox 6">
            <a:extLst>
              <a:ext uri="{FF2B5EF4-FFF2-40B4-BE49-F238E27FC236}">
                <a16:creationId xmlns:a16="http://schemas.microsoft.com/office/drawing/2014/main" id="{C4F387AA-9EB2-4524-828C-E367F31B14C3}"/>
              </a:ext>
            </a:extLst>
          </p:cNvPr>
          <p:cNvSpPr txBox="1"/>
          <p:nvPr/>
        </p:nvSpPr>
        <p:spPr>
          <a:xfrm>
            <a:off x="3431704" y="2204864"/>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8</a:t>
            </a:r>
            <a:r>
              <a:rPr kumimoji="0" lang="en-US" sz="1200" b="1" i="0" u="none" strike="noStrike" kern="1200" cap="none" spc="0" normalizeH="0" baseline="0" noProof="0" dirty="0">
                <a:ln>
                  <a:noFill/>
                </a:ln>
                <a:solidFill>
                  <a:prstClr val="black"/>
                </a:solidFill>
                <a:effectLst/>
                <a:uLnTx/>
                <a:uFillTx/>
                <a:latin typeface="Trebuchet MS"/>
                <a:ea typeface="+mn-ea"/>
                <a:cs typeface="+mn-cs"/>
              </a:rPr>
              <a:t>,</a:t>
            </a:r>
            <a:r>
              <a:rPr kumimoji="0" lang="el-GR" sz="1200" b="1" i="0" u="none" strike="noStrike" kern="1200" cap="none" spc="0" normalizeH="0" baseline="0" noProof="0" dirty="0">
                <a:ln>
                  <a:noFill/>
                </a:ln>
                <a:solidFill>
                  <a:prstClr val="black"/>
                </a:solidFill>
                <a:effectLst/>
                <a:uLnTx/>
                <a:uFillTx/>
                <a:latin typeface="Trebuchet MS"/>
                <a:ea typeface="+mn-ea"/>
                <a:cs typeface="+mn-cs"/>
              </a:rPr>
              <a:t>1</a:t>
            </a:r>
          </a:p>
        </p:txBody>
      </p:sp>
      <p:sp>
        <p:nvSpPr>
          <p:cNvPr id="27" name="TextBox 6">
            <a:extLst>
              <a:ext uri="{FF2B5EF4-FFF2-40B4-BE49-F238E27FC236}">
                <a16:creationId xmlns:a16="http://schemas.microsoft.com/office/drawing/2014/main" id="{78476F34-EC0B-427A-8288-D79E532CCE05}"/>
              </a:ext>
            </a:extLst>
          </p:cNvPr>
          <p:cNvSpPr txBox="1"/>
          <p:nvPr/>
        </p:nvSpPr>
        <p:spPr>
          <a:xfrm>
            <a:off x="2279576" y="2204864"/>
            <a:ext cx="600001"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rebuchet MS"/>
                <a:ea typeface="+mn-ea"/>
                <a:cs typeface="+mn-cs"/>
              </a:rPr>
              <a:t>31,</a:t>
            </a:r>
            <a:r>
              <a:rPr kumimoji="0" lang="el-GR" sz="1200" b="1" i="0" u="none" strike="noStrike" kern="1200" cap="none" spc="0" normalizeH="0" baseline="0" noProof="0" dirty="0">
                <a:ln>
                  <a:noFill/>
                </a:ln>
                <a:solidFill>
                  <a:prstClr val="black"/>
                </a:solidFill>
                <a:effectLst/>
                <a:uLnTx/>
                <a:uFillTx/>
                <a:latin typeface="Trebuchet MS"/>
                <a:ea typeface="+mn-ea"/>
                <a:cs typeface="+mn-cs"/>
              </a:rPr>
              <a:t>5</a:t>
            </a:r>
          </a:p>
        </p:txBody>
      </p:sp>
      <p:sp>
        <p:nvSpPr>
          <p:cNvPr id="4" name="Τίτλος 3">
            <a:extLst>
              <a:ext uri="{FF2B5EF4-FFF2-40B4-BE49-F238E27FC236}">
                <a16:creationId xmlns:a16="http://schemas.microsoft.com/office/drawing/2014/main" id="{DF4879DF-B006-4833-B72A-7E07369C4A1E}"/>
              </a:ext>
            </a:extLst>
          </p:cNvPr>
          <p:cNvSpPr>
            <a:spLocks noGrp="1"/>
          </p:cNvSpPr>
          <p:nvPr>
            <p:ph type="title"/>
          </p:nvPr>
        </p:nvSpPr>
        <p:spPr>
          <a:xfrm>
            <a:off x="119336" y="116632"/>
            <a:ext cx="8352928" cy="1080120"/>
          </a:xfrm>
        </p:spPr>
        <p:txBody>
          <a:bodyPr/>
          <a:lstStyle/>
          <a:p>
            <a:r>
              <a:rPr lang="el-GR" sz="2400" dirty="0"/>
              <a:t>Εκτίμηση ψήφου</a:t>
            </a:r>
          </a:p>
        </p:txBody>
      </p:sp>
      <p:sp>
        <p:nvSpPr>
          <p:cNvPr id="19" name="TextBox 18">
            <a:extLst>
              <a:ext uri="{FF2B5EF4-FFF2-40B4-BE49-F238E27FC236}">
                <a16:creationId xmlns:a16="http://schemas.microsoft.com/office/drawing/2014/main" id="{DBE121F2-86FA-4E9B-B9B3-E07865799D47}"/>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pic>
        <p:nvPicPr>
          <p:cNvPr id="23" name="Picture 22" descr="A picture containing text, sign&#10;&#10;Description automatically generated">
            <a:extLst>
              <a:ext uri="{FF2B5EF4-FFF2-40B4-BE49-F238E27FC236}">
                <a16:creationId xmlns:a16="http://schemas.microsoft.com/office/drawing/2014/main" id="{F93BD1B1-454D-41B7-B34F-8A43ECF051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84432" y="5517232"/>
            <a:ext cx="356941" cy="402154"/>
          </a:xfrm>
          <a:prstGeom prst="rect">
            <a:avLst/>
          </a:prstGeom>
        </p:spPr>
      </p:pic>
      <p:pic>
        <p:nvPicPr>
          <p:cNvPr id="21" name="Picture 20" descr="Logo, company name&#10;&#10;Description automatically generated">
            <a:extLst>
              <a:ext uri="{FF2B5EF4-FFF2-40B4-BE49-F238E27FC236}">
                <a16:creationId xmlns:a16="http://schemas.microsoft.com/office/drawing/2014/main" id="{52D59420-BE55-1EB4-302C-5F38B3DA61C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41312" y="5506502"/>
            <a:ext cx="493720" cy="493720"/>
          </a:xfrm>
          <a:prstGeom prst="rect">
            <a:avLst/>
          </a:prstGeom>
        </p:spPr>
      </p:pic>
      <p:pic>
        <p:nvPicPr>
          <p:cNvPr id="28" name="Picture 2" descr="ΠΑΣΟΚ - Κίνημα Αλλαγής Φωκίδας | Facebook">
            <a:extLst>
              <a:ext uri="{FF2B5EF4-FFF2-40B4-BE49-F238E27FC236}">
                <a16:creationId xmlns:a16="http://schemas.microsoft.com/office/drawing/2014/main" id="{553DFC24-EE35-1D0A-77EA-D8629A57C1A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28758" y="5442278"/>
            <a:ext cx="723026" cy="72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5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500"/>
                                        <p:tgtEl>
                                          <p:spTgt spid="4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inVertical)">
                                      <p:cBhvr>
                                        <p:cTn id="22" dur="500"/>
                                        <p:tgtEl>
                                          <p:spTgt spid="5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barn(inVertical)">
                                      <p:cBhvr>
                                        <p:cTn id="25" dur="500"/>
                                        <p:tgtEl>
                                          <p:spTgt spid="5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barn(inVertical)">
                                      <p:cBhvr>
                                        <p:cTn id="28" dur="500"/>
                                        <p:tgtEl>
                                          <p:spTgt spid="5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inVertical)">
                                      <p:cBhvr>
                                        <p:cTn id="34" dur="500"/>
                                        <p:tgtEl>
                                          <p:spTgt spid="43"/>
                                        </p:tgtEl>
                                      </p:cBhvr>
                                    </p:animEffect>
                                  </p:childTnLst>
                                </p:cTn>
                              </p:par>
                              <p:par>
                                <p:cTn id="35" presetID="16" presetClass="entr" presetSubtype="21"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par>
                                <p:cTn id="41" presetID="16" presetClass="entr" presetSubtype="21"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barn(inVertical)">
                                      <p:cBhvr>
                                        <p:cTn id="4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P spid="6" grpId="0"/>
      <p:bldP spid="41" grpId="0"/>
      <p:bldP spid="44" grpId="0" animBg="1"/>
      <p:bldP spid="50" grpId="0" animBg="1"/>
      <p:bldP spid="52" grpId="0" animBg="1"/>
      <p:bldP spid="54" grpId="0" animBg="1"/>
      <p:bldP spid="25"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40" y="116632"/>
            <a:ext cx="9049004" cy="1080120"/>
          </a:xfrm>
        </p:spPr>
        <p:txBody>
          <a:bodyPr/>
          <a:lstStyle/>
          <a:p>
            <a:r>
              <a:rPr lang="el-GR" sz="2400" dirty="0"/>
              <a:t>Τα σημαντικότερα γεγονότα κατά τη διάρκεια διεξαγωγής της έρευνας πεδίου (1</a:t>
            </a:r>
            <a:r>
              <a:rPr lang="en-US" sz="2400" dirty="0"/>
              <a:t>7</a:t>
            </a:r>
            <a:r>
              <a:rPr lang="el-GR" sz="2400" dirty="0"/>
              <a:t>-2</a:t>
            </a:r>
            <a:r>
              <a:rPr lang="en-US" sz="2400" dirty="0"/>
              <a:t>3</a:t>
            </a:r>
            <a:r>
              <a:rPr lang="el-GR" sz="2400" dirty="0"/>
              <a:t>/0</a:t>
            </a:r>
            <a:r>
              <a:rPr lang="en-US" sz="2400" dirty="0"/>
              <a:t>5</a:t>
            </a:r>
            <a:r>
              <a:rPr lang="el-GR" sz="2400" dirty="0"/>
              <a:t>/20</a:t>
            </a:r>
            <a:r>
              <a:rPr lang="en-US" sz="2400" dirty="0"/>
              <a:t>2</a:t>
            </a:r>
            <a:r>
              <a:rPr lang="el-GR" sz="2400" dirty="0"/>
              <a:t>2)</a:t>
            </a:r>
            <a:br>
              <a:rPr lang="el-GR" sz="2400" dirty="0"/>
            </a:br>
            <a:r>
              <a:rPr lang="el-GR" sz="1400" dirty="0"/>
              <a:t>(όπως παρουσιάστηκαν στην τηλεόραση) </a:t>
            </a:r>
            <a:r>
              <a:rPr lang="en-GB" sz="1400" dirty="0"/>
              <a:t>	</a:t>
            </a:r>
            <a:endParaRPr lang="el-GR" sz="1400" dirty="0"/>
          </a:p>
        </p:txBody>
      </p:sp>
      <p:graphicFrame>
        <p:nvGraphicFramePr>
          <p:cNvPr id="5" name="Content Placeholder 4">
            <a:extLst>
              <a:ext uri="{FF2B5EF4-FFF2-40B4-BE49-F238E27FC236}">
                <a16:creationId xmlns:a16="http://schemas.microsoft.com/office/drawing/2014/main" id="{6B900402-09BF-4D28-9D96-570A98991972}"/>
              </a:ext>
            </a:extLst>
          </p:cNvPr>
          <p:cNvGraphicFramePr>
            <a:graphicFrameLocks noGrp="1"/>
          </p:cNvGraphicFramePr>
          <p:nvPr>
            <p:ph idx="1"/>
            <p:extLst>
              <p:ext uri="{D42A27DB-BD31-4B8C-83A1-F6EECF244321}">
                <p14:modId xmlns:p14="http://schemas.microsoft.com/office/powerpoint/2010/main" val="1350516095"/>
              </p:ext>
            </p:extLst>
          </p:nvPr>
        </p:nvGraphicFramePr>
        <p:xfrm>
          <a:off x="251532" y="1484784"/>
          <a:ext cx="11605108" cy="4680521"/>
        </p:xfrm>
        <a:graphic>
          <a:graphicData uri="http://schemas.openxmlformats.org/drawingml/2006/table">
            <a:tbl>
              <a:tblPr firstRow="1" bandRow="1">
                <a:tableStyleId>{5FD0F851-EC5A-4D38-B0AD-8093EC10F338}</a:tableStyleId>
              </a:tblPr>
              <a:tblGrid>
                <a:gridCol w="1381811">
                  <a:extLst>
                    <a:ext uri="{9D8B030D-6E8A-4147-A177-3AD203B41FA5}">
                      <a16:colId xmlns:a16="http://schemas.microsoft.com/office/drawing/2014/main" val="20000"/>
                    </a:ext>
                  </a:extLst>
                </a:gridCol>
                <a:gridCol w="10223297">
                  <a:extLst>
                    <a:ext uri="{9D8B030D-6E8A-4147-A177-3AD203B41FA5}">
                      <a16:colId xmlns:a16="http://schemas.microsoft.com/office/drawing/2014/main" val="20001"/>
                    </a:ext>
                  </a:extLst>
                </a:gridCol>
              </a:tblGrid>
              <a:tr h="347562">
                <a:tc>
                  <a:txBody>
                    <a:bodyPr/>
                    <a:lstStyle/>
                    <a:p>
                      <a:pPr algn="l" fontAlgn="b"/>
                      <a:r>
                        <a:rPr lang="el-GR" sz="1400" u="none" strike="noStrike" dirty="0">
                          <a:effectLst/>
                        </a:rPr>
                        <a:t>Ημερομηνία</a:t>
                      </a:r>
                      <a:endParaRPr lang="en-US" sz="1400" b="1" i="0" u="none" strike="noStrike" dirty="0">
                        <a:solidFill>
                          <a:srgbClr val="000000"/>
                        </a:solidFill>
                        <a:effectLst/>
                        <a:latin typeface="Calibri"/>
                      </a:endParaRPr>
                    </a:p>
                  </a:txBody>
                  <a:tcPr marL="9525" marR="9525" marT="9525" marB="0" anchor="ctr"/>
                </a:tc>
                <a:tc>
                  <a:txBody>
                    <a:bodyPr/>
                    <a:lstStyle/>
                    <a:p>
                      <a:pPr algn="l" fontAlgn="b"/>
                      <a:r>
                        <a:rPr lang="el-GR" sz="1400" u="none" strike="noStrike">
                          <a:effectLst/>
                        </a:rPr>
                        <a:t>Κύρια</a:t>
                      </a:r>
                      <a:r>
                        <a:rPr lang="el-GR" sz="1400" u="none" strike="noStrike" baseline="0">
                          <a:effectLst/>
                        </a:rPr>
                        <a:t> είδηση</a:t>
                      </a:r>
                      <a:endParaRPr lang="en-US" sz="14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6281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a:ln>
                            <a:noFill/>
                          </a:ln>
                          <a:solidFill>
                            <a:srgbClr val="000000"/>
                          </a:solidFill>
                          <a:effectLst/>
                          <a:uLnTx/>
                          <a:uFillTx/>
                          <a:latin typeface="Trebuchet MS"/>
                          <a:ea typeface="+mn-ea"/>
                          <a:cs typeface="+mn-cs"/>
                        </a:rPr>
                        <a:t>17/05/2022</a:t>
                      </a:r>
                      <a:endParaRPr kumimoji="0" lang="en-US" sz="13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algn="just" rtl="0" fontAlgn="ctr"/>
                      <a:r>
                        <a:rPr lang="el-GR" sz="1200" b="1" i="0" u="none" strike="noStrike" dirty="0">
                          <a:solidFill>
                            <a:srgbClr val="000000"/>
                          </a:solidFill>
                          <a:effectLst/>
                          <a:latin typeface="+mn-lt"/>
                        </a:rPr>
                        <a:t>Η ομιλία Μητσοτάκη στο αμερικανικό Κογκρέσο - Μίλησε για Ουκρανία, ελληνοτουρκικά, αμυντική συνεργασία και ενέργεια - Το παρασκήνιο της συνάντησης με τον πρόεδρο Μπάιντεν στον Λευκό Οίκο</a:t>
                      </a:r>
                    </a:p>
                  </a:txBody>
                  <a:tcPr marL="7620" marR="7620" marT="7620" marB="0" anchor="ctr"/>
                </a:tc>
                <a:extLst>
                  <a:ext uri="{0D108BD9-81ED-4DB2-BD59-A6C34878D82A}">
                    <a16:rowId xmlns:a16="http://schemas.microsoft.com/office/drawing/2014/main" val="2731500551"/>
                  </a:ext>
                </a:extLst>
              </a:tr>
              <a:tr h="6281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a:ln>
                            <a:noFill/>
                          </a:ln>
                          <a:solidFill>
                            <a:srgbClr val="000000"/>
                          </a:solidFill>
                          <a:effectLst/>
                          <a:uLnTx/>
                          <a:uFillTx/>
                          <a:latin typeface="Trebuchet MS"/>
                          <a:ea typeface="+mn-ea"/>
                          <a:cs typeface="+mn-cs"/>
                        </a:rPr>
                        <a:t>18/05/2022</a:t>
                      </a:r>
                      <a:endParaRPr kumimoji="0" lang="en-US" sz="13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algn="just" rtl="0" fontAlgn="ctr"/>
                      <a:r>
                        <a:rPr lang="el-GR" sz="1200" b="1" i="0" u="none" strike="noStrike" dirty="0">
                          <a:solidFill>
                            <a:srgbClr val="000000"/>
                          </a:solidFill>
                          <a:effectLst/>
                          <a:latin typeface="+mn-lt"/>
                        </a:rPr>
                        <a:t>Η αποτίμηση της επίσκεψης Μητσοτάκη στις ΗΠΑ -  Έντονες αντιδράσεις από την Άγκυρα για την υποδοχή του πρωθυπουργού από Μπάιντεν και Γερουσιαστές - Το δείπνο οργανώσεων της ελληνικής ομογένειας προς τιμήν του στην Ουάσιγκτον</a:t>
                      </a:r>
                    </a:p>
                  </a:txBody>
                  <a:tcPr marL="7620" marR="7620" marT="7620" marB="0" anchor="ctr"/>
                </a:tc>
                <a:extLst>
                  <a:ext uri="{0D108BD9-81ED-4DB2-BD59-A6C34878D82A}">
                    <a16:rowId xmlns:a16="http://schemas.microsoft.com/office/drawing/2014/main" val="2963318858"/>
                  </a:ext>
                </a:extLst>
              </a:tr>
              <a:tr h="6281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a:ln>
                            <a:noFill/>
                          </a:ln>
                          <a:solidFill>
                            <a:srgbClr val="000000"/>
                          </a:solidFill>
                          <a:effectLst/>
                          <a:uLnTx/>
                          <a:uFillTx/>
                          <a:latin typeface="Trebuchet MS"/>
                          <a:ea typeface="+mn-ea"/>
                          <a:cs typeface="+mn-cs"/>
                        </a:rPr>
                        <a:t>19/05/2022</a:t>
                      </a:r>
                      <a:endParaRPr kumimoji="0" lang="en-US" sz="13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algn="just" rtl="0" fontAlgn="ctr"/>
                      <a:r>
                        <a:rPr lang="el-GR" sz="1200" b="1" i="0" u="none" strike="noStrike" dirty="0">
                          <a:solidFill>
                            <a:srgbClr val="000000"/>
                          </a:solidFill>
                          <a:effectLst/>
                          <a:latin typeface="+mn-lt"/>
                        </a:rPr>
                        <a:t>Η ενόχληση της Τουρκίας για την υποδοχή Μητσοτάκη στο Λευκό Οίκο και το Κογκρέσο - Προκλητική ανακοίνωση του τουρκικού ΥΠΕΞ ανήμερα της ημέρας μνήμης για τη γενοκτονία των Ποντίων</a:t>
                      </a:r>
                    </a:p>
                  </a:txBody>
                  <a:tcPr marL="7620" marR="7620" marT="7620" marB="0" anchor="ctr"/>
                </a:tc>
                <a:extLst>
                  <a:ext uri="{0D108BD9-81ED-4DB2-BD59-A6C34878D82A}">
                    <a16:rowId xmlns:a16="http://schemas.microsoft.com/office/drawing/2014/main" val="3239926118"/>
                  </a:ext>
                </a:extLst>
              </a:tr>
              <a:tr h="6281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a:ln>
                            <a:noFill/>
                          </a:ln>
                          <a:solidFill>
                            <a:srgbClr val="000000"/>
                          </a:solidFill>
                          <a:effectLst/>
                          <a:uLnTx/>
                          <a:uFillTx/>
                          <a:latin typeface="Trebuchet MS"/>
                          <a:ea typeface="+mn-ea"/>
                          <a:cs typeface="+mn-cs"/>
                        </a:rPr>
                        <a:t>20/05/2022</a:t>
                      </a:r>
                      <a:endParaRPr kumimoji="0" lang="en-US" sz="13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algn="just" rtl="0" fontAlgn="ctr"/>
                      <a:r>
                        <a:rPr lang="el-GR" sz="1200" b="1" i="0" u="none" strike="noStrike" dirty="0">
                          <a:solidFill>
                            <a:srgbClr val="000000"/>
                          </a:solidFill>
                          <a:effectLst/>
                          <a:latin typeface="+mn-lt"/>
                        </a:rPr>
                        <a:t>Οι παραβιάσεις του ελληνικού εναέριου χώρου κοντά στην Αλεξανδρούπολη από τουρκικά μαχητικά αεροσκάφη - Έντονο διάβημα διαμαρτυρίας του υπουργείου Εξωτερικών</a:t>
                      </a:r>
                    </a:p>
                  </a:txBody>
                  <a:tcPr marL="7620" marR="7620" marT="7620" marB="0" anchor="ctr"/>
                </a:tc>
                <a:extLst>
                  <a:ext uri="{0D108BD9-81ED-4DB2-BD59-A6C34878D82A}">
                    <a16:rowId xmlns:a16="http://schemas.microsoft.com/office/drawing/2014/main" val="526971608"/>
                  </a:ext>
                </a:extLst>
              </a:tr>
              <a:tr h="6281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a:ln>
                            <a:noFill/>
                          </a:ln>
                          <a:solidFill>
                            <a:srgbClr val="000000"/>
                          </a:solidFill>
                          <a:effectLst/>
                          <a:uLnTx/>
                          <a:uFillTx/>
                          <a:latin typeface="Trebuchet MS"/>
                          <a:ea typeface="+mn-ea"/>
                          <a:cs typeface="+mn-cs"/>
                        </a:rPr>
                        <a:t>21/05/2022</a:t>
                      </a:r>
                      <a:endParaRPr kumimoji="0" lang="en-US" sz="13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algn="just" rtl="0" fontAlgn="ctr"/>
                      <a:r>
                        <a:rPr lang="el-GR" sz="1200" b="1" i="0" u="none" strike="noStrike" dirty="0">
                          <a:solidFill>
                            <a:srgbClr val="000000"/>
                          </a:solidFill>
                          <a:effectLst/>
                          <a:latin typeface="+mn-lt"/>
                        </a:rPr>
                        <a:t>Η κλιμάκωση της έντασης στο Αιγαίο – Προσωπική επίθεση </a:t>
                      </a:r>
                      <a:r>
                        <a:rPr lang="el-GR" sz="1200" b="1" i="0" u="none" strike="noStrike" dirty="0" err="1">
                          <a:solidFill>
                            <a:srgbClr val="000000"/>
                          </a:solidFill>
                          <a:effectLst/>
                          <a:latin typeface="+mn-lt"/>
                        </a:rPr>
                        <a:t>Ερντογάν</a:t>
                      </a:r>
                      <a:r>
                        <a:rPr lang="el-GR" sz="1200" b="1" i="0" u="none" strike="noStrike" dirty="0">
                          <a:solidFill>
                            <a:srgbClr val="000000"/>
                          </a:solidFill>
                          <a:effectLst/>
                          <a:latin typeface="+mn-lt"/>
                        </a:rPr>
                        <a:t> στον Κ. Μητσοτάκη - Υποστήριξε ότι αλλάζουν τα δεδομένα στις ελληνοτουρκικές σχέσεις  μετά το ταξίδι του Έλληνα πρωθυπουργού στις ΗΠΑ</a:t>
                      </a:r>
                    </a:p>
                  </a:txBody>
                  <a:tcPr marL="7620" marR="7620" marT="7620" marB="0" anchor="ctr"/>
                </a:tc>
                <a:extLst>
                  <a:ext uri="{0D108BD9-81ED-4DB2-BD59-A6C34878D82A}">
                    <a16:rowId xmlns:a16="http://schemas.microsoft.com/office/drawing/2014/main" val="10002"/>
                  </a:ext>
                </a:extLst>
              </a:tr>
              <a:tr h="6281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a:ln>
                            <a:noFill/>
                          </a:ln>
                          <a:solidFill>
                            <a:srgbClr val="000000"/>
                          </a:solidFill>
                          <a:effectLst/>
                          <a:uLnTx/>
                          <a:uFillTx/>
                          <a:latin typeface="+mn-lt"/>
                          <a:ea typeface="+mn-ea"/>
                          <a:cs typeface="+mn-cs"/>
                        </a:rPr>
                        <a:t>22/05/2022</a:t>
                      </a:r>
                      <a:endParaRPr kumimoji="0" lang="en-US" sz="1300" b="1"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just" rtl="0" fontAlgn="ctr"/>
                      <a:r>
                        <a:rPr lang="el-GR" sz="1200" b="1" i="0" u="none" strike="noStrike" dirty="0">
                          <a:solidFill>
                            <a:srgbClr val="000000"/>
                          </a:solidFill>
                          <a:effectLst/>
                          <a:latin typeface="+mn-lt"/>
                        </a:rPr>
                        <a:t>Το πρώτο πιθανό κρούσμα της "ευλογιάς των πιθήκων" στην Ελλάδα - Τουρίστας στην Κεφαλονιά μεταφέρθηκε για εξετάσεις στο Αττικό Νοσοκομείο</a:t>
                      </a:r>
                    </a:p>
                  </a:txBody>
                  <a:tcPr marL="7620" marR="7620" marT="7620" marB="0" anchor="ctr"/>
                </a:tc>
                <a:extLst>
                  <a:ext uri="{0D108BD9-81ED-4DB2-BD59-A6C34878D82A}">
                    <a16:rowId xmlns:a16="http://schemas.microsoft.com/office/drawing/2014/main" val="10003"/>
                  </a:ext>
                </a:extLst>
              </a:tr>
              <a:tr h="5639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l-GR" sz="1300" b="1" i="0" u="none" strike="noStrike" kern="1200" cap="none" spc="0" normalizeH="0" baseline="0" noProof="0" dirty="0">
                          <a:ln>
                            <a:noFill/>
                          </a:ln>
                          <a:solidFill>
                            <a:srgbClr val="000000"/>
                          </a:solidFill>
                          <a:effectLst/>
                          <a:uLnTx/>
                          <a:uFillTx/>
                          <a:latin typeface="+mn-lt"/>
                          <a:ea typeface="+mn-ea"/>
                          <a:cs typeface="+mn-cs"/>
                        </a:rPr>
                        <a:t>23/05/2022</a:t>
                      </a:r>
                      <a:endParaRPr kumimoji="0" lang="en-US" sz="1300" b="1" i="0" u="none" strike="noStrike" kern="1200" cap="none" spc="0" normalizeH="0" baseline="0" noProof="0" dirty="0">
                        <a:ln>
                          <a:noFill/>
                        </a:ln>
                        <a:solidFill>
                          <a:srgbClr val="000000"/>
                        </a:solidFill>
                        <a:effectLst/>
                        <a:uLnTx/>
                        <a:uFillTx/>
                        <a:latin typeface="+mn-lt"/>
                        <a:ea typeface="+mn-ea"/>
                        <a:cs typeface="+mn-cs"/>
                      </a:endParaRPr>
                    </a:p>
                  </a:txBody>
                  <a:tcPr marL="9525" marR="9525" marT="9525" marB="0" anchor="ctr"/>
                </a:tc>
                <a:tc>
                  <a:txBody>
                    <a:bodyPr/>
                    <a:lstStyle/>
                    <a:p>
                      <a:pPr algn="just" rtl="0" fontAlgn="ctr"/>
                      <a:r>
                        <a:rPr lang="el-GR" sz="1200" b="1" i="0" u="none" strike="noStrike" dirty="0">
                          <a:solidFill>
                            <a:srgbClr val="000000"/>
                          </a:solidFill>
                          <a:effectLst/>
                          <a:latin typeface="+mn-lt"/>
                        </a:rPr>
                        <a:t>Η αύξηση των μεταναστευτικών ροών από την Τουρκία τα τελευταία 24ωρα - Μπλόκα του Λιμενικού σε 9 σκάφη με 600 μετανάστες - Απόπειρες παράνομων μεταναστών και στον Έβρο - Εμπρηστική ρητορική </a:t>
                      </a:r>
                      <a:r>
                        <a:rPr lang="el-GR" sz="1200" b="1" i="0" u="none" strike="noStrike" dirty="0" err="1">
                          <a:solidFill>
                            <a:srgbClr val="000000"/>
                          </a:solidFill>
                          <a:effectLst/>
                          <a:latin typeface="+mn-lt"/>
                        </a:rPr>
                        <a:t>Ερντογάν</a:t>
                      </a:r>
                      <a:r>
                        <a:rPr lang="el-GR" sz="1200" b="1" i="0" u="none" strike="noStrike" dirty="0">
                          <a:solidFill>
                            <a:srgbClr val="000000"/>
                          </a:solidFill>
                          <a:effectLst/>
                          <a:latin typeface="+mn-lt"/>
                        </a:rPr>
                        <a:t> σε τελετή εγκαινίων τουρκικών υποβρυχίων</a:t>
                      </a:r>
                    </a:p>
                  </a:txBody>
                  <a:tcPr marL="7620" marR="7620" marT="7620" marB="0" anchor="ctr"/>
                </a:tc>
                <a:extLst>
                  <a:ext uri="{0D108BD9-81ED-4DB2-BD59-A6C34878D82A}">
                    <a16:rowId xmlns:a16="http://schemas.microsoft.com/office/drawing/2014/main" val="1830265812"/>
                  </a:ext>
                </a:extLst>
              </a:tr>
            </a:tbl>
          </a:graphicData>
        </a:graphic>
      </p:graphicFrame>
      <p:sp>
        <p:nvSpPr>
          <p:cNvPr id="6" name="Slide Number Placeholder 3">
            <a:extLst>
              <a:ext uri="{FF2B5EF4-FFF2-40B4-BE49-F238E27FC236}">
                <a16:creationId xmlns:a16="http://schemas.microsoft.com/office/drawing/2014/main" id="{A4A46F0C-3060-46F7-8800-92445CFCF1D9}"/>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fld id="{DE70D37E-C867-47FE-9F10-9260555C453A}" type="slidenum">
              <a:rPr lang="en-GB" sz="1600" b="1" smtClean="0">
                <a:solidFill>
                  <a:srgbClr val="4E5B6F"/>
                </a:solidFill>
                <a:effectLst>
                  <a:outerShdw blurRad="38100" dist="38100" dir="2700000" algn="tl">
                    <a:srgbClr val="000000">
                      <a:alpha val="43137"/>
                    </a:srgbClr>
                  </a:outerShdw>
                </a:effectLst>
                <a:latin typeface="Trebuchet MS"/>
                <a:ea typeface="+mj-ea"/>
                <a:cs typeface="+mj-cs"/>
              </a:rPr>
              <a:pPr algn="ctr">
                <a:spcBef>
                  <a:spcPct val="0"/>
                </a:spcBef>
                <a:defRPr/>
              </a:pPr>
              <a:t>3</a:t>
            </a:fld>
            <a:endParaRPr lang="en-GB" sz="1600" b="1" dirty="0">
              <a:solidFill>
                <a:srgbClr val="4E5B6F"/>
              </a:solidFill>
              <a:effectLst>
                <a:outerShdw blurRad="38100" dist="38100" dir="2700000" algn="tl">
                  <a:srgbClr val="000000">
                    <a:alpha val="43137"/>
                  </a:srgbClr>
                </a:outerShdw>
              </a:effectLst>
              <a:latin typeface="Trebuchet MS"/>
              <a:ea typeface="+mj-ea"/>
              <a:cs typeface="+mj-cs"/>
            </a:endParaRPr>
          </a:p>
        </p:txBody>
      </p:sp>
    </p:spTree>
    <p:extLst>
      <p:ext uri="{BB962C8B-B14F-4D97-AF65-F5344CB8AC3E}">
        <p14:creationId xmlns:p14="http://schemas.microsoft.com/office/powerpoint/2010/main" val="16857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BD1E31C-87FC-41FB-BD3E-6057B7E07A24}"/>
              </a:ext>
            </a:extLst>
          </p:cNvPr>
          <p:cNvGraphicFramePr>
            <a:graphicFrameLocks noGrp="1"/>
          </p:cNvGraphicFramePr>
          <p:nvPr>
            <p:ph idx="1"/>
            <p:extLst>
              <p:ext uri="{D42A27DB-BD31-4B8C-83A1-F6EECF244321}">
                <p14:modId xmlns:p14="http://schemas.microsoft.com/office/powerpoint/2010/main" val="3824060604"/>
              </p:ext>
            </p:extLst>
          </p:nvPr>
        </p:nvGraphicFramePr>
        <p:xfrm>
          <a:off x="767408" y="1772816"/>
          <a:ext cx="10633180" cy="3816652"/>
        </p:xfrm>
        <a:graphic>
          <a:graphicData uri="http://schemas.openxmlformats.org/drawingml/2006/table">
            <a:tbl>
              <a:tblPr firstRow="1" bandRow="1">
                <a:tableStyleId>{5FD0F851-EC5A-4D38-B0AD-8093EC10F338}</a:tableStyleId>
              </a:tblPr>
              <a:tblGrid>
                <a:gridCol w="2126636">
                  <a:extLst>
                    <a:ext uri="{9D8B030D-6E8A-4147-A177-3AD203B41FA5}">
                      <a16:colId xmlns:a16="http://schemas.microsoft.com/office/drawing/2014/main" val="2858647625"/>
                    </a:ext>
                  </a:extLst>
                </a:gridCol>
                <a:gridCol w="2126636">
                  <a:extLst>
                    <a:ext uri="{9D8B030D-6E8A-4147-A177-3AD203B41FA5}">
                      <a16:colId xmlns:a16="http://schemas.microsoft.com/office/drawing/2014/main" val="302245472"/>
                    </a:ext>
                  </a:extLst>
                </a:gridCol>
                <a:gridCol w="2126636">
                  <a:extLst>
                    <a:ext uri="{9D8B030D-6E8A-4147-A177-3AD203B41FA5}">
                      <a16:colId xmlns:a16="http://schemas.microsoft.com/office/drawing/2014/main" val="1648183924"/>
                    </a:ext>
                  </a:extLst>
                </a:gridCol>
                <a:gridCol w="2126636">
                  <a:extLst>
                    <a:ext uri="{9D8B030D-6E8A-4147-A177-3AD203B41FA5}">
                      <a16:colId xmlns:a16="http://schemas.microsoft.com/office/drawing/2014/main" val="3303936265"/>
                    </a:ext>
                  </a:extLst>
                </a:gridCol>
                <a:gridCol w="2126636">
                  <a:extLst>
                    <a:ext uri="{9D8B030D-6E8A-4147-A177-3AD203B41FA5}">
                      <a16:colId xmlns:a16="http://schemas.microsoft.com/office/drawing/2014/main" val="864179512"/>
                    </a:ext>
                  </a:extLst>
                </a:gridCol>
              </a:tblGrid>
              <a:tr h="339401">
                <a:tc>
                  <a:txBody>
                    <a:bodyPr/>
                    <a:lstStyle/>
                    <a:p>
                      <a:pPr algn="ctr"/>
                      <a:endParaRPr lang="el-GR" sz="1200" b="1" i="0" u="none" strike="noStrike" kern="1200">
                        <a:solidFill>
                          <a:schemeClr val="accent3"/>
                        </a:solidFill>
                        <a:effectLst/>
                        <a:latin typeface="Trebuchet MS" panose="020B0603020202020204" pitchFamily="34" charset="0"/>
                        <a:ea typeface="+mn-ea"/>
                        <a:cs typeface="+mn-cs"/>
                      </a:endParaRPr>
                    </a:p>
                  </a:txBody>
                  <a:tcPr/>
                </a:tc>
                <a:tc>
                  <a:txBody>
                    <a:bodyPr/>
                    <a:lstStyle/>
                    <a:p>
                      <a:pPr algn="ctr"/>
                      <a:r>
                        <a:rPr lang="el-GR" sz="1200" b="1" i="0" u="none" strike="noStrike" kern="1200" dirty="0">
                          <a:solidFill>
                            <a:schemeClr val="accent5"/>
                          </a:solidFill>
                          <a:effectLst/>
                          <a:latin typeface="Trebuchet MS" panose="020B0603020202020204" pitchFamily="34" charset="0"/>
                          <a:ea typeface="+mn-ea"/>
                          <a:cs typeface="+mn-cs"/>
                        </a:rPr>
                        <a:t>Εκτίμηση</a:t>
                      </a:r>
                    </a:p>
                  </a:txBody>
                  <a:tcPr anchor="ctr"/>
                </a:tc>
                <a:tc>
                  <a:txBody>
                    <a:bodyPr/>
                    <a:lstStyle/>
                    <a:p>
                      <a:pPr algn="ctr" fontAlgn="ctr"/>
                      <a:r>
                        <a:rPr lang="el-GR" sz="1200" b="1" i="0" u="none" strike="noStrike" dirty="0">
                          <a:solidFill>
                            <a:schemeClr val="accent5"/>
                          </a:solidFill>
                          <a:effectLst/>
                          <a:latin typeface="Trebuchet MS" panose="020B0603020202020204" pitchFamily="34" charset="0"/>
                        </a:rPr>
                        <a:t>Σφάλμα</a:t>
                      </a:r>
                    </a:p>
                  </a:txBody>
                  <a:tcPr marL="7620" marR="7620" marT="7620" marB="0" anchor="ctr"/>
                </a:tc>
                <a:tc>
                  <a:txBody>
                    <a:bodyPr/>
                    <a:lstStyle/>
                    <a:p>
                      <a:pPr algn="ctr" fontAlgn="ctr"/>
                      <a:r>
                        <a:rPr lang="el-GR" sz="1200" b="1" i="0" u="none" strike="noStrike" dirty="0">
                          <a:solidFill>
                            <a:schemeClr val="accent5"/>
                          </a:solidFill>
                          <a:effectLst/>
                          <a:latin typeface="Trebuchet MS" panose="020B0603020202020204" pitchFamily="34" charset="0"/>
                        </a:rPr>
                        <a:t>Κάτω όριο</a:t>
                      </a:r>
                    </a:p>
                  </a:txBody>
                  <a:tcPr marL="7620" marR="7620" marT="7620" marB="0" anchor="ctr"/>
                </a:tc>
                <a:tc>
                  <a:txBody>
                    <a:bodyPr/>
                    <a:lstStyle/>
                    <a:p>
                      <a:pPr algn="ctr" fontAlgn="ctr"/>
                      <a:r>
                        <a:rPr lang="el-GR" sz="1200" b="1" i="0" u="none" strike="noStrike" dirty="0">
                          <a:solidFill>
                            <a:schemeClr val="accent5"/>
                          </a:solidFill>
                          <a:effectLst/>
                          <a:latin typeface="Trebuchet MS" panose="020B0603020202020204" pitchFamily="34" charset="0"/>
                        </a:rPr>
                        <a:t>Πάνω όριο</a:t>
                      </a:r>
                    </a:p>
                  </a:txBody>
                  <a:tcPr marL="7620" marR="7620" marT="7620" marB="0" anchor="ctr"/>
                </a:tc>
                <a:extLst>
                  <a:ext uri="{0D108BD9-81ED-4DB2-BD59-A6C34878D82A}">
                    <a16:rowId xmlns:a16="http://schemas.microsoft.com/office/drawing/2014/main" val="1242130017"/>
                  </a:ext>
                </a:extLst>
              </a:tr>
              <a:tr h="339401">
                <a:tc>
                  <a:txBody>
                    <a:bodyPr/>
                    <a:lstStyle/>
                    <a:p>
                      <a:pPr algn="r" fontAlgn="ctr"/>
                      <a:r>
                        <a:rPr lang="el-GR" sz="1200" b="1" i="0" u="none" strike="noStrike" dirty="0">
                          <a:solidFill>
                            <a:srgbClr val="000000"/>
                          </a:solidFill>
                          <a:effectLst/>
                          <a:latin typeface="Trebuchet MS" panose="020B0603020202020204" pitchFamily="34" charset="0"/>
                        </a:rPr>
                        <a:t>ΝΕΑ  ΔΗΜΟΚΡΑΤΙΑ</a:t>
                      </a:r>
                    </a:p>
                  </a:txBody>
                  <a:tcPr marL="7620" marR="7620" marT="7620" marB="0" anchor="ctr"/>
                </a:tc>
                <a:tc>
                  <a:txBody>
                    <a:bodyPr/>
                    <a:lstStyle/>
                    <a:p>
                      <a:pPr algn="ctr" fontAlgn="ctr"/>
                      <a:r>
                        <a:rPr lang="el-GR" sz="1200" b="1" i="0" u="none" strike="noStrike" dirty="0">
                          <a:solidFill>
                            <a:srgbClr val="000000"/>
                          </a:solidFill>
                          <a:effectLst/>
                          <a:latin typeface="Trebuchet MS" panose="020B0603020202020204" pitchFamily="34" charset="0"/>
                        </a:rPr>
                        <a:t>36,1</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2,6</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33,5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38,7</a:t>
                      </a:r>
                    </a:p>
                  </a:txBody>
                  <a:tcPr marL="9525" marR="9525" marT="9525" marB="0" anchor="ctr"/>
                </a:tc>
                <a:extLst>
                  <a:ext uri="{0D108BD9-81ED-4DB2-BD59-A6C34878D82A}">
                    <a16:rowId xmlns:a16="http://schemas.microsoft.com/office/drawing/2014/main" val="1243905996"/>
                  </a:ext>
                </a:extLst>
              </a:tr>
              <a:tr h="339401">
                <a:tc>
                  <a:txBody>
                    <a:bodyPr/>
                    <a:lstStyle/>
                    <a:p>
                      <a:pPr algn="r" fontAlgn="ctr"/>
                      <a:r>
                        <a:rPr lang="el-GR" sz="1200" b="1" i="0" u="none" strike="noStrike" dirty="0">
                          <a:solidFill>
                            <a:srgbClr val="000000"/>
                          </a:solidFill>
                          <a:effectLst/>
                          <a:latin typeface="Trebuchet MS" panose="020B0603020202020204" pitchFamily="34" charset="0"/>
                        </a:rPr>
                        <a:t>ΣΥΡΙΖΑ</a:t>
                      </a:r>
                    </a:p>
                  </a:txBody>
                  <a:tcPr marL="7620" marR="7620" marT="7620" marB="0" anchor="ctr"/>
                </a:tc>
                <a:tc>
                  <a:txBody>
                    <a:bodyPr/>
                    <a:lstStyle/>
                    <a:p>
                      <a:pPr algn="ctr" fontAlgn="ctr"/>
                      <a:r>
                        <a:rPr lang="el-GR" sz="1200" b="1" i="0" u="none" strike="noStrike" dirty="0">
                          <a:solidFill>
                            <a:srgbClr val="000000"/>
                          </a:solidFill>
                          <a:effectLst/>
                          <a:latin typeface="Trebuchet MS" panose="020B0603020202020204" pitchFamily="34" charset="0"/>
                        </a:rPr>
                        <a:t>25,7</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2,4</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23,3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28,1</a:t>
                      </a:r>
                    </a:p>
                  </a:txBody>
                  <a:tcPr marL="9525" marR="9525" marT="9525" marB="0" anchor="ctr"/>
                </a:tc>
                <a:extLst>
                  <a:ext uri="{0D108BD9-81ED-4DB2-BD59-A6C34878D82A}">
                    <a16:rowId xmlns:a16="http://schemas.microsoft.com/office/drawing/2014/main" val="1017732786"/>
                  </a:ext>
                </a:extLst>
              </a:tr>
              <a:tr h="339401">
                <a:tc>
                  <a:txBody>
                    <a:bodyPr/>
                    <a:lstStyle/>
                    <a:p>
                      <a:pPr algn="r" fontAlgn="ctr"/>
                      <a:r>
                        <a:rPr lang="el-GR" sz="1200" b="1" i="0" u="none" strike="noStrike" dirty="0">
                          <a:solidFill>
                            <a:srgbClr val="000000"/>
                          </a:solidFill>
                          <a:effectLst/>
                          <a:latin typeface="Trebuchet MS" panose="020B0603020202020204" pitchFamily="34" charset="0"/>
                        </a:rPr>
                        <a:t>ΠΑΣΟΚ-ΚΙΝΗΜΑ  ΑΛΛΑΓΗΣ</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15,0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1,9</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13,1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16,9</a:t>
                      </a:r>
                    </a:p>
                  </a:txBody>
                  <a:tcPr marL="9525" marR="9525" marT="9525" marB="0" anchor="ctr"/>
                </a:tc>
                <a:extLst>
                  <a:ext uri="{0D108BD9-81ED-4DB2-BD59-A6C34878D82A}">
                    <a16:rowId xmlns:a16="http://schemas.microsoft.com/office/drawing/2014/main" val="2643154286"/>
                  </a:ext>
                </a:extLst>
              </a:tr>
              <a:tr h="339401">
                <a:tc>
                  <a:txBody>
                    <a:bodyPr/>
                    <a:lstStyle/>
                    <a:p>
                      <a:pPr algn="r" fontAlgn="ctr"/>
                      <a:r>
                        <a:rPr lang="el-GR" sz="1200" b="1" i="0" u="none" strike="noStrike" dirty="0" err="1">
                          <a:solidFill>
                            <a:srgbClr val="000000"/>
                          </a:solidFill>
                          <a:effectLst/>
                          <a:latin typeface="Trebuchet MS" panose="020B0603020202020204" pitchFamily="34" charset="0"/>
                        </a:rPr>
                        <a:t>Κ.Κ.Ε</a:t>
                      </a:r>
                      <a:endParaRPr lang="el-GR" sz="1200" b="1" i="0" u="none" strike="noStrike" dirty="0">
                        <a:solidFill>
                          <a:srgbClr val="000000"/>
                        </a:solidFill>
                        <a:effectLst/>
                        <a:latin typeface="Trebuchet MS" panose="020B0603020202020204" pitchFamily="34" charset="0"/>
                      </a:endParaRPr>
                    </a:p>
                  </a:txBody>
                  <a:tcPr marL="7620" marR="7620" marT="7620" marB="0" anchor="ctr"/>
                </a:tc>
                <a:tc>
                  <a:txBody>
                    <a:bodyPr/>
                    <a:lstStyle/>
                    <a:p>
                      <a:pPr algn="ctr" fontAlgn="ctr"/>
                      <a:r>
                        <a:rPr lang="el-GR" sz="1200" b="1" i="0" u="none" strike="noStrike" dirty="0">
                          <a:solidFill>
                            <a:srgbClr val="000000"/>
                          </a:solidFill>
                          <a:effectLst/>
                          <a:latin typeface="Trebuchet MS" panose="020B0603020202020204" pitchFamily="34" charset="0"/>
                        </a:rPr>
                        <a:t>6,4</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7,7</a:t>
                      </a:r>
                    </a:p>
                  </a:txBody>
                  <a:tcPr marL="9525" marR="9525" marT="9525" marB="0" anchor="ctr"/>
                </a:tc>
                <a:extLst>
                  <a:ext uri="{0D108BD9-81ED-4DB2-BD59-A6C34878D82A}">
                    <a16:rowId xmlns:a16="http://schemas.microsoft.com/office/drawing/2014/main" val="698572355"/>
                  </a:ext>
                </a:extLst>
              </a:tr>
              <a:tr h="339401">
                <a:tc>
                  <a:txBody>
                    <a:bodyPr/>
                    <a:lstStyle/>
                    <a:p>
                      <a:pPr algn="r" fontAlgn="ctr"/>
                      <a:r>
                        <a:rPr lang="el-GR" sz="1200" b="1" i="0" u="none" strike="noStrike" dirty="0">
                          <a:solidFill>
                            <a:srgbClr val="000000"/>
                          </a:solidFill>
                          <a:effectLst/>
                          <a:latin typeface="Trebuchet MS" panose="020B0603020202020204" pitchFamily="34" charset="0"/>
                        </a:rPr>
                        <a:t>ΕΛΛΗΝΙΚΗ  ΛΥΣΗ</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5,2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6,4</a:t>
                      </a:r>
                    </a:p>
                  </a:txBody>
                  <a:tcPr marL="9525" marR="9525" marT="9525" marB="0" anchor="ctr"/>
                </a:tc>
                <a:extLst>
                  <a:ext uri="{0D108BD9-81ED-4DB2-BD59-A6C34878D82A}">
                    <a16:rowId xmlns:a16="http://schemas.microsoft.com/office/drawing/2014/main" val="4098388173"/>
                  </a:ext>
                </a:extLst>
              </a:tr>
              <a:tr h="339401">
                <a:tc>
                  <a:txBody>
                    <a:bodyPr/>
                    <a:lstStyle/>
                    <a:p>
                      <a:pPr algn="r" fontAlgn="ctr"/>
                      <a:r>
                        <a:rPr lang="el-GR" sz="1200" b="1" i="0" u="none" strike="noStrike" dirty="0">
                          <a:solidFill>
                            <a:srgbClr val="000000"/>
                          </a:solidFill>
                          <a:effectLst/>
                          <a:latin typeface="Trebuchet MS" panose="020B0603020202020204" pitchFamily="34" charset="0"/>
                        </a:rPr>
                        <a:t>ΜΕΡΑ 25</a:t>
                      </a:r>
                    </a:p>
                  </a:txBody>
                  <a:tcPr marL="7620" marR="7620" marT="7620" marB="0" anchor="ctr"/>
                </a:tc>
                <a:tc>
                  <a:txBody>
                    <a:bodyPr/>
                    <a:lstStyle/>
                    <a:p>
                      <a:pPr algn="ctr" fontAlgn="ctr"/>
                      <a:r>
                        <a:rPr lang="el-GR" sz="1200" b="1" i="0" u="none" strike="noStrike">
                          <a:solidFill>
                            <a:srgbClr val="000000"/>
                          </a:solidFill>
                          <a:effectLst/>
                          <a:latin typeface="Trebuchet MS" panose="020B0603020202020204" pitchFamily="34" charset="0"/>
                        </a:rPr>
                        <a:t>3,7</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2,7</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4,7</a:t>
                      </a:r>
                    </a:p>
                  </a:txBody>
                  <a:tcPr marL="9525" marR="9525" marT="9525" marB="0" anchor="ctr"/>
                </a:tc>
                <a:extLst>
                  <a:ext uri="{0D108BD9-81ED-4DB2-BD59-A6C34878D82A}">
                    <a16:rowId xmlns:a16="http://schemas.microsoft.com/office/drawing/2014/main" val="1862330905"/>
                  </a:ext>
                </a:extLst>
              </a:tr>
              <a:tr h="432505">
                <a:tc>
                  <a:txBody>
                    <a:bodyPr/>
                    <a:lstStyle/>
                    <a:p>
                      <a:pPr algn="r" fontAlgn="ctr"/>
                      <a:r>
                        <a:rPr lang="el-GR" sz="1100" b="1" i="0" u="none" strike="noStrike" dirty="0">
                          <a:solidFill>
                            <a:srgbClr val="000000"/>
                          </a:solidFill>
                          <a:effectLst/>
                          <a:latin typeface="Trebuchet MS" panose="020B0603020202020204" pitchFamily="34" charset="0"/>
                        </a:rPr>
                        <a:t>ΕΘΝΙΚΗ ΔΗΜΙΟΥΡΓΙΑ</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1,3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0,6</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0,7</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1,9</a:t>
                      </a:r>
                    </a:p>
                  </a:txBody>
                  <a:tcPr marL="9525" marR="9525" marT="9525" marB="0" anchor="ctr"/>
                </a:tc>
                <a:extLst>
                  <a:ext uri="{0D108BD9-81ED-4DB2-BD59-A6C34878D82A}">
                    <a16:rowId xmlns:a16="http://schemas.microsoft.com/office/drawing/2014/main" val="1023038796"/>
                  </a:ext>
                </a:extLst>
              </a:tr>
              <a:tr h="504170">
                <a:tc>
                  <a:txBody>
                    <a:bodyPr/>
                    <a:lstStyle/>
                    <a:p>
                      <a:pPr algn="r" fontAlgn="ctr"/>
                      <a:r>
                        <a:rPr lang="el-GR" sz="1100" b="1" i="0" u="none" strike="noStrike" dirty="0">
                          <a:solidFill>
                            <a:srgbClr val="000000"/>
                          </a:solidFill>
                          <a:effectLst/>
                          <a:latin typeface="Trebuchet MS" panose="020B0603020202020204" pitchFamily="34" charset="0"/>
                        </a:rPr>
                        <a:t>ΕΛΛΗΝΕΣ ΓΙΑ ΤΗΝ ΠΑΤΡΙΔΑ</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2,7</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0,9</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1,8</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3,6</a:t>
                      </a:r>
                    </a:p>
                  </a:txBody>
                  <a:tcPr marL="9525" marR="9525" marT="9525" marB="0" anchor="ctr"/>
                </a:tc>
                <a:extLst>
                  <a:ext uri="{0D108BD9-81ED-4DB2-BD59-A6C34878D82A}">
                    <a16:rowId xmlns:a16="http://schemas.microsoft.com/office/drawing/2014/main" val="1402657181"/>
                  </a:ext>
                </a:extLst>
              </a:tr>
              <a:tr h="504170">
                <a:tc>
                  <a:txBody>
                    <a:bodyPr/>
                    <a:lstStyle/>
                    <a:p>
                      <a:pPr algn="r" fontAlgn="ctr"/>
                      <a:r>
                        <a:rPr lang="el-GR" sz="1200" b="1" i="0" u="none" strike="noStrike" dirty="0">
                          <a:solidFill>
                            <a:srgbClr val="000000"/>
                          </a:solidFill>
                          <a:effectLst/>
                          <a:latin typeface="Trebuchet MS" panose="020B0603020202020204" pitchFamily="34" charset="0"/>
                        </a:rPr>
                        <a:t>ΑΛΛΟ</a:t>
                      </a:r>
                    </a:p>
                  </a:txBody>
                  <a:tcPr marL="7620" marR="7620" marT="7620" marB="0" anchor="ctr"/>
                </a:tc>
                <a:tc>
                  <a:txBody>
                    <a:bodyPr/>
                    <a:lstStyle/>
                    <a:p>
                      <a:pPr algn="ctr" fontAlgn="ctr"/>
                      <a:r>
                        <a:rPr lang="el-GR" sz="1200" b="1" i="0" u="none" strike="noStrike" dirty="0">
                          <a:solidFill>
                            <a:srgbClr val="000000"/>
                          </a:solidFill>
                          <a:effectLst/>
                          <a:latin typeface="Trebuchet MS" panose="020B0603020202020204" pitchFamily="34" charset="0"/>
                        </a:rPr>
                        <a:t>3,9</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2,8</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5,0</a:t>
                      </a:r>
                    </a:p>
                  </a:txBody>
                  <a:tcPr marL="9525" marR="9525" marT="9525" marB="0" anchor="ctr"/>
                </a:tc>
                <a:extLst>
                  <a:ext uri="{0D108BD9-81ED-4DB2-BD59-A6C34878D82A}">
                    <a16:rowId xmlns:a16="http://schemas.microsoft.com/office/drawing/2014/main" val="2904276192"/>
                  </a:ext>
                </a:extLst>
              </a:tr>
            </a:tbl>
          </a:graphicData>
        </a:graphic>
      </p:graphicFrame>
      <p:sp>
        <p:nvSpPr>
          <p:cNvPr id="3" name="Title 2">
            <a:extLst>
              <a:ext uri="{FF2B5EF4-FFF2-40B4-BE49-F238E27FC236}">
                <a16:creationId xmlns:a16="http://schemas.microsoft.com/office/drawing/2014/main" id="{50214D92-28F5-4CC3-93C1-EC59921DED37}"/>
              </a:ext>
            </a:extLst>
          </p:cNvPr>
          <p:cNvSpPr>
            <a:spLocks noGrp="1"/>
          </p:cNvSpPr>
          <p:nvPr>
            <p:ph type="title"/>
          </p:nvPr>
        </p:nvSpPr>
        <p:spPr/>
        <p:txBody>
          <a:bodyPr/>
          <a:lstStyle/>
          <a:p>
            <a:r>
              <a:rPr lang="el-GR" dirty="0"/>
              <a:t>Εκτίμηση ψήφου</a:t>
            </a:r>
            <a:br>
              <a:rPr lang="el-GR" dirty="0"/>
            </a:br>
            <a:r>
              <a:rPr lang="el-GR" sz="1600" dirty="0"/>
              <a:t>95% διάστημα εμπιστοσύνης</a:t>
            </a:r>
          </a:p>
        </p:txBody>
      </p:sp>
      <p:sp>
        <p:nvSpPr>
          <p:cNvPr id="6" name="TextBox 5">
            <a:extLst>
              <a:ext uri="{FF2B5EF4-FFF2-40B4-BE49-F238E27FC236}">
                <a16:creationId xmlns:a16="http://schemas.microsoft.com/office/drawing/2014/main" id="{DD9E6B73-E2C0-4002-8B18-6363D9824F7F}"/>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7" name="Slide Number Placeholder 3">
            <a:extLst>
              <a:ext uri="{FF2B5EF4-FFF2-40B4-BE49-F238E27FC236}">
                <a16:creationId xmlns:a16="http://schemas.microsoft.com/office/drawing/2014/main" id="{E5BBCCCF-7FC8-487B-9A7C-CD786419ED12}"/>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30</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Tree>
    <p:extLst>
      <p:ext uri="{BB962C8B-B14F-4D97-AF65-F5344CB8AC3E}">
        <p14:creationId xmlns:p14="http://schemas.microsoft.com/office/powerpoint/2010/main" val="73617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6798D534-A8E7-4754-87B6-1B0F00CB6C71}"/>
              </a:ext>
            </a:extLst>
          </p:cNvPr>
          <p:cNvGraphicFramePr>
            <a:graphicFrameLocks noGrp="1"/>
          </p:cNvGraphicFramePr>
          <p:nvPr>
            <p:ph idx="1"/>
            <p:extLst>
              <p:ext uri="{D42A27DB-BD31-4B8C-83A1-F6EECF244321}">
                <p14:modId xmlns:p14="http://schemas.microsoft.com/office/powerpoint/2010/main" val="1943632572"/>
              </p:ext>
            </p:extLst>
          </p:nvPr>
        </p:nvGraphicFramePr>
        <p:xfrm>
          <a:off x="1703512" y="1412776"/>
          <a:ext cx="7704858" cy="242004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857568F4-A092-443B-90AC-351D9D3CF62A}"/>
              </a:ext>
            </a:extLst>
          </p:cNvPr>
          <p:cNvSpPr>
            <a:spLocks noGrp="1"/>
          </p:cNvSpPr>
          <p:nvPr>
            <p:ph type="title"/>
          </p:nvPr>
        </p:nvSpPr>
        <p:spPr>
          <a:xfrm>
            <a:off x="119338" y="439737"/>
            <a:ext cx="8832980" cy="360040"/>
          </a:xfrm>
        </p:spPr>
        <p:txBody>
          <a:bodyPr/>
          <a:lstStyle/>
          <a:p>
            <a:r>
              <a:rPr lang="el-GR" dirty="0">
                <a:ea typeface="Times New Roman" panose="02020603050405020304" pitchFamily="18" charset="0"/>
                <a:cs typeface="Times New Roman" panose="02020603050405020304" pitchFamily="18" charset="0"/>
              </a:rPr>
              <a:t>Παράσταση νίκης</a:t>
            </a:r>
            <a:br>
              <a:rPr lang="el-GR" sz="1800" dirty="0">
                <a:ea typeface="Times New Roman" panose="02020603050405020304" pitchFamily="18" charset="0"/>
                <a:cs typeface="Times New Roman" panose="02020603050405020304" pitchFamily="18" charset="0"/>
              </a:rPr>
            </a:br>
            <a:r>
              <a:rPr lang="el-GR" sz="1400" i="1" dirty="0">
                <a:ea typeface="Times New Roman" panose="02020603050405020304" pitchFamily="18" charset="0"/>
                <a:cs typeface="Times New Roman" panose="02020603050405020304" pitchFamily="18" charset="0"/>
              </a:rPr>
              <a:t>‘Ανεξάρτητα από το τι θα ψηφίσετε ποιο κόμμα νομίζετε ότι θα έρθει πρώτο στις Βουλευτικές εκλογές;’ (αυθόρμητη αναφορά)</a:t>
            </a:r>
            <a:endParaRPr lang="en-GB" sz="1400" i="1" dirty="0"/>
          </a:p>
        </p:txBody>
      </p:sp>
      <p:sp>
        <p:nvSpPr>
          <p:cNvPr id="15" name="TextBox 14">
            <a:extLst>
              <a:ext uri="{FF2B5EF4-FFF2-40B4-BE49-F238E27FC236}">
                <a16:creationId xmlns:a16="http://schemas.microsoft.com/office/drawing/2014/main" id="{2113C380-A33D-48F4-95A3-80EEC6B2CB52}"/>
              </a:ext>
            </a:extLst>
          </p:cNvPr>
          <p:cNvSpPr txBox="1"/>
          <p:nvPr/>
        </p:nvSpPr>
        <p:spPr>
          <a:xfrm>
            <a:off x="11724623" y="68544"/>
            <a:ext cx="648073" cy="4062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
        <p:nvSpPr>
          <p:cNvPr id="10" name="Slide Number Placeholder 3">
            <a:extLst>
              <a:ext uri="{FF2B5EF4-FFF2-40B4-BE49-F238E27FC236}">
                <a16:creationId xmlns:a16="http://schemas.microsoft.com/office/drawing/2014/main" id="{8568C5E4-83E8-405F-9EAB-8A963A4D54AC}"/>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fld id="{DE70D37E-C867-47FE-9F10-9260555C453A}" type="slidenum">
              <a:rPr lang="en-GB" sz="1600" b="1" smtClean="0">
                <a:solidFill>
                  <a:srgbClr val="4E5B6F"/>
                </a:solidFill>
                <a:effectLst>
                  <a:outerShdw blurRad="38100" dist="38100" dir="2700000" algn="tl">
                    <a:srgbClr val="000000">
                      <a:alpha val="43137"/>
                    </a:srgbClr>
                  </a:outerShdw>
                </a:effectLst>
                <a:latin typeface="Trebuchet MS"/>
                <a:ea typeface="+mj-ea"/>
                <a:cs typeface="+mj-cs"/>
              </a:rPr>
              <a:pPr algn="ctr">
                <a:spcBef>
                  <a:spcPct val="0"/>
                </a:spcBef>
                <a:defRPr/>
              </a:pPr>
              <a:t>31</a:t>
            </a:fld>
            <a:endParaRPr lang="en-GB" sz="1600" b="1" dirty="0">
              <a:solidFill>
                <a:srgbClr val="4E5B6F"/>
              </a:solidFill>
              <a:effectLst>
                <a:outerShdw blurRad="38100" dist="38100" dir="2700000" algn="tl">
                  <a:srgbClr val="000000">
                    <a:alpha val="43137"/>
                  </a:srgbClr>
                </a:outerShdw>
              </a:effectLst>
              <a:latin typeface="Trebuchet MS"/>
              <a:ea typeface="+mj-ea"/>
              <a:cs typeface="+mj-cs"/>
            </a:endParaRPr>
          </a:p>
        </p:txBody>
      </p:sp>
      <p:sp>
        <p:nvSpPr>
          <p:cNvPr id="12" name="TextBox 11">
            <a:extLst>
              <a:ext uri="{FF2B5EF4-FFF2-40B4-BE49-F238E27FC236}">
                <a16:creationId xmlns:a16="http://schemas.microsoft.com/office/drawing/2014/main" id="{4840DEF9-F339-4B24-9541-B045EDA31615}"/>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1" name="Content Placeholder 8">
            <a:extLst>
              <a:ext uri="{FF2B5EF4-FFF2-40B4-BE49-F238E27FC236}">
                <a16:creationId xmlns:a16="http://schemas.microsoft.com/office/drawing/2014/main" id="{F8CCB4F0-5846-411C-85DE-6352ED75CE89}"/>
              </a:ext>
            </a:extLst>
          </p:cNvPr>
          <p:cNvGraphicFramePr>
            <a:graphicFrameLocks/>
          </p:cNvGraphicFramePr>
          <p:nvPr>
            <p:extLst>
              <p:ext uri="{D42A27DB-BD31-4B8C-83A1-F6EECF244321}">
                <p14:modId xmlns:p14="http://schemas.microsoft.com/office/powerpoint/2010/main" val="3005592894"/>
              </p:ext>
            </p:extLst>
          </p:nvPr>
        </p:nvGraphicFramePr>
        <p:xfrm>
          <a:off x="1703512" y="4005065"/>
          <a:ext cx="7704858" cy="216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726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903300-89BE-4305-A9B6-B9FF6F26A1DC}"/>
              </a:ext>
            </a:extLst>
          </p:cNvPr>
          <p:cNvSpPr>
            <a:spLocks noGrp="1"/>
          </p:cNvSpPr>
          <p:nvPr>
            <p:ph type="title"/>
          </p:nvPr>
        </p:nvSpPr>
        <p:spPr>
          <a:xfrm>
            <a:off x="119336" y="116632"/>
            <a:ext cx="8976996" cy="1080120"/>
          </a:xfrm>
        </p:spPr>
        <p:txBody>
          <a:bodyPr/>
          <a:lstStyle/>
          <a:p>
            <a:r>
              <a:rPr lang="el-GR" sz="2400" dirty="0"/>
              <a:t>Όρια εκλογικής επιρροής</a:t>
            </a:r>
            <a:br>
              <a:rPr lang="el-GR" sz="4000" dirty="0"/>
            </a:br>
            <a:r>
              <a:rPr lang="el-GR" sz="1400" i="1" dirty="0"/>
              <a:t>‘Θα σας διαβάσω τώρα ορισμένα κόμματα και θα ήθελα να μου πείτε για κάθε ένα από αυτά αν θα μπορούσατε να το ψηφίσετε ή δεν θα το ψηφίζατε σε καμία περίπτωση;’</a:t>
            </a:r>
            <a:endParaRPr lang="el-GR" sz="1400" dirty="0"/>
          </a:p>
        </p:txBody>
      </p:sp>
      <p:sp>
        <p:nvSpPr>
          <p:cNvPr id="8" name="Slide Number Placeholder 3">
            <a:extLst>
              <a:ext uri="{FF2B5EF4-FFF2-40B4-BE49-F238E27FC236}">
                <a16:creationId xmlns:a16="http://schemas.microsoft.com/office/drawing/2014/main"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32</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7" name="Content Placeholder 14">
            <a:extLst>
              <a:ext uri="{FF2B5EF4-FFF2-40B4-BE49-F238E27FC236}">
                <a16:creationId xmlns:a16="http://schemas.microsoft.com/office/drawing/2014/main" id="{0C33F8BA-2673-4E52-B6C4-F61F5267D432}"/>
              </a:ext>
            </a:extLst>
          </p:cNvPr>
          <p:cNvGraphicFramePr>
            <a:graphicFrameLocks/>
          </p:cNvGraphicFramePr>
          <p:nvPr>
            <p:extLst>
              <p:ext uri="{D42A27DB-BD31-4B8C-83A1-F6EECF244321}">
                <p14:modId xmlns:p14="http://schemas.microsoft.com/office/powerpoint/2010/main" val="2813270619"/>
              </p:ext>
            </p:extLst>
          </p:nvPr>
        </p:nvGraphicFramePr>
        <p:xfrm>
          <a:off x="7104110" y="2276872"/>
          <a:ext cx="4801203" cy="3024336"/>
        </p:xfrm>
        <a:graphic>
          <a:graphicData uri="http://schemas.openxmlformats.org/drawingml/2006/table">
            <a:tbl>
              <a:tblPr firstRow="1" bandRow="1">
                <a:tableStyleId>{5FD0F851-EC5A-4D38-B0AD-8093EC10F338}</a:tableStyleId>
              </a:tblPr>
              <a:tblGrid>
                <a:gridCol w="1163928">
                  <a:extLst>
                    <a:ext uri="{9D8B030D-6E8A-4147-A177-3AD203B41FA5}">
                      <a16:colId xmlns:a16="http://schemas.microsoft.com/office/drawing/2014/main" val="2339832800"/>
                    </a:ext>
                  </a:extLst>
                </a:gridCol>
                <a:gridCol w="727455">
                  <a:extLst>
                    <a:ext uri="{9D8B030D-6E8A-4147-A177-3AD203B41FA5}">
                      <a16:colId xmlns:a16="http://schemas.microsoft.com/office/drawing/2014/main" val="1453128879"/>
                    </a:ext>
                  </a:extLst>
                </a:gridCol>
                <a:gridCol w="727455">
                  <a:extLst>
                    <a:ext uri="{9D8B030D-6E8A-4147-A177-3AD203B41FA5}">
                      <a16:colId xmlns:a16="http://schemas.microsoft.com/office/drawing/2014/main" val="2234787824"/>
                    </a:ext>
                  </a:extLst>
                </a:gridCol>
                <a:gridCol w="727455">
                  <a:extLst>
                    <a:ext uri="{9D8B030D-6E8A-4147-A177-3AD203B41FA5}">
                      <a16:colId xmlns:a16="http://schemas.microsoft.com/office/drawing/2014/main" val="653306302"/>
                    </a:ext>
                  </a:extLst>
                </a:gridCol>
                <a:gridCol w="727455">
                  <a:extLst>
                    <a:ext uri="{9D8B030D-6E8A-4147-A177-3AD203B41FA5}">
                      <a16:colId xmlns:a16="http://schemas.microsoft.com/office/drawing/2014/main" val="1442583771"/>
                    </a:ext>
                  </a:extLst>
                </a:gridCol>
                <a:gridCol w="727455">
                  <a:extLst>
                    <a:ext uri="{9D8B030D-6E8A-4147-A177-3AD203B41FA5}">
                      <a16:colId xmlns:a16="http://schemas.microsoft.com/office/drawing/2014/main" val="3821743588"/>
                    </a:ext>
                  </a:extLst>
                </a:gridCol>
              </a:tblGrid>
              <a:tr h="568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9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100" dirty="0"/>
                        <a:t>Ιαν-22</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100" dirty="0"/>
                        <a:t>Φεβ-22</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100" dirty="0"/>
                        <a:t>Μαρ-22</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100" dirty="0"/>
                        <a:t>Απρ-22</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100" dirty="0" err="1"/>
                        <a:t>Μάι</a:t>
                      </a:r>
                      <a:r>
                        <a:rPr lang="el-GR" sz="1100" dirty="0"/>
                        <a:t>-22</a:t>
                      </a:r>
                      <a:endParaRPr lang="en-US" sz="1100" dirty="0"/>
                    </a:p>
                  </a:txBody>
                  <a:tcPr anchor="ctr"/>
                </a:tc>
                <a:extLst>
                  <a:ext uri="{0D108BD9-81ED-4DB2-BD59-A6C34878D82A}">
                    <a16:rowId xmlns:a16="http://schemas.microsoft.com/office/drawing/2014/main" val="1963041045"/>
                  </a:ext>
                </a:extLst>
              </a:tr>
              <a:tr h="419746">
                <a:tc>
                  <a:txBody>
                    <a:bodyPr/>
                    <a:lstStyle/>
                    <a:p>
                      <a:pPr algn="r" fontAlgn="ctr"/>
                      <a:r>
                        <a:rPr lang="el-GR" sz="1000" b="1" i="0" u="none" strike="noStrike" dirty="0">
                          <a:solidFill>
                            <a:srgbClr val="000000"/>
                          </a:solidFill>
                          <a:effectLst/>
                          <a:latin typeface="Trebuchet MS"/>
                        </a:rPr>
                        <a:t>ΠΑΣΟΚ-ΚΙΝΗΜΑ ΑΛΛΑΓΗΣ</a:t>
                      </a:r>
                    </a:p>
                  </a:txBody>
                  <a:tcPr marL="9525" marR="9525" marT="9525" marB="0" anchor="ctr"/>
                </a:tc>
                <a:tc>
                  <a:txBody>
                    <a:bodyPr/>
                    <a:lstStyle/>
                    <a:p>
                      <a:pPr algn="ctr" fontAlgn="ctr"/>
                      <a:r>
                        <a:rPr lang="en-US" sz="1200" b="1" i="0" u="none" strike="noStrike" dirty="0">
                          <a:solidFill>
                            <a:schemeClr val="tx1"/>
                          </a:solidFill>
                          <a:effectLst/>
                          <a:latin typeface="Trebuchet MS" panose="020B0603020202020204" pitchFamily="34" charset="0"/>
                        </a:rPr>
                        <a:t>49</a:t>
                      </a:r>
                      <a:endParaRPr lang="el-GR" sz="1200" b="1" i="0" u="none" strike="noStrike" dirty="0">
                        <a:solidFill>
                          <a:schemeClr val="tx1"/>
                        </a:solidFill>
                        <a:effectLst/>
                        <a:latin typeface="Trebuchet MS" panose="020B0603020202020204" pitchFamily="34" charset="0"/>
                      </a:endParaRP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48</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44</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49</a:t>
                      </a:r>
                    </a:p>
                  </a:txBody>
                  <a:tcPr marL="7620" marR="7620" marT="7620" marB="0" anchor="ctr"/>
                </a:tc>
                <a:tc>
                  <a:txBody>
                    <a:bodyPr/>
                    <a:lstStyle/>
                    <a:p>
                      <a:pPr algn="ctr" fontAlgn="ctr"/>
                      <a:r>
                        <a:rPr lang="en-US" sz="1200" b="1" i="0" u="none" strike="noStrike" dirty="0">
                          <a:solidFill>
                            <a:schemeClr val="tx1"/>
                          </a:solidFill>
                          <a:effectLst/>
                          <a:latin typeface="Trebuchet MS" panose="020B0603020202020204" pitchFamily="34" charset="0"/>
                        </a:rPr>
                        <a:t>47</a:t>
                      </a:r>
                      <a:endParaRPr lang="el-GR" sz="1200" b="1" i="0" u="none" strike="noStrike" dirty="0">
                        <a:solidFill>
                          <a:schemeClr val="tx1"/>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1564368011"/>
                  </a:ext>
                </a:extLst>
              </a:tr>
              <a:tr h="419746">
                <a:tc>
                  <a:txBody>
                    <a:bodyPr/>
                    <a:lstStyle/>
                    <a:p>
                      <a:pPr algn="r" fontAlgn="ctr"/>
                      <a:r>
                        <a:rPr lang="el-GR" sz="1000" b="1" u="none" strike="noStrike" dirty="0">
                          <a:effectLst/>
                        </a:rPr>
                        <a:t>ΝΔ</a:t>
                      </a:r>
                      <a:endParaRPr lang="el-GR" sz="1000" b="1" i="0" u="none" strike="noStrike" dirty="0">
                        <a:solidFill>
                          <a:srgbClr val="000000"/>
                        </a:solidFill>
                        <a:effectLst/>
                        <a:latin typeface="Trebuchet MS"/>
                      </a:endParaRPr>
                    </a:p>
                  </a:txBody>
                  <a:tcPr marL="9525" marR="9525" marT="9525" marB="0" anchor="ctr"/>
                </a:tc>
                <a:tc>
                  <a:txBody>
                    <a:bodyPr/>
                    <a:lstStyle/>
                    <a:p>
                      <a:pPr algn="ctr" fontAlgn="ctr"/>
                      <a:r>
                        <a:rPr lang="en-US" sz="1200" b="1" i="0" u="none" strike="noStrike" dirty="0">
                          <a:solidFill>
                            <a:schemeClr val="tx1"/>
                          </a:solidFill>
                          <a:effectLst/>
                          <a:latin typeface="Trebuchet MS" panose="020B0603020202020204" pitchFamily="34" charset="0"/>
                        </a:rPr>
                        <a:t>46</a:t>
                      </a:r>
                      <a:endParaRPr lang="el-GR" sz="1200" b="1" i="0" u="none" strike="noStrike" dirty="0">
                        <a:solidFill>
                          <a:schemeClr val="tx1"/>
                        </a:solidFill>
                        <a:effectLst/>
                        <a:latin typeface="Trebuchet MS" panose="020B0603020202020204" pitchFamily="34" charset="0"/>
                      </a:endParaRP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44</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43</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45</a:t>
                      </a:r>
                    </a:p>
                  </a:txBody>
                  <a:tcPr marL="7620" marR="7620" marT="7620" marB="0" anchor="ctr"/>
                </a:tc>
                <a:tc>
                  <a:txBody>
                    <a:bodyPr/>
                    <a:lstStyle/>
                    <a:p>
                      <a:pPr algn="ctr" fontAlgn="ctr"/>
                      <a:r>
                        <a:rPr lang="en-US" sz="1200" b="1" i="0" u="none" strike="noStrike" dirty="0">
                          <a:solidFill>
                            <a:schemeClr val="tx1"/>
                          </a:solidFill>
                          <a:effectLst/>
                          <a:latin typeface="Trebuchet MS" panose="020B0603020202020204" pitchFamily="34" charset="0"/>
                        </a:rPr>
                        <a:t>46</a:t>
                      </a:r>
                      <a:endParaRPr lang="el-GR" sz="1200" b="1" i="0" u="none" strike="noStrike" dirty="0">
                        <a:solidFill>
                          <a:schemeClr val="tx1"/>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512638951"/>
                  </a:ext>
                </a:extLst>
              </a:tr>
              <a:tr h="419746">
                <a:tc>
                  <a:txBody>
                    <a:bodyPr/>
                    <a:lstStyle/>
                    <a:p>
                      <a:pPr algn="r" fontAlgn="ctr"/>
                      <a:r>
                        <a:rPr lang="el-GR" sz="1000" b="1" u="none" strike="noStrike" dirty="0">
                          <a:effectLst/>
                        </a:rPr>
                        <a:t>ΣΥΡΙΖΑ</a:t>
                      </a:r>
                      <a:endParaRPr lang="el-GR" sz="1000" b="1" i="0" u="none" strike="noStrike" dirty="0">
                        <a:solidFill>
                          <a:srgbClr val="000000"/>
                        </a:solidFill>
                        <a:effectLst/>
                        <a:latin typeface="Trebuchet MS"/>
                      </a:endParaRPr>
                    </a:p>
                  </a:txBody>
                  <a:tcPr marL="9525" marR="9525" marT="9525" marB="0" anchor="ctr"/>
                </a:tc>
                <a:tc>
                  <a:txBody>
                    <a:bodyPr/>
                    <a:lstStyle/>
                    <a:p>
                      <a:pPr algn="ctr" fontAlgn="ctr"/>
                      <a:r>
                        <a:rPr lang="en-US" sz="1200" b="1" i="0" u="none" strike="noStrike" dirty="0">
                          <a:solidFill>
                            <a:schemeClr val="tx1"/>
                          </a:solidFill>
                          <a:effectLst/>
                          <a:latin typeface="Trebuchet MS" panose="020B0603020202020204" pitchFamily="34" charset="0"/>
                        </a:rPr>
                        <a:t>35</a:t>
                      </a:r>
                      <a:endParaRPr lang="el-GR" sz="1200" b="1" i="0" u="none" strike="noStrike" dirty="0">
                        <a:solidFill>
                          <a:schemeClr val="tx1"/>
                        </a:solidFill>
                        <a:effectLst/>
                        <a:latin typeface="Trebuchet MS" panose="020B0603020202020204" pitchFamily="34" charset="0"/>
                      </a:endParaRP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36</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36</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38</a:t>
                      </a:r>
                    </a:p>
                  </a:txBody>
                  <a:tcPr marL="7620" marR="7620" marT="7620" marB="0" anchor="ctr"/>
                </a:tc>
                <a:tc>
                  <a:txBody>
                    <a:bodyPr/>
                    <a:lstStyle/>
                    <a:p>
                      <a:pPr algn="ctr" fontAlgn="ctr"/>
                      <a:r>
                        <a:rPr lang="en-US" sz="1200" b="1" i="0" u="none" strike="noStrike" dirty="0">
                          <a:solidFill>
                            <a:schemeClr val="tx1"/>
                          </a:solidFill>
                          <a:effectLst/>
                          <a:latin typeface="Trebuchet MS" panose="020B0603020202020204" pitchFamily="34" charset="0"/>
                        </a:rPr>
                        <a:t>40</a:t>
                      </a:r>
                      <a:endParaRPr lang="el-GR" sz="1200" b="1" i="0" u="none" strike="noStrike" dirty="0">
                        <a:solidFill>
                          <a:schemeClr val="tx1"/>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4159999563"/>
                  </a:ext>
                </a:extLst>
              </a:tr>
              <a:tr h="419746">
                <a:tc>
                  <a:txBody>
                    <a:bodyPr/>
                    <a:lstStyle/>
                    <a:p>
                      <a:pPr algn="r" fontAlgn="ctr"/>
                      <a:r>
                        <a:rPr lang="el-GR" sz="1000" b="1" u="none" strike="noStrike" dirty="0">
                          <a:effectLst/>
                        </a:rPr>
                        <a:t>ΚΚΕ</a:t>
                      </a:r>
                      <a:endParaRPr lang="el-GR" sz="1000" b="1" i="0" u="none" strike="noStrike" dirty="0">
                        <a:solidFill>
                          <a:srgbClr val="000000"/>
                        </a:solidFill>
                        <a:effectLst/>
                        <a:latin typeface="Trebuchet MS"/>
                      </a:endParaRPr>
                    </a:p>
                  </a:txBody>
                  <a:tcPr marL="9525" marR="9525" marT="9525" marB="0" anchor="ctr"/>
                </a:tc>
                <a:tc>
                  <a:txBody>
                    <a:bodyPr/>
                    <a:lstStyle/>
                    <a:p>
                      <a:pPr algn="ctr" fontAlgn="ctr"/>
                      <a:r>
                        <a:rPr lang="en-US" sz="1200" b="1" i="0" u="none" strike="noStrike" dirty="0">
                          <a:solidFill>
                            <a:schemeClr val="tx1"/>
                          </a:solidFill>
                          <a:effectLst/>
                          <a:latin typeface="Trebuchet MS" panose="020B0603020202020204" pitchFamily="34" charset="0"/>
                        </a:rPr>
                        <a:t>19</a:t>
                      </a:r>
                      <a:endParaRPr lang="el-GR" sz="1200" b="1" i="0" u="none" strike="noStrike" dirty="0">
                        <a:solidFill>
                          <a:schemeClr val="tx1"/>
                        </a:solidFill>
                        <a:effectLst/>
                        <a:latin typeface="Trebuchet MS" panose="020B0603020202020204" pitchFamily="34" charset="0"/>
                      </a:endParaRP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24</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21</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25</a:t>
                      </a:r>
                    </a:p>
                  </a:txBody>
                  <a:tcPr marL="7620" marR="7620" marT="7620" marB="0" anchor="ctr"/>
                </a:tc>
                <a:tc>
                  <a:txBody>
                    <a:bodyPr/>
                    <a:lstStyle/>
                    <a:p>
                      <a:pPr algn="ctr" fontAlgn="ctr"/>
                      <a:r>
                        <a:rPr lang="en-US" sz="1200" b="1" i="0" u="none" strike="noStrike" dirty="0">
                          <a:solidFill>
                            <a:schemeClr val="tx1"/>
                          </a:solidFill>
                          <a:effectLst/>
                          <a:latin typeface="Trebuchet MS" panose="020B0603020202020204" pitchFamily="34" charset="0"/>
                        </a:rPr>
                        <a:t>24</a:t>
                      </a:r>
                      <a:endParaRPr lang="el-GR" sz="1200" b="1" i="0" u="none" strike="noStrike" dirty="0">
                        <a:solidFill>
                          <a:schemeClr val="tx1"/>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1576868857"/>
                  </a:ext>
                </a:extLst>
              </a:tr>
              <a:tr h="419746">
                <a:tc>
                  <a:txBody>
                    <a:bodyPr/>
                    <a:lstStyle/>
                    <a:p>
                      <a:pPr algn="r" fontAlgn="ctr"/>
                      <a:r>
                        <a:rPr lang="el-GR" sz="1000" b="1" i="0" u="none" strike="noStrike" dirty="0">
                          <a:solidFill>
                            <a:srgbClr val="000000"/>
                          </a:solidFill>
                          <a:effectLst/>
                          <a:latin typeface="Trebuchet MS"/>
                        </a:rPr>
                        <a:t>ΜΕΡΑ 25</a:t>
                      </a:r>
                    </a:p>
                  </a:txBody>
                  <a:tcPr marL="9525" marR="9525" marT="9525" marB="0" anchor="ctr"/>
                </a:tc>
                <a:tc>
                  <a:txBody>
                    <a:bodyPr/>
                    <a:lstStyle/>
                    <a:p>
                      <a:pPr algn="ctr" fontAlgn="ctr"/>
                      <a:r>
                        <a:rPr lang="en-US" sz="1200" b="1" i="0" u="none" strike="noStrike" dirty="0">
                          <a:solidFill>
                            <a:schemeClr val="tx1"/>
                          </a:solidFill>
                          <a:effectLst/>
                          <a:latin typeface="Trebuchet MS" panose="020B0603020202020204" pitchFamily="34" charset="0"/>
                        </a:rPr>
                        <a:t>21</a:t>
                      </a:r>
                      <a:endParaRPr lang="el-GR" sz="1200" b="1" i="0" u="none" strike="noStrike" dirty="0">
                        <a:solidFill>
                          <a:schemeClr val="tx1"/>
                        </a:solidFill>
                        <a:effectLst/>
                        <a:latin typeface="Trebuchet MS" panose="020B0603020202020204" pitchFamily="34" charset="0"/>
                      </a:endParaRP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21</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20</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25</a:t>
                      </a:r>
                    </a:p>
                  </a:txBody>
                  <a:tcPr marL="7620" marR="7620" marT="7620" marB="0" anchor="ctr"/>
                </a:tc>
                <a:tc>
                  <a:txBody>
                    <a:bodyPr/>
                    <a:lstStyle/>
                    <a:p>
                      <a:pPr algn="ctr" fontAlgn="ctr"/>
                      <a:r>
                        <a:rPr lang="en-US" sz="1200" b="1" i="0" u="none" strike="noStrike" dirty="0">
                          <a:solidFill>
                            <a:schemeClr val="tx1"/>
                          </a:solidFill>
                          <a:effectLst/>
                          <a:latin typeface="Trebuchet MS" panose="020B0603020202020204" pitchFamily="34" charset="0"/>
                        </a:rPr>
                        <a:t>23</a:t>
                      </a:r>
                      <a:endParaRPr lang="el-GR" sz="1200" b="1" i="0" u="none" strike="noStrike" dirty="0">
                        <a:solidFill>
                          <a:schemeClr val="tx1"/>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519205574"/>
                  </a:ext>
                </a:extLst>
              </a:tr>
              <a:tr h="356753">
                <a:tc>
                  <a:txBody>
                    <a:bodyPr/>
                    <a:lstStyle/>
                    <a:p>
                      <a:pPr algn="r" fontAlgn="ctr"/>
                      <a:r>
                        <a:rPr lang="el-GR" sz="1000" b="1" i="0" u="none" strike="noStrike" dirty="0">
                          <a:solidFill>
                            <a:srgbClr val="000000"/>
                          </a:solidFill>
                          <a:effectLst/>
                          <a:latin typeface="Trebuchet MS"/>
                        </a:rPr>
                        <a:t>ΕΛΛΗΝΙΚΗ ΛΥΣΗ</a:t>
                      </a:r>
                    </a:p>
                  </a:txBody>
                  <a:tcPr marL="9525" marR="9525" marT="9525" marB="0" anchor="ctr"/>
                </a:tc>
                <a:tc>
                  <a:txBody>
                    <a:bodyPr/>
                    <a:lstStyle/>
                    <a:p>
                      <a:pPr algn="ctr" fontAlgn="ctr"/>
                      <a:r>
                        <a:rPr lang="en-US" sz="1200" b="1" i="0" u="none" strike="noStrike" dirty="0">
                          <a:solidFill>
                            <a:schemeClr val="tx1"/>
                          </a:solidFill>
                          <a:effectLst/>
                          <a:latin typeface="Trebuchet MS" panose="020B0603020202020204" pitchFamily="34" charset="0"/>
                        </a:rPr>
                        <a:t>15</a:t>
                      </a:r>
                      <a:endParaRPr lang="el-GR" sz="1200" b="1" i="0" u="none" strike="noStrike" dirty="0">
                        <a:solidFill>
                          <a:schemeClr val="tx1"/>
                        </a:solidFill>
                        <a:effectLst/>
                        <a:latin typeface="Trebuchet MS" panose="020B0603020202020204" pitchFamily="34" charset="0"/>
                      </a:endParaRP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18</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18</a:t>
                      </a:r>
                    </a:p>
                  </a:txBody>
                  <a:tcPr marL="7620" marR="7620" marT="7620" marB="0" anchor="ctr"/>
                </a:tc>
                <a:tc>
                  <a:txBody>
                    <a:bodyPr/>
                    <a:lstStyle/>
                    <a:p>
                      <a:pPr algn="ctr" fontAlgn="ctr"/>
                      <a:r>
                        <a:rPr lang="el-GR" sz="1200" b="1" i="0" u="none" strike="noStrike" dirty="0">
                          <a:solidFill>
                            <a:schemeClr val="tx1"/>
                          </a:solidFill>
                          <a:effectLst/>
                          <a:latin typeface="Trebuchet MS" panose="020B0603020202020204" pitchFamily="34" charset="0"/>
                        </a:rPr>
                        <a:t>19</a:t>
                      </a:r>
                    </a:p>
                  </a:txBody>
                  <a:tcPr marL="7620" marR="7620" marT="7620" marB="0" anchor="ctr"/>
                </a:tc>
                <a:tc>
                  <a:txBody>
                    <a:bodyPr/>
                    <a:lstStyle/>
                    <a:p>
                      <a:pPr algn="ctr" fontAlgn="ctr"/>
                      <a:r>
                        <a:rPr lang="en-US" sz="1200" b="1" i="0" u="none" strike="noStrike" dirty="0">
                          <a:solidFill>
                            <a:schemeClr val="tx1"/>
                          </a:solidFill>
                          <a:effectLst/>
                          <a:latin typeface="Trebuchet MS" panose="020B0603020202020204" pitchFamily="34" charset="0"/>
                        </a:rPr>
                        <a:t>17</a:t>
                      </a:r>
                      <a:endParaRPr lang="el-GR" sz="1200" b="1" i="0" u="none" strike="noStrike" dirty="0">
                        <a:solidFill>
                          <a:schemeClr val="tx1"/>
                        </a:solidFill>
                        <a:effectLst/>
                        <a:latin typeface="Trebuchet MS" panose="020B0603020202020204" pitchFamily="34" charset="0"/>
                      </a:endParaRPr>
                    </a:p>
                  </a:txBody>
                  <a:tcPr marL="7620" marR="7620" marT="7620" marB="0" anchor="ctr"/>
                </a:tc>
                <a:extLst>
                  <a:ext uri="{0D108BD9-81ED-4DB2-BD59-A6C34878D82A}">
                    <a16:rowId xmlns:a16="http://schemas.microsoft.com/office/drawing/2014/main" val="2760832034"/>
                  </a:ext>
                </a:extLst>
              </a:tr>
            </a:tbl>
          </a:graphicData>
        </a:graphic>
      </p:graphicFrame>
      <p:graphicFrame>
        <p:nvGraphicFramePr>
          <p:cNvPr id="9" name="Content Placeholder 10">
            <a:extLst>
              <a:ext uri="{FF2B5EF4-FFF2-40B4-BE49-F238E27FC236}">
                <a16:creationId xmlns:a16="http://schemas.microsoft.com/office/drawing/2014/main" id="{53B9B2F2-728E-079F-D5A5-AFC3FBCA9894}"/>
              </a:ext>
            </a:extLst>
          </p:cNvPr>
          <p:cNvGraphicFramePr>
            <a:graphicFrameLocks noGrp="1"/>
          </p:cNvGraphicFramePr>
          <p:nvPr>
            <p:ph idx="1"/>
            <p:extLst>
              <p:ext uri="{D42A27DB-BD31-4B8C-83A1-F6EECF244321}">
                <p14:modId xmlns:p14="http://schemas.microsoft.com/office/powerpoint/2010/main" val="1539832547"/>
              </p:ext>
            </p:extLst>
          </p:nvPr>
        </p:nvGraphicFramePr>
        <p:xfrm>
          <a:off x="89495" y="1700808"/>
          <a:ext cx="6576367" cy="43929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8242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903300-89BE-4305-A9B6-B9FF6F26A1DC}"/>
              </a:ext>
            </a:extLst>
          </p:cNvPr>
          <p:cNvSpPr>
            <a:spLocks noGrp="1"/>
          </p:cNvSpPr>
          <p:nvPr>
            <p:ph type="title"/>
          </p:nvPr>
        </p:nvSpPr>
        <p:spPr>
          <a:xfrm>
            <a:off x="119336" y="116632"/>
            <a:ext cx="8976996" cy="1080120"/>
          </a:xfrm>
        </p:spPr>
        <p:txBody>
          <a:bodyPr/>
          <a:lstStyle/>
          <a:p>
            <a:r>
              <a:rPr lang="el-GR" dirty="0"/>
              <a:t>Όρια εκλογικής επιρροής ΝΔ στην Α-Δ κλίμακα</a:t>
            </a:r>
            <a:br>
              <a:rPr lang="el-GR" dirty="0"/>
            </a:br>
            <a:r>
              <a:rPr lang="el-GR" sz="1600" dirty="0"/>
              <a:t>Διαχρονικά στοιχεία </a:t>
            </a:r>
          </a:p>
        </p:txBody>
      </p:sp>
      <p:sp>
        <p:nvSpPr>
          <p:cNvPr id="8" name="Slide Number Placeholder 3">
            <a:extLst>
              <a:ext uri="{FF2B5EF4-FFF2-40B4-BE49-F238E27FC236}">
                <a16:creationId xmlns:a16="http://schemas.microsoft.com/office/drawing/2014/main"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33</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4" name="Content Placeholder 8">
            <a:extLst>
              <a:ext uri="{FF2B5EF4-FFF2-40B4-BE49-F238E27FC236}">
                <a16:creationId xmlns:a16="http://schemas.microsoft.com/office/drawing/2014/main" id="{BD18B2E8-70A6-4FDC-8443-6865D98A58A6}"/>
              </a:ext>
            </a:extLst>
          </p:cNvPr>
          <p:cNvGraphicFramePr>
            <a:graphicFrameLocks/>
          </p:cNvGraphicFramePr>
          <p:nvPr/>
        </p:nvGraphicFramePr>
        <p:xfrm>
          <a:off x="95697" y="1700808"/>
          <a:ext cx="11688935"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6825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903300-89BE-4305-A9B6-B9FF6F26A1DC}"/>
              </a:ext>
            </a:extLst>
          </p:cNvPr>
          <p:cNvSpPr>
            <a:spLocks noGrp="1"/>
          </p:cNvSpPr>
          <p:nvPr>
            <p:ph type="title"/>
          </p:nvPr>
        </p:nvSpPr>
        <p:spPr>
          <a:xfrm>
            <a:off x="119336" y="116632"/>
            <a:ext cx="8976996" cy="1080120"/>
          </a:xfrm>
        </p:spPr>
        <p:txBody>
          <a:bodyPr/>
          <a:lstStyle/>
          <a:p>
            <a:r>
              <a:rPr lang="el-GR" dirty="0"/>
              <a:t>Όρια εκλογικής επιρροής ΣΥΡΙΖΑ στην Α-Δ κλίμακα</a:t>
            </a:r>
            <a:br>
              <a:rPr lang="el-GR" sz="2400" dirty="0"/>
            </a:br>
            <a:r>
              <a:rPr lang="el-GR" sz="1600" dirty="0"/>
              <a:t>Διαχρονικά στοιχεία </a:t>
            </a:r>
          </a:p>
        </p:txBody>
      </p:sp>
      <p:sp>
        <p:nvSpPr>
          <p:cNvPr id="8" name="Slide Number Placeholder 3">
            <a:extLst>
              <a:ext uri="{FF2B5EF4-FFF2-40B4-BE49-F238E27FC236}">
                <a16:creationId xmlns:a16="http://schemas.microsoft.com/office/drawing/2014/main"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34</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4" name="Content Placeholder 8">
            <a:extLst>
              <a:ext uri="{FF2B5EF4-FFF2-40B4-BE49-F238E27FC236}">
                <a16:creationId xmlns:a16="http://schemas.microsoft.com/office/drawing/2014/main" id="{BD18B2E8-70A6-4FDC-8443-6865D98A58A6}"/>
              </a:ext>
            </a:extLst>
          </p:cNvPr>
          <p:cNvGraphicFramePr>
            <a:graphicFrameLocks/>
          </p:cNvGraphicFramePr>
          <p:nvPr/>
        </p:nvGraphicFramePr>
        <p:xfrm>
          <a:off x="95697" y="1700808"/>
          <a:ext cx="11688935"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8189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903300-89BE-4305-A9B6-B9FF6F26A1DC}"/>
              </a:ext>
            </a:extLst>
          </p:cNvPr>
          <p:cNvSpPr>
            <a:spLocks noGrp="1"/>
          </p:cNvSpPr>
          <p:nvPr>
            <p:ph type="title"/>
          </p:nvPr>
        </p:nvSpPr>
        <p:spPr>
          <a:xfrm>
            <a:off x="119336" y="116632"/>
            <a:ext cx="8976996" cy="1080120"/>
          </a:xfrm>
        </p:spPr>
        <p:txBody>
          <a:bodyPr/>
          <a:lstStyle/>
          <a:p>
            <a:r>
              <a:rPr lang="el-GR" dirty="0"/>
              <a:t>Όρια εκλογικής επιρροής ΠΑΣΟΚ-Κινήματος Αλλαγής </a:t>
            </a:r>
            <a:br>
              <a:rPr lang="el-GR" dirty="0"/>
            </a:br>
            <a:r>
              <a:rPr lang="el-GR" dirty="0"/>
              <a:t>στην Α-Δ κλίμακα</a:t>
            </a:r>
            <a:br>
              <a:rPr lang="el-GR" sz="2400" dirty="0"/>
            </a:br>
            <a:r>
              <a:rPr lang="el-GR" sz="1600" dirty="0"/>
              <a:t>Διαχρονικά στοιχεία </a:t>
            </a:r>
          </a:p>
        </p:txBody>
      </p:sp>
      <p:sp>
        <p:nvSpPr>
          <p:cNvPr id="8" name="Slide Number Placeholder 3">
            <a:extLst>
              <a:ext uri="{FF2B5EF4-FFF2-40B4-BE49-F238E27FC236}">
                <a16:creationId xmlns:a16="http://schemas.microsoft.com/office/drawing/2014/main"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35</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4" name="Content Placeholder 8">
            <a:extLst>
              <a:ext uri="{FF2B5EF4-FFF2-40B4-BE49-F238E27FC236}">
                <a16:creationId xmlns:a16="http://schemas.microsoft.com/office/drawing/2014/main" id="{BD18B2E8-70A6-4FDC-8443-6865D98A58A6}"/>
              </a:ext>
            </a:extLst>
          </p:cNvPr>
          <p:cNvGraphicFramePr>
            <a:graphicFrameLocks/>
          </p:cNvGraphicFramePr>
          <p:nvPr/>
        </p:nvGraphicFramePr>
        <p:xfrm>
          <a:off x="95697" y="1700808"/>
          <a:ext cx="11688935"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7540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0F84D0A0-6466-4A38-BD4C-E56D7516A319}"/>
              </a:ext>
            </a:extLst>
          </p:cNvPr>
          <p:cNvGraphicFramePr>
            <a:graphicFrameLocks noGrp="1"/>
          </p:cNvGraphicFramePr>
          <p:nvPr>
            <p:ph idx="1"/>
            <p:extLst>
              <p:ext uri="{D42A27DB-BD31-4B8C-83A1-F6EECF244321}">
                <p14:modId xmlns:p14="http://schemas.microsoft.com/office/powerpoint/2010/main" val="1582568901"/>
              </p:ext>
            </p:extLst>
          </p:nvPr>
        </p:nvGraphicFramePr>
        <p:xfrm>
          <a:off x="263352" y="1628800"/>
          <a:ext cx="4752527"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17903300-89BE-4305-A9B6-B9FF6F26A1DC}"/>
              </a:ext>
            </a:extLst>
          </p:cNvPr>
          <p:cNvSpPr>
            <a:spLocks noGrp="1"/>
          </p:cNvSpPr>
          <p:nvPr>
            <p:ph type="title"/>
          </p:nvPr>
        </p:nvSpPr>
        <p:spPr>
          <a:xfrm>
            <a:off x="119336" y="116632"/>
            <a:ext cx="8976996" cy="1080120"/>
          </a:xfrm>
        </p:spPr>
        <p:txBody>
          <a:bodyPr/>
          <a:lstStyle/>
          <a:p>
            <a:r>
              <a:rPr lang="el-GR" sz="2400" dirty="0"/>
              <a:t>Καταλληλότερος Πρωθυπουργός</a:t>
            </a:r>
            <a:br>
              <a:rPr lang="el-GR" sz="3600" dirty="0"/>
            </a:br>
            <a:r>
              <a:rPr lang="el-GR" sz="1400" i="1" dirty="0"/>
              <a:t>‘Μεταξύ των πολιτικών αρχηγών ποια/</a:t>
            </a:r>
            <a:r>
              <a:rPr lang="el-GR" sz="1400" i="1" dirty="0" err="1"/>
              <a:t>ος</a:t>
            </a:r>
            <a:r>
              <a:rPr lang="el-GR" sz="1400" i="1" dirty="0"/>
              <a:t> νομίζετε ότι είναι καταλληλότερη/</a:t>
            </a:r>
            <a:r>
              <a:rPr lang="el-GR" sz="1400" i="1" dirty="0" err="1"/>
              <a:t>ος</a:t>
            </a:r>
            <a:r>
              <a:rPr lang="el-GR" sz="1400" i="1" dirty="0"/>
              <a:t> για πρωθυπουργός της χώρας;’ </a:t>
            </a:r>
            <a:br>
              <a:rPr lang="el-GR" sz="1400" i="1" dirty="0"/>
            </a:br>
            <a:r>
              <a:rPr lang="el-GR" sz="1400" u="sng" dirty="0"/>
              <a:t>αυθόρμητα</a:t>
            </a:r>
            <a:endParaRPr lang="el-GR" sz="1400" dirty="0"/>
          </a:p>
        </p:txBody>
      </p:sp>
      <p:sp>
        <p:nvSpPr>
          <p:cNvPr id="8" name="Slide Number Placeholder 3">
            <a:extLst>
              <a:ext uri="{FF2B5EF4-FFF2-40B4-BE49-F238E27FC236}">
                <a16:creationId xmlns:a16="http://schemas.microsoft.com/office/drawing/2014/main"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36</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n-ea"/>
              <a:cs typeface="+mn-cs"/>
            </a:endParaRPr>
          </a:p>
        </p:txBody>
      </p:sp>
      <p:sp>
        <p:nvSpPr>
          <p:cNvPr id="14" name="TextBox 13">
            <a:extLst>
              <a:ext uri="{FF2B5EF4-FFF2-40B4-BE49-F238E27FC236}">
                <a16:creationId xmlns:a16="http://schemas.microsoft.com/office/drawing/2014/main"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7" name="Content Placeholder 8">
            <a:extLst>
              <a:ext uri="{FF2B5EF4-FFF2-40B4-BE49-F238E27FC236}">
                <a16:creationId xmlns:a16="http://schemas.microsoft.com/office/drawing/2014/main" id="{BE889ACB-1717-4972-A337-EB5FE8C58CDF}"/>
              </a:ext>
            </a:extLst>
          </p:cNvPr>
          <p:cNvGraphicFramePr>
            <a:graphicFrameLocks/>
          </p:cNvGraphicFramePr>
          <p:nvPr>
            <p:extLst>
              <p:ext uri="{D42A27DB-BD31-4B8C-83A1-F6EECF244321}">
                <p14:modId xmlns:p14="http://schemas.microsoft.com/office/powerpoint/2010/main" val="3428368015"/>
              </p:ext>
            </p:extLst>
          </p:nvPr>
        </p:nvGraphicFramePr>
        <p:xfrm>
          <a:off x="5519936" y="1988840"/>
          <a:ext cx="6083572" cy="30415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3941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368" y="908720"/>
            <a:ext cx="4032448" cy="648072"/>
          </a:xfrm>
          <a:noFill/>
          <a:ln>
            <a:noFill/>
          </a:ln>
          <a:effectLst/>
        </p:spPr>
        <p:style>
          <a:lnRef idx="1">
            <a:schemeClr val="accent2"/>
          </a:lnRef>
          <a:fillRef idx="3">
            <a:schemeClr val="accent2"/>
          </a:fillRef>
          <a:effectRef idx="2">
            <a:schemeClr val="accent2"/>
          </a:effectRef>
          <a:fontRef idx="minor">
            <a:schemeClr val="lt1"/>
          </a:fontRef>
        </p:style>
        <p:txBody>
          <a:bodyPr anchor="t">
            <a:normAutofit/>
          </a:bodyPr>
          <a:lstStyle/>
          <a:p>
            <a:r>
              <a:rPr lang="el-GR" sz="2200" dirty="0">
                <a:solidFill>
                  <a:schemeClr val="accent4">
                    <a:lumMod val="75000"/>
                  </a:schemeClr>
                </a:solidFill>
                <a:effectLst>
                  <a:innerShdw blurRad="63500" dist="50800" dir="10800000">
                    <a:prstClr val="black">
                      <a:alpha val="50000"/>
                    </a:prstClr>
                  </a:innerShdw>
                </a:effectLst>
              </a:rPr>
              <a:t>συνδρομητική έρευνα</a:t>
            </a:r>
            <a:endParaRPr lang="en-GB" sz="2200" dirty="0">
              <a:solidFill>
                <a:schemeClr val="accent4">
                  <a:lumMod val="75000"/>
                </a:schemeClr>
              </a:solidFill>
              <a:effectLst>
                <a:innerShdw blurRad="63500" dist="50800" dir="10800000">
                  <a:prstClr val="black">
                    <a:alpha val="50000"/>
                  </a:prstClr>
                </a:innerShdw>
              </a:effectLst>
            </a:endParaRPr>
          </a:p>
        </p:txBody>
      </p:sp>
      <p:sp>
        <p:nvSpPr>
          <p:cNvPr id="3" name="Subtitle 2"/>
          <p:cNvSpPr>
            <a:spLocks noGrp="1"/>
          </p:cNvSpPr>
          <p:nvPr>
            <p:ph type="subTitle" idx="1"/>
          </p:nvPr>
        </p:nvSpPr>
        <p:spPr>
          <a:xfrm>
            <a:off x="8976320" y="836712"/>
            <a:ext cx="3056384" cy="622920"/>
          </a:xfrm>
          <a:noFill/>
          <a:ln>
            <a:noFill/>
          </a:ln>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b">
            <a:normAutofit/>
          </a:bodyPr>
          <a:lstStyle/>
          <a:p>
            <a:pPr algn="r">
              <a:spcBef>
                <a:spcPct val="0"/>
              </a:spcBef>
            </a:pPr>
            <a:r>
              <a:rPr lang="el-GR" sz="2200" spc="100" dirty="0">
                <a:solidFill>
                  <a:schemeClr val="accent4">
                    <a:lumMod val="75000"/>
                  </a:schemeClr>
                </a:solidFill>
                <a:effectLst>
                  <a:innerShdw blurRad="63500" dist="50800" dir="10800000">
                    <a:prstClr val="black">
                      <a:alpha val="50000"/>
                    </a:prstClr>
                  </a:innerShdw>
                </a:effectLst>
              </a:rPr>
              <a:t>Μάιος 2022</a:t>
            </a:r>
            <a:endParaRPr lang="en-GB" sz="2200" spc="100" dirty="0">
              <a:solidFill>
                <a:schemeClr val="accent4">
                  <a:lumMod val="75000"/>
                </a:schemeClr>
              </a:solidFill>
              <a:effectLst>
                <a:innerShdw blurRad="63500" dist="50800" dir="10800000">
                  <a:prstClr val="black">
                    <a:alpha val="50000"/>
                  </a:prstClr>
                </a:innerShdw>
              </a:effectLst>
            </a:endParaRPr>
          </a:p>
        </p:txBody>
      </p:sp>
      <p:sp>
        <p:nvSpPr>
          <p:cNvPr id="4" name="TextBox 3">
            <a:extLst>
              <a:ext uri="{FF2B5EF4-FFF2-40B4-BE49-F238E27FC236}">
                <a16:creationId xmlns:a16="http://schemas.microsoft.com/office/drawing/2014/main" id="{77DFDB18-7E26-43C2-9BEA-35851D46E2B0}"/>
              </a:ext>
            </a:extLst>
          </p:cNvPr>
          <p:cNvSpPr txBox="1"/>
          <p:nvPr/>
        </p:nvSpPr>
        <p:spPr>
          <a:xfrm>
            <a:off x="119336" y="6195774"/>
            <a:ext cx="2880320" cy="369332"/>
          </a:xfrm>
          <a:prstGeom prst="rect">
            <a:avLst/>
          </a:prstGeom>
          <a:noFill/>
        </p:spPr>
        <p:txBody>
          <a:bodyPr wrap="square" rtlCol="0">
            <a:spAutoFit/>
          </a:bodyPr>
          <a:lstStyle/>
          <a:p>
            <a:r>
              <a:rPr lang="el-GR" dirty="0">
                <a:solidFill>
                  <a:srgbClr val="FF0000"/>
                </a:solidFill>
                <a:effectLst>
                  <a:outerShdw blurRad="38100" dist="38100" dir="2700000" algn="tl">
                    <a:srgbClr val="000000">
                      <a:alpha val="43137"/>
                    </a:srgbClr>
                  </a:outerShdw>
                </a:effectLst>
              </a:rPr>
              <a:t>Συντάχθηκε για το </a:t>
            </a:r>
            <a:r>
              <a:rPr lang="en-US" dirty="0">
                <a:solidFill>
                  <a:srgbClr val="FF0000"/>
                </a:solidFill>
                <a:effectLst>
                  <a:outerShdw blurRad="38100" dist="38100" dir="2700000" algn="tl">
                    <a:srgbClr val="000000">
                      <a:alpha val="43137"/>
                    </a:srgbClr>
                  </a:outerShdw>
                </a:effectLst>
              </a:rPr>
              <a:t>MEGA</a:t>
            </a:r>
            <a:endParaRPr lang="el-GR"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888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dirty="0"/>
              <a:t>1. Γενικό κλίμα</a:t>
            </a:r>
            <a:endParaRPr lang="en-GB" dirty="0"/>
          </a:p>
        </p:txBody>
      </p:sp>
    </p:spTree>
    <p:extLst>
      <p:ext uri="{BB962C8B-B14F-4D97-AF65-F5344CB8AC3E}">
        <p14:creationId xmlns:p14="http://schemas.microsoft.com/office/powerpoint/2010/main" val="4392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Η πορεία της χώρας</a:t>
            </a:r>
            <a:br>
              <a:rPr lang="el-GR" sz="2800" dirty="0"/>
            </a:br>
            <a:r>
              <a:rPr lang="el-GR" sz="1400" i="1" dirty="0"/>
              <a:t>‘Κατά τη γνώμη σας η χώρα μας αυτή την περίοδο κινείται προς τη σωστή ή προς τη λάθος κατεύθυνση;’</a:t>
            </a:r>
            <a:endParaRPr lang="en-US" sz="1400" i="1" dirty="0">
              <a:latin typeface="+mn-lt"/>
            </a:endParaRPr>
          </a:p>
        </p:txBody>
      </p:sp>
      <p:graphicFrame>
        <p:nvGraphicFramePr>
          <p:cNvPr id="9" name="Content Placeholder 8">
            <a:extLst>
              <a:ext uri="{FF2B5EF4-FFF2-40B4-BE49-F238E27FC236}">
                <a16:creationId xmlns:a16="http://schemas.microsoft.com/office/drawing/2014/main" id="{2E73103E-9382-419B-B944-EC2109792C6B}"/>
              </a:ext>
            </a:extLst>
          </p:cNvPr>
          <p:cNvGraphicFramePr>
            <a:graphicFrameLocks noGrp="1"/>
          </p:cNvGraphicFramePr>
          <p:nvPr>
            <p:ph sz="half" idx="1"/>
            <p:extLst>
              <p:ext uri="{D42A27DB-BD31-4B8C-83A1-F6EECF244321}">
                <p14:modId xmlns:p14="http://schemas.microsoft.com/office/powerpoint/2010/main" val="3055862965"/>
              </p:ext>
            </p:extLst>
          </p:nvPr>
        </p:nvGraphicFramePr>
        <p:xfrm>
          <a:off x="1703512" y="1334233"/>
          <a:ext cx="8214455" cy="245480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5</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1" name="Content Placeholder 8">
            <a:extLst>
              <a:ext uri="{FF2B5EF4-FFF2-40B4-BE49-F238E27FC236}">
                <a16:creationId xmlns:a16="http://schemas.microsoft.com/office/drawing/2014/main" id="{C14F3548-9EB9-441E-977A-6276A8347549}"/>
              </a:ext>
            </a:extLst>
          </p:cNvPr>
          <p:cNvGraphicFramePr>
            <a:graphicFrameLocks/>
          </p:cNvGraphicFramePr>
          <p:nvPr>
            <p:extLst>
              <p:ext uri="{D42A27DB-BD31-4B8C-83A1-F6EECF244321}">
                <p14:modId xmlns:p14="http://schemas.microsoft.com/office/powerpoint/2010/main" val="2536758696"/>
              </p:ext>
            </p:extLst>
          </p:nvPr>
        </p:nvGraphicFramePr>
        <p:xfrm>
          <a:off x="1688366" y="3933056"/>
          <a:ext cx="8229601" cy="2376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576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Προσωπική κατάσταση σε σχέση με ένα χρόνο πριν</a:t>
            </a:r>
            <a:br>
              <a:rPr lang="el-GR" sz="2800" dirty="0"/>
            </a:br>
            <a:r>
              <a:rPr lang="el-GR" sz="1400" i="1" dirty="0"/>
              <a:t>‘Εσείς προσωπικά σε σύγκριση με ένα χρόνο πριν, θα λέγατε ότι είστε σε καλύτερη, στην ίδια ή σε χειρότερη θέση;’</a:t>
            </a:r>
            <a:endParaRPr lang="en-US" sz="1400" dirty="0"/>
          </a:p>
        </p:txBody>
      </p:sp>
      <p:graphicFrame>
        <p:nvGraphicFramePr>
          <p:cNvPr id="9" name="Content Placeholder 8">
            <a:extLst>
              <a:ext uri="{FF2B5EF4-FFF2-40B4-BE49-F238E27FC236}">
                <a16:creationId xmlns:a16="http://schemas.microsoft.com/office/drawing/2014/main" id="{2E73103E-9382-419B-B944-EC2109792C6B}"/>
              </a:ext>
            </a:extLst>
          </p:cNvPr>
          <p:cNvGraphicFramePr>
            <a:graphicFrameLocks noGrp="1"/>
          </p:cNvGraphicFramePr>
          <p:nvPr>
            <p:ph sz="half" idx="1"/>
            <p:extLst>
              <p:ext uri="{D42A27DB-BD31-4B8C-83A1-F6EECF244321}">
                <p14:modId xmlns:p14="http://schemas.microsoft.com/office/powerpoint/2010/main" val="1305237909"/>
              </p:ext>
            </p:extLst>
          </p:nvPr>
        </p:nvGraphicFramePr>
        <p:xfrm>
          <a:off x="1415479" y="1412776"/>
          <a:ext cx="8352929" cy="226969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6</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2" name="Content Placeholder 8">
            <a:extLst>
              <a:ext uri="{FF2B5EF4-FFF2-40B4-BE49-F238E27FC236}">
                <a16:creationId xmlns:a16="http://schemas.microsoft.com/office/drawing/2014/main" id="{C14F3548-9EB9-441E-977A-6276A8347549}"/>
              </a:ext>
            </a:extLst>
          </p:cNvPr>
          <p:cNvGraphicFramePr>
            <a:graphicFrameLocks/>
          </p:cNvGraphicFramePr>
          <p:nvPr>
            <p:extLst>
              <p:ext uri="{D42A27DB-BD31-4B8C-83A1-F6EECF244321}">
                <p14:modId xmlns:p14="http://schemas.microsoft.com/office/powerpoint/2010/main" val="3547499420"/>
              </p:ext>
            </p:extLst>
          </p:nvPr>
        </p:nvGraphicFramePr>
        <p:xfrm>
          <a:off x="1409664" y="3874017"/>
          <a:ext cx="8352929" cy="22696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474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0F84D0A0-6466-4A38-BD4C-E56D7516A319}"/>
              </a:ext>
            </a:extLst>
          </p:cNvPr>
          <p:cNvGraphicFramePr>
            <a:graphicFrameLocks noGrp="1"/>
          </p:cNvGraphicFramePr>
          <p:nvPr>
            <p:ph idx="1"/>
            <p:extLst>
              <p:ext uri="{D42A27DB-BD31-4B8C-83A1-F6EECF244321}">
                <p14:modId xmlns:p14="http://schemas.microsoft.com/office/powerpoint/2010/main" val="4145235565"/>
              </p:ext>
            </p:extLst>
          </p:nvPr>
        </p:nvGraphicFramePr>
        <p:xfrm>
          <a:off x="1775520" y="1412776"/>
          <a:ext cx="8005867" cy="4873497"/>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a:extLst>
              <a:ext uri="{FF2B5EF4-FFF2-40B4-BE49-F238E27FC236}">
                <a16:creationId xmlns:a16="http://schemas.microsoft.com/office/drawing/2014/main" id="{17903300-89BE-4305-A9B6-B9FF6F26A1DC}"/>
              </a:ext>
            </a:extLst>
          </p:cNvPr>
          <p:cNvSpPr>
            <a:spLocks noGrp="1"/>
          </p:cNvSpPr>
          <p:nvPr>
            <p:ph type="title"/>
          </p:nvPr>
        </p:nvSpPr>
        <p:spPr>
          <a:xfrm>
            <a:off x="119336" y="116632"/>
            <a:ext cx="8976996" cy="1080120"/>
          </a:xfrm>
        </p:spPr>
        <p:txBody>
          <a:bodyPr/>
          <a:lstStyle/>
          <a:p>
            <a:r>
              <a:rPr lang="el-GR" sz="2400" dirty="0"/>
              <a:t>Σημαντικότερο πρόβλημα της χώρας</a:t>
            </a:r>
            <a:br>
              <a:rPr lang="el-GR" sz="4000" dirty="0"/>
            </a:br>
            <a:r>
              <a:rPr lang="el-GR" sz="1400" i="1" dirty="0"/>
              <a:t>‘Ποιο νομίζετε ότι  είναι το σημαντικότερο πρόβλημα που αντιμετωπίζει σήμερα η χώρα μας;’</a:t>
            </a:r>
            <a:br>
              <a:rPr lang="el-GR" sz="1400" i="1" dirty="0"/>
            </a:br>
            <a:r>
              <a:rPr lang="el-GR" sz="1400" u="sng" dirty="0"/>
              <a:t>αυθόρμητες αναφορές – 5 πρώτα σημαντικότερα προβλήματα</a:t>
            </a:r>
            <a:endParaRPr lang="el-GR" sz="1400" dirty="0"/>
          </a:p>
        </p:txBody>
      </p:sp>
      <p:sp>
        <p:nvSpPr>
          <p:cNvPr id="8" name="Slide Number Placeholder 3">
            <a:extLst>
              <a:ext uri="{FF2B5EF4-FFF2-40B4-BE49-F238E27FC236}">
                <a16:creationId xmlns:a16="http://schemas.microsoft.com/office/drawing/2014/main" id="{34270420-7A53-407C-8B36-0720F26F5A27}"/>
              </a:ext>
            </a:extLst>
          </p:cNvPr>
          <p:cNvSpPr txBox="1">
            <a:spLocks/>
          </p:cNvSpPr>
          <p:nvPr/>
        </p:nvSpPr>
        <p:spPr>
          <a:xfrm>
            <a:off x="11231893" y="6492876"/>
            <a:ext cx="96010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defRPr/>
            </a:pPr>
            <a:fld id="{DE70D37E-C867-47FE-9F10-9260555C453A}" type="slidenum">
              <a:rPr lang="en-GB" sz="1600" b="1" smtClean="0">
                <a:solidFill>
                  <a:srgbClr val="4E5B6F"/>
                </a:solidFill>
                <a:effectLst>
                  <a:outerShdw blurRad="38100" dist="38100" dir="2700000" algn="tl">
                    <a:srgbClr val="000000">
                      <a:alpha val="43137"/>
                    </a:srgbClr>
                  </a:outerShdw>
                </a:effectLst>
                <a:latin typeface="Trebuchet MS"/>
                <a:ea typeface="+mj-ea"/>
                <a:cs typeface="+mj-cs"/>
              </a:rPr>
              <a:pPr algn="ctr">
                <a:spcBef>
                  <a:spcPct val="0"/>
                </a:spcBef>
                <a:defRPr/>
              </a:pPr>
              <a:t>7</a:t>
            </a:fld>
            <a:endParaRPr lang="en-GB" sz="1600" b="1" dirty="0">
              <a:solidFill>
                <a:srgbClr val="4E5B6F"/>
              </a:solidFill>
              <a:effectLst>
                <a:outerShdw blurRad="38100" dist="38100" dir="2700000" algn="tl">
                  <a:srgbClr val="000000">
                    <a:alpha val="43137"/>
                  </a:srgbClr>
                </a:outerShdw>
              </a:effectLst>
              <a:latin typeface="Trebuchet MS"/>
              <a:ea typeface="+mj-ea"/>
              <a:cs typeface="+mj-cs"/>
            </a:endParaRPr>
          </a:p>
        </p:txBody>
      </p:sp>
      <p:sp>
        <p:nvSpPr>
          <p:cNvPr id="14" name="TextBox 13">
            <a:extLst>
              <a:ext uri="{FF2B5EF4-FFF2-40B4-BE49-F238E27FC236}">
                <a16:creationId xmlns:a16="http://schemas.microsoft.com/office/drawing/2014/main" id="{0CA452A8-C467-42A7-A332-0B9A35201F74}"/>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spTree>
    <p:extLst>
      <p:ext uri="{BB962C8B-B14F-4D97-AF65-F5344CB8AC3E}">
        <p14:creationId xmlns:p14="http://schemas.microsoft.com/office/powerpoint/2010/main" val="213469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Αντιλαμβανόμενη φάση της Πανδημίας</a:t>
            </a:r>
            <a:br>
              <a:rPr lang="el-GR" sz="2400" dirty="0"/>
            </a:br>
            <a:r>
              <a:rPr lang="el-GR" sz="1400" i="1" dirty="0"/>
              <a:t>‘</a:t>
            </a:r>
            <a:r>
              <a:rPr lang="el-GR" sz="1400" b="1" i="1" dirty="0">
                <a:ea typeface="Times New Roman" panose="02020603050405020304" pitchFamily="18" charset="0"/>
                <a:cs typeface="Times New Roman" panose="02020603050405020304" pitchFamily="18" charset="0"/>
              </a:rPr>
              <a:t>Ας μιλήσουμε για την Πανδημία. </a:t>
            </a:r>
            <a:br>
              <a:rPr lang="en-US" sz="1400" b="1" i="1">
                <a:ea typeface="Times New Roman" panose="02020603050405020304" pitchFamily="18" charset="0"/>
                <a:cs typeface="Times New Roman" panose="02020603050405020304" pitchFamily="18" charset="0"/>
              </a:rPr>
            </a:br>
            <a:r>
              <a:rPr lang="el-GR" sz="1400" b="1" i="1">
                <a:ea typeface="Times New Roman" panose="02020603050405020304" pitchFamily="18" charset="0"/>
                <a:cs typeface="Times New Roman" panose="02020603050405020304" pitchFamily="18" charset="0"/>
              </a:rPr>
              <a:t>Πιστεύετε </a:t>
            </a:r>
            <a:r>
              <a:rPr lang="el-GR" sz="1400" b="1" i="1" dirty="0">
                <a:ea typeface="Times New Roman" panose="02020603050405020304" pitchFamily="18" charset="0"/>
                <a:cs typeface="Times New Roman" panose="02020603050405020304" pitchFamily="18" charset="0"/>
              </a:rPr>
              <a:t>ότι τα χειρότερα τα έχουμε αφήσει πίσω μας ή είναι μπροστά μας</a:t>
            </a:r>
            <a:r>
              <a:rPr lang="el-GR" sz="1400" i="1" dirty="0"/>
              <a:t>;’</a:t>
            </a:r>
            <a:endParaRPr lang="en-US" sz="1400" i="1" dirty="0"/>
          </a:p>
        </p:txBody>
      </p:sp>
      <p:graphicFrame>
        <p:nvGraphicFramePr>
          <p:cNvPr id="9" name="Content Placeholder 8">
            <a:extLst>
              <a:ext uri="{FF2B5EF4-FFF2-40B4-BE49-F238E27FC236}">
                <a16:creationId xmlns:a16="http://schemas.microsoft.com/office/drawing/2014/main" id="{2E73103E-9382-419B-B944-EC2109792C6B}"/>
              </a:ext>
            </a:extLst>
          </p:cNvPr>
          <p:cNvGraphicFramePr>
            <a:graphicFrameLocks noGrp="1"/>
          </p:cNvGraphicFramePr>
          <p:nvPr>
            <p:ph sz="half" idx="1"/>
            <p:extLst>
              <p:ext uri="{D42A27DB-BD31-4B8C-83A1-F6EECF244321}">
                <p14:modId xmlns:p14="http://schemas.microsoft.com/office/powerpoint/2010/main" val="3988305266"/>
              </p:ext>
            </p:extLst>
          </p:nvPr>
        </p:nvGraphicFramePr>
        <p:xfrm>
          <a:off x="1559495" y="1402232"/>
          <a:ext cx="8208913" cy="233285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8</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12" name="Content Placeholder 8">
            <a:extLst>
              <a:ext uri="{FF2B5EF4-FFF2-40B4-BE49-F238E27FC236}">
                <a16:creationId xmlns:a16="http://schemas.microsoft.com/office/drawing/2014/main" id="{C14F3548-9EB9-441E-977A-6276A8347549}"/>
              </a:ext>
            </a:extLst>
          </p:cNvPr>
          <p:cNvGraphicFramePr>
            <a:graphicFrameLocks/>
          </p:cNvGraphicFramePr>
          <p:nvPr>
            <p:extLst>
              <p:ext uri="{D42A27DB-BD31-4B8C-83A1-F6EECF244321}">
                <p14:modId xmlns:p14="http://schemas.microsoft.com/office/powerpoint/2010/main" val="783746008"/>
              </p:ext>
            </p:extLst>
          </p:nvPr>
        </p:nvGraphicFramePr>
        <p:xfrm>
          <a:off x="1559495" y="3861048"/>
          <a:ext cx="8208913" cy="24482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480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28" y="116632"/>
            <a:ext cx="9073008" cy="1080120"/>
          </a:xfrm>
        </p:spPr>
        <p:txBody>
          <a:bodyPr>
            <a:normAutofit/>
          </a:bodyPr>
          <a:lstStyle/>
          <a:p>
            <a:r>
              <a:rPr lang="el-GR" sz="2400" dirty="0"/>
              <a:t>Αξιολόγηση Κυβέρνησης</a:t>
            </a:r>
            <a:r>
              <a:rPr lang="en-GB" sz="2400" dirty="0"/>
              <a:t> </a:t>
            </a:r>
            <a:r>
              <a:rPr lang="el-GR" sz="2400" dirty="0"/>
              <a:t>και </a:t>
            </a:r>
            <a:r>
              <a:rPr lang="el-GR" sz="2400" dirty="0" err="1"/>
              <a:t>Αξ</a:t>
            </a:r>
            <a:r>
              <a:rPr lang="el-GR" sz="2400" dirty="0"/>
              <a:t>. Αντιπολίτευσης</a:t>
            </a:r>
            <a:br>
              <a:rPr lang="el-GR" sz="2400" dirty="0"/>
            </a:br>
            <a:r>
              <a:rPr lang="el-GR" sz="1400" i="1" dirty="0"/>
              <a:t>‘Ποια είναι η εντύπωση σας για το έργο της Κυβέρνησης συνολικά, θετική ή αρνητική; Και ποια για την </a:t>
            </a:r>
            <a:r>
              <a:rPr lang="el-GR" sz="1400" i="1" dirty="0" err="1"/>
              <a:t>Αξ</a:t>
            </a:r>
            <a:r>
              <a:rPr lang="el-GR" sz="1400" i="1" dirty="0"/>
              <a:t>. Αντιπολίτευση του ΣΥΡΙΖΑ’</a:t>
            </a:r>
            <a:endParaRPr lang="en-US" sz="1400" dirty="0"/>
          </a:p>
        </p:txBody>
      </p:sp>
      <p:graphicFrame>
        <p:nvGraphicFramePr>
          <p:cNvPr id="9" name="Content Placeholder 8">
            <a:extLst>
              <a:ext uri="{FF2B5EF4-FFF2-40B4-BE49-F238E27FC236}">
                <a16:creationId xmlns:a16="http://schemas.microsoft.com/office/drawing/2014/main" id="{2E73103E-9382-419B-B944-EC2109792C6B}"/>
              </a:ext>
            </a:extLst>
          </p:cNvPr>
          <p:cNvGraphicFramePr>
            <a:graphicFrameLocks noGrp="1"/>
          </p:cNvGraphicFramePr>
          <p:nvPr>
            <p:ph sz="half" idx="1"/>
            <p:extLst>
              <p:ext uri="{D42A27DB-BD31-4B8C-83A1-F6EECF244321}">
                <p14:modId xmlns:p14="http://schemas.microsoft.com/office/powerpoint/2010/main" val="4271455687"/>
              </p:ext>
            </p:extLst>
          </p:nvPr>
        </p:nvGraphicFramePr>
        <p:xfrm>
          <a:off x="1012723" y="1348358"/>
          <a:ext cx="9989573" cy="24048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9</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23" name="TextBox 22">
            <a:extLst>
              <a:ext uri="{FF2B5EF4-FFF2-40B4-BE49-F238E27FC236}">
                <a16:creationId xmlns:a16="http://schemas.microsoft.com/office/drawing/2014/main" id="{F93471CE-2011-42D8-8A00-FB9ED65EC5CB}"/>
              </a:ext>
            </a:extLst>
          </p:cNvPr>
          <p:cNvSpPr txBox="1"/>
          <p:nvPr/>
        </p:nvSpPr>
        <p:spPr>
          <a:xfrm>
            <a:off x="119335" y="6492876"/>
            <a:ext cx="648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Trebuchet MS"/>
                <a:ea typeface="+mn-ea"/>
                <a:cs typeface="+mn-cs"/>
              </a:rPr>
              <a:t>%</a:t>
            </a:r>
          </a:p>
        </p:txBody>
      </p:sp>
      <p:graphicFrame>
        <p:nvGraphicFramePr>
          <p:cNvPr id="7" name="Content Placeholder 8">
            <a:extLst>
              <a:ext uri="{FF2B5EF4-FFF2-40B4-BE49-F238E27FC236}">
                <a16:creationId xmlns:a16="http://schemas.microsoft.com/office/drawing/2014/main" id="{34EF550A-4C47-4ED5-A12D-C7C4CB9FDAE6}"/>
              </a:ext>
            </a:extLst>
          </p:cNvPr>
          <p:cNvGraphicFramePr>
            <a:graphicFrameLocks/>
          </p:cNvGraphicFramePr>
          <p:nvPr>
            <p:extLst>
              <p:ext uri="{D42A27DB-BD31-4B8C-83A1-F6EECF244321}">
                <p14:modId xmlns:p14="http://schemas.microsoft.com/office/powerpoint/2010/main" val="1082073889"/>
              </p:ext>
            </p:extLst>
          </p:nvPr>
        </p:nvGraphicFramePr>
        <p:xfrm>
          <a:off x="1012723" y="3904828"/>
          <a:ext cx="9989573" cy="24048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30656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C00000"/>
      </a:hlink>
      <a:folHlink>
        <a:srgbClr val="5F7791"/>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8285</TotalTime>
  <Words>1497</Words>
  <Application>Microsoft Office PowerPoint</Application>
  <PresentationFormat>Widescreen</PresentationFormat>
  <Paragraphs>384</Paragraphs>
  <Slides>37</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Trebuchet MS</vt:lpstr>
      <vt:lpstr>Wingdings</vt:lpstr>
      <vt:lpstr>Office Theme</vt:lpstr>
      <vt:lpstr>1_Custom Design</vt:lpstr>
      <vt:lpstr>συνδρομητική έρευνα</vt:lpstr>
      <vt:lpstr>Η ταυτότητα της έρευνας</vt:lpstr>
      <vt:lpstr>Τα σημαντικότερα γεγονότα κατά τη διάρκεια διεξαγωγής της έρευνας πεδίου (17-23/05/2022) (όπως παρουσιάστηκαν στην τηλεόραση)  </vt:lpstr>
      <vt:lpstr>1. Γενικό κλίμα</vt:lpstr>
      <vt:lpstr>Η πορεία της χώρας ‘Κατά τη γνώμη σας η χώρα μας αυτή την περίοδο κινείται προς τη σωστή ή προς τη λάθος κατεύθυνση;’</vt:lpstr>
      <vt:lpstr>Προσωπική κατάσταση σε σχέση με ένα χρόνο πριν ‘Εσείς προσωπικά σε σύγκριση με ένα χρόνο πριν, θα λέγατε ότι είστε σε καλύτερη, στην ίδια ή σε χειρότερη θέση;’</vt:lpstr>
      <vt:lpstr>Σημαντικότερο πρόβλημα της χώρας ‘Ποιο νομίζετε ότι  είναι το σημαντικότερο πρόβλημα που αντιμετωπίζει σήμερα η χώρα μας;’ αυθόρμητες αναφορές – 5 πρώτα σημαντικότερα προβλήματα</vt:lpstr>
      <vt:lpstr>Αντιλαμβανόμενη φάση της Πανδημίας ‘Ας μιλήσουμε για την Πανδημία.  Πιστεύετε ότι τα χειρότερα τα έχουμε αφήσει πίσω μας ή είναι μπροστά μας;’</vt:lpstr>
      <vt:lpstr>Αξιολόγηση Κυβέρνησης και Αξ. Αντιπολίτευσης ‘Ποια είναι η εντύπωση σας για το έργο της Κυβέρνησης συνολικά, θετική ή αρνητική; Και ποια για την Αξ. Αντιπολίτευση του ΣΥΡΙΖΑ’</vt:lpstr>
      <vt:lpstr>Αξιολόγηση Πρωθυπουργού και Αρχηγού Αξ. Αντιπολίτευσης ‘Ποια είναι η γνώμη σας για τον τρόπο με τον οποίο ασκεί τα καθήκοντά του μέχρι στιγμής ο Πρωθυπουργός κ. Μητσοτάκης; Και ποια είναι η γνώμη σας για τον τρόπο με τον οποίο ασκεί τα καθήκοντά του μέχρι στιγμής ο αρχηγός της Αξιωματικής Αντιπολίτευσης κ. Τσίπρας; Θετική ή αρνητική;’</vt:lpstr>
      <vt:lpstr>Εντυπώσεις από το έργο της Κυβέρνησης στη δημόσια υγεία-κορωνοϊό</vt:lpstr>
      <vt:lpstr>Εντυπώσεις από το έργο της Κυβέρνησης στην οικονομία</vt:lpstr>
      <vt:lpstr>Εντυπώσεις από το έργο της Κυβέρνησης στην εξωτερική πολιτική</vt:lpstr>
      <vt:lpstr>Εντυπώσεις από το έργο της Κυβέρνησης στον τουρισμό</vt:lpstr>
      <vt:lpstr>Δείκτης οικονομικής εμπιστοσύνης* Διαχρονικά στοιχεία</vt:lpstr>
      <vt:lpstr>Η άνοδος των τιμών ‘Ποιος νομίζετε ότι έχει την κύρια ευθύνη για την άνοδο των τιμών, η Κυβέρνηση ή είναι αποτέλεσμα των διεθνών εξελίξεων;’</vt:lpstr>
      <vt:lpstr>2. Θέματα Επικαιρότητας</vt:lpstr>
      <vt:lpstr>Υπέρ ή κατά της Ρωσίας στον πόλεμο με την Ουκρανία ‘Είστε υπέρ ή κατά της Ρωσίας στον πόλεμο με την Ουκρανία;’</vt:lpstr>
      <vt:lpstr>Δημοφιλία διεθνών ηγετών</vt:lpstr>
      <vt:lpstr>3. Κομματικοί συσχετισμοί</vt:lpstr>
      <vt:lpstr>Εντός-εκτός των τειχών ‘Ας φανταστούμε τον κόσμο σαν μία πόλη προστατευμένη από ένα κάστρο που περικλείεται από μία έρημο. Υπάρχουν άνθρωποι προστατευμένοι μέσα στο κάστρο και άνθρωποι απροστάτευτοι έξω από αυτό. Εσείς που θα λέγατε ότι βρίσκεστε; Μέσα ή έξω από το κάστρο;’</vt:lpstr>
      <vt:lpstr>Πρόθεση ψήφου στις Βουλευτικές εκλογές ‘Και αν είχαμε την επόμενη Κυριακή Βουλευτικές εκλογές τι θα ψηφίζατε;’</vt:lpstr>
      <vt:lpstr>Συσπείρωση ΝΔ-ΣΥΡΙΖΑ στην Α-Δ κλίμακα</vt:lpstr>
      <vt:lpstr>Συσπειρώσεις-Μετακινήσεις</vt:lpstr>
      <vt:lpstr>Πρόθεση ψήφου στη ΝΔ στην Α-Δ κλίμακα Διαχρονικά στοιχεία </vt:lpstr>
      <vt:lpstr>Πρόθεση ψήφου στο ΣΥΡΙΖΑ στην Α-Δ κλίμακα Διαχρονικά στοιχεία </vt:lpstr>
      <vt:lpstr>Πρόθεση ψήφου στο ΠΑΣΟΚ-Κίνημα Αλλαγής στην Α-Δ κλίμακα Διαχρονικά στοιχεία </vt:lpstr>
      <vt:lpstr>Πρόθεση ψήφου ανά εντός-εκτός τειχών</vt:lpstr>
      <vt:lpstr>Εκτίμηση ψήφου</vt:lpstr>
      <vt:lpstr>Εκτίμηση ψήφου 95% διάστημα εμπιστοσύνης</vt:lpstr>
      <vt:lpstr>Παράσταση νίκης ‘Ανεξάρτητα από το τι θα ψηφίσετε ποιο κόμμα νομίζετε ότι θα έρθει πρώτο στις Βουλευτικές εκλογές;’ (αυθόρμητη αναφορά)</vt:lpstr>
      <vt:lpstr>Όρια εκλογικής επιρροής ‘Θα σας διαβάσω τώρα ορισμένα κόμματα και θα ήθελα να μου πείτε για κάθε ένα από αυτά αν θα μπορούσατε να το ψηφίσετε ή δεν θα το ψηφίζατε σε καμία περίπτωση;’</vt:lpstr>
      <vt:lpstr>Όρια εκλογικής επιρροής ΝΔ στην Α-Δ κλίμακα Διαχρονικά στοιχεία </vt:lpstr>
      <vt:lpstr>Όρια εκλογικής επιρροής ΣΥΡΙΖΑ στην Α-Δ κλίμακα Διαχρονικά στοιχεία </vt:lpstr>
      <vt:lpstr>Όρια εκλογικής επιρροής ΠΑΣΟΚ-Κινήματος Αλλαγής  στην Α-Δ κλίμακα Διαχρονικά στοιχεία </vt:lpstr>
      <vt:lpstr>Καταλληλότερος Πρωθυπουργός ‘Μεταξύ των πολιτικών αρχηγών ποια/ος νομίζετε ότι είναι καταλληλότερη/ος για πρωθυπουργός της χώρας;’  αυθόρμητα</vt:lpstr>
      <vt:lpstr>συνδρομητική έρευνα</vt:lpstr>
    </vt:vector>
  </TitlesOfParts>
  <Company>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Apostolopoulou</dc:creator>
  <cp:lastModifiedBy>Penny Apostolopoulou</cp:lastModifiedBy>
  <cp:revision>774</cp:revision>
  <dcterms:created xsi:type="dcterms:W3CDTF">2011-12-09T09:36:13Z</dcterms:created>
  <dcterms:modified xsi:type="dcterms:W3CDTF">2022-05-24T11:46:45Z</dcterms:modified>
</cp:coreProperties>
</file>