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6.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7.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8.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9.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0.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1.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12.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13.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14.xml" ContentType="application/vnd.openxmlformats-officedocument.presentationml.notesSlid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1381" r:id="rId3"/>
    <p:sldId id="267" r:id="rId4"/>
    <p:sldId id="1340" r:id="rId5"/>
    <p:sldId id="1348" r:id="rId6"/>
    <p:sldId id="1437" r:id="rId7"/>
    <p:sldId id="1243" r:id="rId8"/>
    <p:sldId id="1442" r:id="rId9"/>
    <p:sldId id="1379" r:id="rId10"/>
    <p:sldId id="1339" r:id="rId11"/>
    <p:sldId id="1390" r:id="rId12"/>
    <p:sldId id="1376" r:id="rId13"/>
    <p:sldId id="1423" r:id="rId14"/>
    <p:sldId id="1422" r:id="rId15"/>
    <p:sldId id="1424" r:id="rId16"/>
    <p:sldId id="1441" r:id="rId17"/>
    <p:sldId id="1352" r:id="rId18"/>
    <p:sldId id="1374" r:id="rId19"/>
    <p:sldId id="25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4.xml"/><Relationship Id="rId1" Type="http://schemas.microsoft.com/office/2011/relationships/chartStyle" Target="style24.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r>
              <a:rPr lang="el-GR" sz="1200">
                <a:solidFill>
                  <a:schemeClr val="tx1">
                    <a:lumMod val="75000"/>
                    <a:lumOff val="25000"/>
                  </a:schemeClr>
                </a:solidFill>
              </a:rPr>
              <a:t>Σύνολο</a:t>
            </a:r>
            <a:endParaRPr lang="en-US" sz="1200">
              <a:solidFill>
                <a:schemeClr val="tx1">
                  <a:lumMod val="75000"/>
                  <a:lumOff val="25000"/>
                </a:schemeClr>
              </a:solidFill>
            </a:endParaRPr>
          </a:p>
        </c:rich>
      </c:tx>
      <c:layout>
        <c:manualLayout>
          <c:xMode val="edge"/>
          <c:yMode val="edge"/>
          <c:x val="0.4478090690345235"/>
          <c:y val="0"/>
        </c:manualLayout>
      </c:layout>
      <c:overlay val="0"/>
      <c:spPr>
        <a:noFill/>
        <a:ln>
          <a:noFill/>
        </a:ln>
        <a:effectLst/>
      </c:spPr>
      <c:txPr>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endParaRPr lang="en-US"/>
        </a:p>
      </c:txPr>
    </c:title>
    <c:autoTitleDeleted val="0"/>
    <c:view3D>
      <c:rotX val="30"/>
      <c:rotY val="207"/>
      <c:depthPercent val="100"/>
      <c:rAngAx val="0"/>
      <c:perspective val="5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26203514577631271"/>
          <c:w val="1"/>
          <c:h val="0.70836550064191717"/>
        </c:manualLayout>
      </c:layout>
      <c:pie3DChart>
        <c:varyColors val="1"/>
        <c:ser>
          <c:idx val="0"/>
          <c:order val="0"/>
          <c:tx>
            <c:strRef>
              <c:f>Sheet1!$B$1</c:f>
              <c:strCache>
                <c:ptCount val="1"/>
                <c:pt idx="0">
                  <c:v>Series 1</c:v>
                </c:pt>
              </c:strCache>
            </c:strRef>
          </c:tx>
          <c:dPt>
            <c:idx val="0"/>
            <c:bubble3D val="0"/>
            <c:spPr>
              <a:solidFill>
                <a:srgbClr val="3399FF">
                  <a:alpha val="70000"/>
                </a:srgb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4-EE79-4FA8-8ADE-2B743D62186D}"/>
              </c:ext>
            </c:extLst>
          </c:dPt>
          <c:dPt>
            <c:idx val="1"/>
            <c:bubble3D val="0"/>
            <c:spPr>
              <a:solidFill>
                <a:schemeClr val="accent3">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5-EE79-4FA8-8ADE-2B743D62186D}"/>
              </c:ext>
            </c:extLst>
          </c:dPt>
          <c:dPt>
            <c:idx val="2"/>
            <c:bubble3D val="0"/>
            <c:spPr>
              <a:solidFill>
                <a:schemeClr val="accent2">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1-915A-413E-8B10-3CBC9118499E}"/>
              </c:ext>
            </c:extLst>
          </c:dPt>
          <c:dPt>
            <c:idx val="3"/>
            <c:bubble3D val="0"/>
            <c:spPr>
              <a:solidFill>
                <a:schemeClr val="bg1">
                  <a:lumMod val="50000"/>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2-915A-413E-8B10-3CBC9118499E}"/>
              </c:ext>
            </c:extLst>
          </c:dPt>
          <c:dLbls>
            <c:dLbl>
              <c:idx val="0"/>
              <c:layout>
                <c:manualLayout>
                  <c:x val="3.0814322877868193E-2"/>
                  <c:y val="-3.284966415926234E-2"/>
                </c:manualLayout>
              </c:layout>
              <c:tx>
                <c:rich>
                  <a:bodyPr/>
                  <a:lstStyle/>
                  <a:p>
                    <a:fld id="{B13AA7AA-519F-49CA-B1FA-CE644BEDBF4E}" type="CATEGORYNAME">
                      <a:rPr lang="el-GR" smtClean="0"/>
                      <a:pPr/>
                      <a:t>[CATEGORY NAME]</a:t>
                    </a:fld>
                    <a:endParaRPr lang="el-GR" baseline="0" dirty="0"/>
                  </a:p>
                  <a:p>
                    <a:r>
                      <a:rPr lang="el-GR" baseline="0" dirty="0"/>
                      <a:t> </a:t>
                    </a:r>
                    <a:fld id="{AA6A6FC7-4568-4546-B1DA-D93443FA3F8A}" type="VALUE">
                      <a:rPr lang="el-GR" baseline="0"/>
                      <a:pPr/>
                      <a:t>[VALUE]</a:t>
                    </a:fld>
                    <a:endParaRPr lang="el-GR"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EE79-4FA8-8ADE-2B743D62186D}"/>
                </c:ext>
              </c:extLst>
            </c:dLbl>
            <c:dLbl>
              <c:idx val="1"/>
              <c:layout>
                <c:manualLayout>
                  <c:x val="-2.7581293971878095E-2"/>
                  <c:y val="-2.5916441654232902E-2"/>
                </c:manualLayout>
              </c:layout>
              <c:tx>
                <c:rich>
                  <a:bodyPr/>
                  <a:lstStyle/>
                  <a:p>
                    <a:fld id="{19694DDB-8646-44B2-89A1-F3F685B79E76}" type="CATEGORYNAME">
                      <a:rPr lang="el-GR" smtClean="0"/>
                      <a:pPr/>
                      <a:t>[CATEGORY NAME]</a:t>
                    </a:fld>
                    <a:endParaRPr lang="el-GR" dirty="0"/>
                  </a:p>
                  <a:p>
                    <a:r>
                      <a:rPr lang="el-GR" baseline="0" dirty="0"/>
                      <a:t> </a:t>
                    </a:r>
                    <a:fld id="{D43EE6F9-F53C-4FBC-A229-B6EF35F284E2}" type="VALUE">
                      <a:rPr lang="el-GR" baseline="0"/>
                      <a:pPr/>
                      <a:t>[VALUE]</a:t>
                    </a:fld>
                    <a:endParaRPr lang="el-GR"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EE79-4FA8-8ADE-2B743D62186D}"/>
                </c:ext>
              </c:extLst>
            </c:dLbl>
            <c:dLbl>
              <c:idx val="2"/>
              <c:layout>
                <c:manualLayout>
                  <c:x val="-7.031550022566288E-2"/>
                  <c:y val="-0.29742599543263482"/>
                </c:manualLayout>
              </c:layout>
              <c:tx>
                <c:rich>
                  <a:bodyPr/>
                  <a:lstStyle/>
                  <a:p>
                    <a:fld id="{45C284F3-E8D2-490A-9DFD-CB1A7D23271E}" type="CATEGORYNAME">
                      <a:rPr lang="el-GR" smtClean="0"/>
                      <a:pPr/>
                      <a:t>[CATEGORY NAME]</a:t>
                    </a:fld>
                    <a:endParaRPr lang="el-GR" dirty="0"/>
                  </a:p>
                  <a:p>
                    <a:r>
                      <a:rPr lang="el-GR" baseline="0" dirty="0"/>
                      <a:t> </a:t>
                    </a:r>
                    <a:fld id="{1044629F-2784-4307-87BB-6E8C2168246A}" type="VALUE">
                      <a:rPr lang="el-GR" baseline="0"/>
                      <a:pPr/>
                      <a:t>[VALUE]</a:t>
                    </a:fld>
                    <a:endParaRPr lang="el-GR"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15A-413E-8B10-3CBC9118499E}"/>
                </c:ext>
              </c:extLst>
            </c:dLbl>
            <c:dLbl>
              <c:idx val="3"/>
              <c:tx>
                <c:rich>
                  <a:bodyPr/>
                  <a:lstStyle/>
                  <a:p>
                    <a:fld id="{66137266-945B-406E-965B-B418BF9E67C5}" type="CATEGORYNAME">
                      <a:rPr lang="el-GR" smtClean="0"/>
                      <a:pPr/>
                      <a:t>[CATEGORY NAME]</a:t>
                    </a:fld>
                    <a:endParaRPr lang="el-GR" baseline="0"/>
                  </a:p>
                  <a:p>
                    <a:r>
                      <a:rPr lang="el-GR" baseline="0"/>
                      <a:t> </a:t>
                    </a:r>
                    <a:fld id="{FF599D90-33AD-4241-B30C-670C908B1C6D}" type="VALUE">
                      <a:rPr lang="el-GR" baseline="0"/>
                      <a:pPr/>
                      <a:t>[VALUE]</a:t>
                    </a:fld>
                    <a:endParaRPr lang="el-GR"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915A-413E-8B10-3CBC9118499E}"/>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Προς τη σωστή</c:v>
                </c:pt>
                <c:pt idx="1">
                  <c:v>Ούτε-ούτε (αυθ.)</c:v>
                </c:pt>
                <c:pt idx="2">
                  <c:v>Προς τη λάθος</c:v>
                </c:pt>
                <c:pt idx="3">
                  <c:v>ΔΓ/ΔΑ (αυθ.)</c:v>
                </c:pt>
              </c:strCache>
            </c:strRef>
          </c:cat>
          <c:val>
            <c:numRef>
              <c:f>Sheet1!$B$2:$B$5</c:f>
              <c:numCache>
                <c:formatCode>0</c:formatCode>
                <c:ptCount val="4"/>
                <c:pt idx="0">
                  <c:v>35.9</c:v>
                </c:pt>
                <c:pt idx="1">
                  <c:v>5.2</c:v>
                </c:pt>
                <c:pt idx="2">
                  <c:v>55.7</c:v>
                </c:pt>
                <c:pt idx="3">
                  <c:v>3.2</c:v>
                </c:pt>
              </c:numCache>
            </c:numRef>
          </c:val>
          <c:extLst>
            <c:ext xmlns:c16="http://schemas.microsoft.com/office/drawing/2014/chart" uri="{C3380CC4-5D6E-409C-BE32-E72D297353CC}">
              <c16:uniqueId val="{00000000-EE79-4FA8-8ADE-2B743D62186D}"/>
            </c:ext>
          </c:extLst>
        </c:ser>
        <c:dLbls>
          <c:showLegendKey val="0"/>
          <c:showVal val="0"/>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r>
              <a:rPr lang="el-GR" sz="1200">
                <a:solidFill>
                  <a:schemeClr val="tx1">
                    <a:lumMod val="75000"/>
                    <a:lumOff val="25000"/>
                  </a:schemeClr>
                </a:solidFill>
              </a:rPr>
              <a:t>Σύνολο</a:t>
            </a:r>
            <a:endParaRPr lang="en-US" sz="120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endParaRPr lang="en-US"/>
        </a:p>
      </c:txPr>
    </c:title>
    <c:autoTitleDeleted val="0"/>
    <c:view3D>
      <c:rotX val="30"/>
      <c:rotY val="207"/>
      <c:depthPercent val="100"/>
      <c:rAngAx val="0"/>
      <c:perspective val="5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6779549107764401E-2"/>
          <c:y val="0.26203514577631271"/>
          <c:w val="0.97322045089223563"/>
          <c:h val="0.69203358116985414"/>
        </c:manualLayout>
      </c:layout>
      <c:pie3DChart>
        <c:varyColors val="1"/>
        <c:ser>
          <c:idx val="0"/>
          <c:order val="0"/>
          <c:tx>
            <c:strRef>
              <c:f>Sheet1!$B$1</c:f>
              <c:strCache>
                <c:ptCount val="1"/>
                <c:pt idx="0">
                  <c:v>Series 1</c:v>
                </c:pt>
              </c:strCache>
            </c:strRef>
          </c:tx>
          <c:dPt>
            <c:idx val="0"/>
            <c:bubble3D val="0"/>
            <c:spPr>
              <a:solidFill>
                <a:srgbClr val="3399FF">
                  <a:alpha val="70000"/>
                </a:srgb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4-EE79-4FA8-8ADE-2B743D62186D}"/>
              </c:ext>
            </c:extLst>
          </c:dPt>
          <c:dPt>
            <c:idx val="1"/>
            <c:bubble3D val="0"/>
            <c:spPr>
              <a:solidFill>
                <a:schemeClr val="accent2">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5-EE79-4FA8-8ADE-2B743D62186D}"/>
              </c:ext>
            </c:extLst>
          </c:dPt>
          <c:dPt>
            <c:idx val="2"/>
            <c:bubble3D val="0"/>
            <c:spPr>
              <a:solidFill>
                <a:schemeClr val="bg1">
                  <a:lumMod val="50000"/>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1-915A-413E-8B10-3CBC9118499E}"/>
              </c:ext>
            </c:extLst>
          </c:dPt>
          <c:dPt>
            <c:idx val="3"/>
            <c:bubble3D val="0"/>
            <c:spPr>
              <a:gradFill>
                <a:gsLst>
                  <a:gs pos="100000">
                    <a:schemeClr val="accent4">
                      <a:lumMod val="60000"/>
                      <a:lumOff val="40000"/>
                    </a:schemeClr>
                  </a:gs>
                  <a:gs pos="0">
                    <a:schemeClr val="accent4"/>
                  </a:gs>
                </a:gsLst>
                <a:lin ang="5400000" scaled="0"/>
              </a:gradFill>
              <a:ln w="50800">
                <a:solidFill>
                  <a:schemeClr val="lt1"/>
                </a:solidFill>
              </a:ln>
              <a:effectLst/>
              <a:sp3d contourW="50800">
                <a:contourClr>
                  <a:schemeClr val="lt1"/>
                </a:contourClr>
              </a:sp3d>
            </c:spPr>
            <c:extLst>
              <c:ext xmlns:c16="http://schemas.microsoft.com/office/drawing/2014/chart" uri="{C3380CC4-5D6E-409C-BE32-E72D297353CC}">
                <c16:uniqueId val="{00000002-915A-413E-8B10-3CBC9118499E}"/>
              </c:ext>
            </c:extLst>
          </c:dPt>
          <c:dLbls>
            <c:dLbl>
              <c:idx val="0"/>
              <c:tx>
                <c:rich>
                  <a:bodyPr/>
                  <a:lstStyle/>
                  <a:p>
                    <a:fld id="{9F0A002D-DBE8-4A79-A6B0-CE107A3CA622}" type="CATEGORYNAME">
                      <a:rPr lang="el-GR" sz="1200" smtClean="0"/>
                      <a:pPr/>
                      <a:t>[CATEGORY NAME]</a:t>
                    </a:fld>
                    <a:endParaRPr lang="el-GR" sz="1200" baseline="0"/>
                  </a:p>
                  <a:p>
                    <a:r>
                      <a:rPr lang="el-GR" sz="1200" baseline="0"/>
                      <a:t> </a:t>
                    </a:r>
                    <a:fld id="{19F96306-E894-4B56-B8C1-CF6550B117C8}" type="VALUE">
                      <a:rPr lang="el-GR" sz="1200" baseline="0"/>
                      <a:pPr/>
                      <a:t>[VALUE]</a:t>
                    </a:fld>
                    <a:endParaRPr lang="el-GR" sz="1200"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EE79-4FA8-8ADE-2B743D62186D}"/>
                </c:ext>
              </c:extLst>
            </c:dLbl>
            <c:dLbl>
              <c:idx val="1"/>
              <c:layout>
                <c:manualLayout>
                  <c:x val="-3.3961370601223895E-2"/>
                  <c:y val="-3.7303647247685826E-2"/>
                </c:manualLayout>
              </c:layout>
              <c:tx>
                <c:rich>
                  <a:bodyPr/>
                  <a:lstStyle/>
                  <a:p>
                    <a:fld id="{69865FE9-13F1-4B3B-AFFC-7AF92A9C9647}" type="CATEGORYNAME">
                      <a:rPr lang="el-GR" smtClean="0"/>
                      <a:pPr/>
                      <a:t>[CATEGORY NAME]</a:t>
                    </a:fld>
                    <a:endParaRPr lang="el-GR" baseline="0" dirty="0"/>
                  </a:p>
                  <a:p>
                    <a:fld id="{2E7D2955-6B8E-4B18-8497-B6B023469C96}" type="VALUE">
                      <a:rPr lang="el-GR" baseline="0" smtClean="0"/>
                      <a:pPr/>
                      <a:t>[VALUE]</a:t>
                    </a:fld>
                    <a:endParaRPr lang="en-GB"/>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EE79-4FA8-8ADE-2B743D62186D}"/>
                </c:ext>
              </c:extLst>
            </c:dLbl>
            <c:dLbl>
              <c:idx val="2"/>
              <c:tx>
                <c:rich>
                  <a:bodyPr/>
                  <a:lstStyle/>
                  <a:p>
                    <a:fld id="{98B4915A-E6F9-4C97-A959-F476FBAC2EF2}" type="CATEGORYNAME">
                      <a:rPr lang="el-GR" smtClean="0"/>
                      <a:pPr/>
                      <a:t>[CATEGORY NAME]</a:t>
                    </a:fld>
                    <a:endParaRPr lang="el-GR" baseline="0"/>
                  </a:p>
                  <a:p>
                    <a:r>
                      <a:rPr lang="el-GR" baseline="0"/>
                      <a:t> </a:t>
                    </a:r>
                    <a:fld id="{23B874BD-CC24-4264-9B7D-927FA5782054}" type="VALUE">
                      <a:rPr lang="el-GR" baseline="0"/>
                      <a:pPr/>
                      <a:t>[VALUE]</a:t>
                    </a:fld>
                    <a:endParaRPr lang="el-GR"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15A-413E-8B10-3CBC9118499E}"/>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Τα χειρότερα τα έχουμε αφήσει πίσω</c:v>
                </c:pt>
                <c:pt idx="1">
                  <c:v>Τα χειρότερα είναι μπροστά μας</c:v>
                </c:pt>
                <c:pt idx="2">
                  <c:v>ΔΓ/ΔΑ (αυθ.)</c:v>
                </c:pt>
              </c:strCache>
            </c:strRef>
          </c:cat>
          <c:val>
            <c:numRef>
              <c:f>Sheet1!$B$2:$B$4</c:f>
              <c:numCache>
                <c:formatCode>0</c:formatCode>
                <c:ptCount val="3"/>
                <c:pt idx="0">
                  <c:v>46.9</c:v>
                </c:pt>
                <c:pt idx="1">
                  <c:v>45.3</c:v>
                </c:pt>
                <c:pt idx="2">
                  <c:v>7.9</c:v>
                </c:pt>
              </c:numCache>
            </c:numRef>
          </c:val>
          <c:extLst>
            <c:ext xmlns:c16="http://schemas.microsoft.com/office/drawing/2014/chart" uri="{C3380CC4-5D6E-409C-BE32-E72D297353CC}">
              <c16:uniqueId val="{00000000-EE79-4FA8-8ADE-2B743D62186D}"/>
            </c:ext>
          </c:extLst>
        </c:ser>
        <c:dLbls>
          <c:showLegendKey val="0"/>
          <c:showVal val="0"/>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r>
              <a:rPr lang="el-GR" sz="1400" dirty="0">
                <a:solidFill>
                  <a:schemeClr val="tx1">
                    <a:lumMod val="75000"/>
                    <a:lumOff val="25000"/>
                  </a:schemeClr>
                </a:solidFill>
              </a:rPr>
              <a:t>Διαχρονικά στοιχεία</a:t>
            </a:r>
            <a:endParaRPr lang="en-US" sz="14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lineChart>
        <c:grouping val="standard"/>
        <c:varyColors val="0"/>
        <c:ser>
          <c:idx val="0"/>
          <c:order val="0"/>
          <c:tx>
            <c:strRef>
              <c:f>Sheet1!$B$1</c:f>
              <c:strCache>
                <c:ptCount val="1"/>
                <c:pt idx="0">
                  <c:v>Τα χειρότερα τα έχουμε αφήσει πίσω</c:v>
                </c:pt>
              </c:strCache>
            </c:strRef>
          </c:tx>
          <c:spPr>
            <a:ln w="22225" cap="rnd">
              <a:solidFill>
                <a:srgbClr val="3399FF"/>
              </a:solidFill>
              <a:round/>
            </a:ln>
            <a:effectLst/>
          </c:spPr>
          <c:marker>
            <c:symbol val="none"/>
          </c:marker>
          <c:dPt>
            <c:idx val="0"/>
            <c:marker>
              <c:symbol val="none"/>
            </c:marker>
            <c:bubble3D val="0"/>
            <c:extLst>
              <c:ext xmlns:c16="http://schemas.microsoft.com/office/drawing/2014/chart" uri="{C3380CC4-5D6E-409C-BE32-E72D297353CC}">
                <c16:uniqueId val="{00000001-98B0-474A-BF28-595332C819BC}"/>
              </c:ext>
            </c:extLst>
          </c:dPt>
          <c:dPt>
            <c:idx val="1"/>
            <c:marker>
              <c:symbol val="none"/>
            </c:marker>
            <c:bubble3D val="0"/>
            <c:extLst>
              <c:ext xmlns:c16="http://schemas.microsoft.com/office/drawing/2014/chart" uri="{C3380CC4-5D6E-409C-BE32-E72D297353CC}">
                <c16:uniqueId val="{00000003-98B0-474A-BF28-595332C819BC}"/>
              </c:ext>
            </c:extLst>
          </c:dPt>
          <c:dPt>
            <c:idx val="2"/>
            <c:marker>
              <c:symbol val="none"/>
            </c:marker>
            <c:bubble3D val="0"/>
            <c:extLst>
              <c:ext xmlns:c16="http://schemas.microsoft.com/office/drawing/2014/chart" uri="{C3380CC4-5D6E-409C-BE32-E72D297353CC}">
                <c16:uniqueId val="{00000005-98B0-474A-BF28-595332C819BC}"/>
              </c:ext>
            </c:extLst>
          </c:dPt>
          <c:dPt>
            <c:idx val="3"/>
            <c:marker>
              <c:symbol val="none"/>
            </c:marker>
            <c:bubble3D val="0"/>
            <c:extLst>
              <c:ext xmlns:c16="http://schemas.microsoft.com/office/drawing/2014/chart" uri="{C3380CC4-5D6E-409C-BE32-E72D297353CC}">
                <c16:uniqueId val="{00000007-98B0-474A-BF28-595332C819BC}"/>
              </c:ext>
            </c:extLst>
          </c:dPt>
          <c:dLbls>
            <c:dLbl>
              <c:idx val="0"/>
              <c:layout>
                <c:manualLayout>
                  <c:x val="-7.0011911475377595E-2"/>
                  <c:y val="-2.07141035340816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8B0-474A-BF28-595332C819BC}"/>
                </c:ext>
              </c:extLst>
            </c:dLbl>
            <c:dLbl>
              <c:idx val="1"/>
              <c:layout>
                <c:manualLayout>
                  <c:x val="-3.2059025790383347E-2"/>
                  <c:y val="6.63894669835887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8B0-474A-BF28-595332C819BC}"/>
                </c:ext>
              </c:extLst>
            </c:dLbl>
            <c:dLbl>
              <c:idx val="2"/>
              <c:layout>
                <c:manualLayout>
                  <c:x val="-3.2059026366776121E-2"/>
                  <c:y val="-6.970986195027123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8B0-474A-BF28-595332C819BC}"/>
                </c:ext>
              </c:extLst>
            </c:dLbl>
            <c:dLbl>
              <c:idx val="3"/>
              <c:layout>
                <c:manualLayout>
                  <c:x val="-3.2059025790383514E-2"/>
                  <c:y val="-0.11326164720910649"/>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8B0-474A-BF28-595332C819BC}"/>
                </c:ext>
              </c:extLst>
            </c:dLbl>
            <c:dLbl>
              <c:idx val="4"/>
              <c:layout>
                <c:manualLayout>
                  <c:x val="-4.322163922714635E-2"/>
                  <c:y val="-6.42658887929168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B82-44E2-8FA8-98AE5A929441}"/>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3399FF"/>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Sheet1!$A$2:$A$6</c:f>
              <c:numCache>
                <c:formatCode>mmm\-yy</c:formatCode>
                <c:ptCount val="5"/>
                <c:pt idx="0">
                  <c:v>44136</c:v>
                </c:pt>
                <c:pt idx="1">
                  <c:v>44166</c:v>
                </c:pt>
                <c:pt idx="2">
                  <c:v>44197</c:v>
                </c:pt>
                <c:pt idx="3">
                  <c:v>44228</c:v>
                </c:pt>
                <c:pt idx="4">
                  <c:v>44256</c:v>
                </c:pt>
              </c:numCache>
            </c:numRef>
          </c:cat>
          <c:val>
            <c:numRef>
              <c:f>Sheet1!$B$2:$B$6</c:f>
              <c:numCache>
                <c:formatCode>General</c:formatCode>
                <c:ptCount val="5"/>
                <c:pt idx="0" formatCode="0">
                  <c:v>24</c:v>
                </c:pt>
                <c:pt idx="1">
                  <c:v>37</c:v>
                </c:pt>
                <c:pt idx="2">
                  <c:v>55</c:v>
                </c:pt>
                <c:pt idx="3">
                  <c:v>52</c:v>
                </c:pt>
                <c:pt idx="4">
                  <c:v>47</c:v>
                </c:pt>
              </c:numCache>
            </c:numRef>
          </c:val>
          <c:smooth val="0"/>
          <c:extLst>
            <c:ext xmlns:c16="http://schemas.microsoft.com/office/drawing/2014/chart" uri="{C3380CC4-5D6E-409C-BE32-E72D297353CC}">
              <c16:uniqueId val="{00000008-98B0-474A-BF28-595332C819BC}"/>
            </c:ext>
          </c:extLst>
        </c:ser>
        <c:ser>
          <c:idx val="1"/>
          <c:order val="1"/>
          <c:tx>
            <c:strRef>
              <c:f>Sheet1!$C$1</c:f>
              <c:strCache>
                <c:ptCount val="1"/>
                <c:pt idx="0">
                  <c:v>Τα χειρότερα είναι μπροστά μας</c:v>
                </c:pt>
              </c:strCache>
            </c:strRef>
          </c:tx>
          <c:spPr>
            <a:ln w="22225" cap="rnd">
              <a:solidFill>
                <a:schemeClr val="accent2"/>
              </a:solidFill>
              <a:round/>
            </a:ln>
            <a:effectLst/>
          </c:spPr>
          <c:marker>
            <c:symbol val="none"/>
          </c:marker>
          <c:dLbls>
            <c:dLbl>
              <c:idx val="0"/>
              <c:layout>
                <c:manualLayout>
                  <c:x val="-8.3407047599493161E-2"/>
                  <c:y val="-7.72769846389938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8B82-44E2-8FA8-98AE5A929441}"/>
                </c:ext>
              </c:extLst>
            </c:dLbl>
            <c:dLbl>
              <c:idx val="1"/>
              <c:layout>
                <c:manualLayout>
                  <c:x val="-3.2059025790383347E-2"/>
                  <c:y val="-0.12627274305518346"/>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B82-44E2-8FA8-98AE5A929441}"/>
                </c:ext>
              </c:extLst>
            </c:dLbl>
            <c:dLbl>
              <c:idx val="2"/>
              <c:layout>
                <c:manualLayout>
                  <c:x val="-3.5069862974015029E-2"/>
                  <c:y val="9.69301563963469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B82-44E2-8FA8-98AE5A929441}"/>
                </c:ext>
              </c:extLst>
            </c:dLbl>
            <c:dLbl>
              <c:idx val="3"/>
              <c:layout>
                <c:manualLayout>
                  <c:x val="-3.2059025790383514E-2"/>
                  <c:y val="4.24904248228029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B82-44E2-8FA8-98AE5A929441}"/>
                </c:ext>
              </c:extLst>
            </c:dLbl>
            <c:dLbl>
              <c:idx val="4"/>
              <c:layout>
                <c:manualLayout>
                  <c:x val="-4.322163922714635E-2"/>
                  <c:y val="5.88223442948661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B82-44E2-8FA8-98AE5A929441}"/>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Sheet1!$A$2:$A$6</c:f>
              <c:numCache>
                <c:formatCode>mmm\-yy</c:formatCode>
                <c:ptCount val="5"/>
                <c:pt idx="0">
                  <c:v>44136</c:v>
                </c:pt>
                <c:pt idx="1">
                  <c:v>44166</c:v>
                </c:pt>
                <c:pt idx="2">
                  <c:v>44197</c:v>
                </c:pt>
                <c:pt idx="3">
                  <c:v>44228</c:v>
                </c:pt>
                <c:pt idx="4">
                  <c:v>44256</c:v>
                </c:pt>
              </c:numCache>
            </c:numRef>
          </c:cat>
          <c:val>
            <c:numRef>
              <c:f>Sheet1!$C$2:$C$6</c:f>
              <c:numCache>
                <c:formatCode>General</c:formatCode>
                <c:ptCount val="5"/>
                <c:pt idx="0" formatCode="0">
                  <c:v>67</c:v>
                </c:pt>
                <c:pt idx="1">
                  <c:v>54</c:v>
                </c:pt>
                <c:pt idx="2">
                  <c:v>35</c:v>
                </c:pt>
                <c:pt idx="3">
                  <c:v>40</c:v>
                </c:pt>
                <c:pt idx="4">
                  <c:v>45</c:v>
                </c:pt>
              </c:numCache>
            </c:numRef>
          </c:val>
          <c:smooth val="0"/>
          <c:extLst>
            <c:ext xmlns:c16="http://schemas.microsoft.com/office/drawing/2014/chart" uri="{C3380CC4-5D6E-409C-BE32-E72D297353CC}">
              <c16:uniqueId val="{0000000A-98B0-474A-BF28-595332C819BC}"/>
            </c:ext>
          </c:extLst>
        </c:ser>
        <c:dLbls>
          <c:showLegendKey val="0"/>
          <c:showVal val="0"/>
          <c:showCatName val="0"/>
          <c:showSerName val="0"/>
          <c:showPercent val="0"/>
          <c:showBubbleSize val="0"/>
        </c:dLbls>
        <c:smooth val="0"/>
        <c:axId val="331351944"/>
        <c:axId val="331354896"/>
      </c:lineChart>
      <c:catAx>
        <c:axId val="331351944"/>
        <c:scaling>
          <c:orientation val="minMax"/>
        </c:scaling>
        <c:delete val="0"/>
        <c:axPos val="b"/>
        <c:majorGridlines>
          <c:spPr>
            <a:ln w="9525" cap="flat" cmpd="sng" algn="ctr">
              <a:solidFill>
                <a:schemeClr val="dk1">
                  <a:lumMod val="15000"/>
                  <a:lumOff val="85000"/>
                  <a:alpha val="54000"/>
                </a:schemeClr>
              </a:solidFill>
              <a:round/>
            </a:ln>
            <a:effectLst/>
          </c:spPr>
        </c:majorGridlines>
        <c:minorGridlines>
          <c:spPr>
            <a:ln w="9525" cap="flat" cmpd="sng" algn="ctr">
              <a:solidFill>
                <a:schemeClr val="dk1">
                  <a:lumMod val="15000"/>
                  <a:lumOff val="85000"/>
                  <a:alpha val="51000"/>
                </a:schemeClr>
              </a:solidFill>
              <a:round/>
            </a:ln>
            <a:effectLst/>
          </c:spPr>
        </c:minorGridlines>
        <c:numFmt formatCode="mmm\-yy"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00" b="1" i="0" u="none" strike="noStrike" kern="1200" cap="none" spc="0" normalizeH="0" baseline="0">
                <a:solidFill>
                  <a:schemeClr val="tx1">
                    <a:lumMod val="75000"/>
                    <a:lumOff val="25000"/>
                  </a:schemeClr>
                </a:solidFill>
                <a:latin typeface="+mn-lt"/>
                <a:ea typeface="+mn-ea"/>
                <a:cs typeface="+mn-cs"/>
              </a:defRPr>
            </a:pPr>
            <a:endParaRPr lang="en-US"/>
          </a:p>
        </c:txPr>
        <c:crossAx val="331354896"/>
        <c:crosses val="autoZero"/>
        <c:auto val="0"/>
        <c:lblAlgn val="ctr"/>
        <c:lblOffset val="100"/>
        <c:noMultiLvlLbl val="0"/>
      </c:catAx>
      <c:valAx>
        <c:axId val="331354896"/>
        <c:scaling>
          <c:orientation val="minMax"/>
          <c:max val="100"/>
        </c:scaling>
        <c:delete val="1"/>
        <c:axPos val="l"/>
        <c:majorGridlines>
          <c:spPr>
            <a:ln w="9525" cap="flat" cmpd="sng" algn="ctr">
              <a:solidFill>
                <a:schemeClr val="dk1">
                  <a:lumMod val="15000"/>
                  <a:lumOff val="85000"/>
                  <a:alpha val="54000"/>
                </a:schemeClr>
              </a:solidFill>
              <a:round/>
            </a:ln>
            <a:effectLst/>
          </c:spPr>
        </c:majorGridlines>
        <c:numFmt formatCode="0" sourceLinked="1"/>
        <c:majorTickMark val="out"/>
        <c:minorTickMark val="none"/>
        <c:tickLblPos val="nextTo"/>
        <c:crossAx val="331351944"/>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cap="none" spc="0" normalizeH="0" baseline="0">
                <a:solidFill>
                  <a:schemeClr val="tx1">
                    <a:lumMod val="75000"/>
                    <a:lumOff val="25000"/>
                  </a:schemeClr>
                </a:solidFill>
                <a:latin typeface="+mj-lt"/>
                <a:ea typeface="+mj-ea"/>
                <a:cs typeface="+mj-cs"/>
              </a:defRPr>
            </a:pPr>
            <a:r>
              <a:rPr lang="el-GR" sz="1200">
                <a:solidFill>
                  <a:schemeClr val="tx1">
                    <a:lumMod val="75000"/>
                    <a:lumOff val="25000"/>
                  </a:schemeClr>
                </a:solidFill>
              </a:rPr>
              <a:t>Σύνολο</a:t>
            </a:r>
            <a:endParaRPr lang="en-US" sz="120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00"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manualLayout>
          <c:layoutTarget val="inner"/>
          <c:xMode val="edge"/>
          <c:yMode val="edge"/>
          <c:x val="0.2906971228558875"/>
          <c:y val="0.15974906874759184"/>
          <c:w val="0.69397348913665813"/>
          <c:h val="0.77474906309497915"/>
        </c:manualLayout>
      </c:layout>
      <c:barChart>
        <c:barDir val="bar"/>
        <c:grouping val="clustered"/>
        <c:varyColors val="0"/>
        <c:ser>
          <c:idx val="0"/>
          <c:order val="0"/>
          <c:tx>
            <c:strRef>
              <c:f>Sheet1!$B$1</c:f>
              <c:strCache>
                <c:ptCount val="1"/>
                <c:pt idx="0">
                  <c:v>Series 1</c:v>
                </c:pt>
              </c:strCache>
            </c:strRef>
          </c:tx>
          <c:spPr>
            <a:solidFill>
              <a:srgbClr val="3399FF">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Sheet1!$A$2:$A$5</c:f>
              <c:strCache>
                <c:ptCount val="4"/>
                <c:pt idx="0">
                  <c:v>Μέχρι τα μέσα του 2021</c:v>
                </c:pt>
                <c:pt idx="1">
                  <c:v>Μέχρι το τέλος του 2021</c:v>
                </c:pt>
                <c:pt idx="2">
                  <c:v>Μετά το 2021</c:v>
                </c:pt>
                <c:pt idx="3">
                  <c:v>ΔΓ/ΔΑ (αυθ.)</c:v>
                </c:pt>
              </c:strCache>
            </c:strRef>
          </c:cat>
          <c:val>
            <c:numRef>
              <c:f>Sheet1!$B$2:$B$5</c:f>
              <c:numCache>
                <c:formatCode>0</c:formatCode>
                <c:ptCount val="4"/>
                <c:pt idx="0">
                  <c:v>9.6999999999999993</c:v>
                </c:pt>
                <c:pt idx="1">
                  <c:v>25.1</c:v>
                </c:pt>
                <c:pt idx="2">
                  <c:v>62.6</c:v>
                </c:pt>
                <c:pt idx="3">
                  <c:v>2.4</c:v>
                </c:pt>
              </c:numCache>
            </c:numRef>
          </c:val>
          <c:extLst>
            <c:ext xmlns:c16="http://schemas.microsoft.com/office/drawing/2014/chart" uri="{C3380CC4-5D6E-409C-BE32-E72D297353CC}">
              <c16:uniqueId val="{00000000-7ADA-4098-93E7-E2C084853A02}"/>
            </c:ext>
          </c:extLst>
        </c:ser>
        <c:dLbls>
          <c:showLegendKey val="0"/>
          <c:showVal val="0"/>
          <c:showCatName val="0"/>
          <c:showSerName val="0"/>
          <c:showPercent val="0"/>
          <c:showBubbleSize val="0"/>
        </c:dLbls>
        <c:gapWidth val="100"/>
        <c:axId val="510722928"/>
        <c:axId val="510721288"/>
      </c:barChart>
      <c:catAx>
        <c:axId val="510722928"/>
        <c:scaling>
          <c:orientation val="maxMin"/>
        </c:scaling>
        <c:delete val="0"/>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1" i="0" u="none" strike="noStrike" kern="1200" cap="none" spc="0" normalizeH="0" baseline="0">
                <a:solidFill>
                  <a:schemeClr val="tx1">
                    <a:lumMod val="75000"/>
                    <a:lumOff val="25000"/>
                  </a:schemeClr>
                </a:solidFill>
                <a:latin typeface="+mn-lt"/>
                <a:ea typeface="+mn-ea"/>
                <a:cs typeface="+mn-cs"/>
              </a:defRPr>
            </a:pPr>
            <a:endParaRPr lang="en-US"/>
          </a:p>
        </c:txPr>
        <c:crossAx val="510721288"/>
        <c:crosses val="autoZero"/>
        <c:auto val="1"/>
        <c:lblAlgn val="ctr"/>
        <c:lblOffset val="100"/>
        <c:noMultiLvlLbl val="0"/>
      </c:catAx>
      <c:valAx>
        <c:axId val="510721288"/>
        <c:scaling>
          <c:orientation val="minMax"/>
          <c:max val="70"/>
        </c:scaling>
        <c:delete val="1"/>
        <c:axPos val="t"/>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crossAx val="510722928"/>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r>
              <a:rPr lang="el-GR" sz="1400" dirty="0">
                <a:solidFill>
                  <a:schemeClr val="tx1">
                    <a:lumMod val="75000"/>
                    <a:lumOff val="25000"/>
                  </a:schemeClr>
                </a:solidFill>
              </a:rPr>
              <a:t>Διαχρονικά στοιχεία</a:t>
            </a:r>
            <a:endParaRPr lang="en-US" sz="14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lineChart>
        <c:grouping val="standard"/>
        <c:varyColors val="0"/>
        <c:ser>
          <c:idx val="0"/>
          <c:order val="0"/>
          <c:tx>
            <c:strRef>
              <c:f>Sheet1!$B$1</c:f>
              <c:strCache>
                <c:ptCount val="1"/>
                <c:pt idx="0">
                  <c:v>Ναι θα το κάνω/το έχω κάνει ήδη</c:v>
                </c:pt>
              </c:strCache>
            </c:strRef>
          </c:tx>
          <c:spPr>
            <a:ln w="22225" cap="rnd">
              <a:solidFill>
                <a:srgbClr val="3399FF"/>
              </a:solidFill>
              <a:round/>
            </a:ln>
            <a:effectLst/>
          </c:spPr>
          <c:marker>
            <c:symbol val="none"/>
          </c:marker>
          <c:dPt>
            <c:idx val="0"/>
            <c:marker>
              <c:symbol val="none"/>
            </c:marker>
            <c:bubble3D val="0"/>
            <c:extLst>
              <c:ext xmlns:c16="http://schemas.microsoft.com/office/drawing/2014/chart" uri="{C3380CC4-5D6E-409C-BE32-E72D297353CC}">
                <c16:uniqueId val="{00000001-98B0-474A-BF28-595332C819BC}"/>
              </c:ext>
            </c:extLst>
          </c:dPt>
          <c:dPt>
            <c:idx val="1"/>
            <c:marker>
              <c:symbol val="none"/>
            </c:marker>
            <c:bubble3D val="0"/>
            <c:extLst>
              <c:ext xmlns:c16="http://schemas.microsoft.com/office/drawing/2014/chart" uri="{C3380CC4-5D6E-409C-BE32-E72D297353CC}">
                <c16:uniqueId val="{00000003-98B0-474A-BF28-595332C819BC}"/>
              </c:ext>
            </c:extLst>
          </c:dPt>
          <c:dPt>
            <c:idx val="2"/>
            <c:marker>
              <c:symbol val="none"/>
            </c:marker>
            <c:bubble3D val="0"/>
            <c:extLst>
              <c:ext xmlns:c16="http://schemas.microsoft.com/office/drawing/2014/chart" uri="{C3380CC4-5D6E-409C-BE32-E72D297353CC}">
                <c16:uniqueId val="{00000005-98B0-474A-BF28-595332C819BC}"/>
              </c:ext>
            </c:extLst>
          </c:dPt>
          <c:dPt>
            <c:idx val="3"/>
            <c:marker>
              <c:symbol val="none"/>
            </c:marker>
            <c:bubble3D val="0"/>
            <c:extLst>
              <c:ext xmlns:c16="http://schemas.microsoft.com/office/drawing/2014/chart" uri="{C3380CC4-5D6E-409C-BE32-E72D297353CC}">
                <c16:uniqueId val="{00000007-98B0-474A-BF28-595332C819BC}"/>
              </c:ext>
            </c:extLst>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3399FF"/>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Sheet1!$A$2:$A$5</c:f>
              <c:numCache>
                <c:formatCode>mmm\-yy</c:formatCode>
                <c:ptCount val="4"/>
                <c:pt idx="0">
                  <c:v>44166</c:v>
                </c:pt>
                <c:pt idx="1">
                  <c:v>44197</c:v>
                </c:pt>
                <c:pt idx="2">
                  <c:v>44228</c:v>
                </c:pt>
                <c:pt idx="3">
                  <c:v>44256</c:v>
                </c:pt>
              </c:numCache>
            </c:numRef>
          </c:cat>
          <c:val>
            <c:numRef>
              <c:f>Sheet1!$B$2:$B$5</c:f>
              <c:numCache>
                <c:formatCode>General</c:formatCode>
                <c:ptCount val="4"/>
                <c:pt idx="0">
                  <c:v>55</c:v>
                </c:pt>
                <c:pt idx="1">
                  <c:v>64</c:v>
                </c:pt>
                <c:pt idx="2">
                  <c:v>65</c:v>
                </c:pt>
                <c:pt idx="3">
                  <c:v>68</c:v>
                </c:pt>
              </c:numCache>
            </c:numRef>
          </c:val>
          <c:smooth val="0"/>
          <c:extLst>
            <c:ext xmlns:c16="http://schemas.microsoft.com/office/drawing/2014/chart" uri="{C3380CC4-5D6E-409C-BE32-E72D297353CC}">
              <c16:uniqueId val="{00000008-98B0-474A-BF28-595332C819BC}"/>
            </c:ext>
          </c:extLst>
        </c:ser>
        <c:ser>
          <c:idx val="1"/>
          <c:order val="1"/>
          <c:tx>
            <c:strRef>
              <c:f>Sheet1!$C$1</c:f>
              <c:strCache>
                <c:ptCount val="1"/>
                <c:pt idx="0">
                  <c:v>Όχι δε θα το κάνω</c:v>
                </c:pt>
              </c:strCache>
            </c:strRef>
          </c:tx>
          <c:spPr>
            <a:ln w="2222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Sheet1!$A$2:$A$5</c:f>
              <c:numCache>
                <c:formatCode>mmm\-yy</c:formatCode>
                <c:ptCount val="4"/>
                <c:pt idx="0">
                  <c:v>44166</c:v>
                </c:pt>
                <c:pt idx="1">
                  <c:v>44197</c:v>
                </c:pt>
                <c:pt idx="2">
                  <c:v>44228</c:v>
                </c:pt>
                <c:pt idx="3">
                  <c:v>44256</c:v>
                </c:pt>
              </c:numCache>
            </c:numRef>
          </c:cat>
          <c:val>
            <c:numRef>
              <c:f>Sheet1!$C$2:$C$5</c:f>
              <c:numCache>
                <c:formatCode>General</c:formatCode>
                <c:ptCount val="4"/>
                <c:pt idx="0">
                  <c:v>33</c:v>
                </c:pt>
                <c:pt idx="1">
                  <c:v>26</c:v>
                </c:pt>
                <c:pt idx="2">
                  <c:v>25</c:v>
                </c:pt>
                <c:pt idx="3">
                  <c:v>22</c:v>
                </c:pt>
              </c:numCache>
            </c:numRef>
          </c:val>
          <c:smooth val="0"/>
          <c:extLst>
            <c:ext xmlns:c16="http://schemas.microsoft.com/office/drawing/2014/chart" uri="{C3380CC4-5D6E-409C-BE32-E72D297353CC}">
              <c16:uniqueId val="{0000000A-98B0-474A-BF28-595332C819BC}"/>
            </c:ext>
          </c:extLst>
        </c:ser>
        <c:dLbls>
          <c:showLegendKey val="0"/>
          <c:showVal val="0"/>
          <c:showCatName val="0"/>
          <c:showSerName val="0"/>
          <c:showPercent val="0"/>
          <c:showBubbleSize val="0"/>
        </c:dLbls>
        <c:smooth val="0"/>
        <c:axId val="331351944"/>
        <c:axId val="331354896"/>
      </c:lineChart>
      <c:catAx>
        <c:axId val="331351944"/>
        <c:scaling>
          <c:orientation val="minMax"/>
        </c:scaling>
        <c:delete val="0"/>
        <c:axPos val="b"/>
        <c:majorGridlines>
          <c:spPr>
            <a:ln w="9525" cap="flat" cmpd="sng" algn="ctr">
              <a:solidFill>
                <a:schemeClr val="dk1">
                  <a:lumMod val="15000"/>
                  <a:lumOff val="85000"/>
                  <a:alpha val="54000"/>
                </a:schemeClr>
              </a:solidFill>
              <a:round/>
            </a:ln>
            <a:effectLst/>
          </c:spPr>
        </c:majorGridlines>
        <c:minorGridlines>
          <c:spPr>
            <a:ln w="9525" cap="flat" cmpd="sng" algn="ctr">
              <a:solidFill>
                <a:schemeClr val="dk1">
                  <a:lumMod val="15000"/>
                  <a:lumOff val="85000"/>
                  <a:alpha val="51000"/>
                </a:schemeClr>
              </a:solidFill>
              <a:round/>
            </a:ln>
            <a:effectLst/>
          </c:spPr>
        </c:minorGridlines>
        <c:numFmt formatCode="mmm\-yy"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00" b="1" i="0" u="none" strike="noStrike" kern="1200" cap="none" spc="0" normalizeH="0" baseline="0">
                <a:solidFill>
                  <a:schemeClr val="tx1">
                    <a:lumMod val="75000"/>
                    <a:lumOff val="25000"/>
                  </a:schemeClr>
                </a:solidFill>
                <a:latin typeface="+mn-lt"/>
                <a:ea typeface="+mn-ea"/>
                <a:cs typeface="+mn-cs"/>
              </a:defRPr>
            </a:pPr>
            <a:endParaRPr lang="en-US"/>
          </a:p>
        </c:txPr>
        <c:crossAx val="331354896"/>
        <c:crosses val="autoZero"/>
        <c:auto val="0"/>
        <c:lblAlgn val="ctr"/>
        <c:lblOffset val="100"/>
        <c:noMultiLvlLbl val="0"/>
      </c:catAx>
      <c:valAx>
        <c:axId val="331354896"/>
        <c:scaling>
          <c:orientation val="minMax"/>
          <c:max val="100"/>
        </c:scaling>
        <c:delete val="1"/>
        <c:axPos val="l"/>
        <c:majorGridlines>
          <c:spPr>
            <a:ln w="9525" cap="flat" cmpd="sng" algn="ctr">
              <a:solidFill>
                <a:schemeClr val="dk1">
                  <a:lumMod val="15000"/>
                  <a:lumOff val="85000"/>
                  <a:alpha val="54000"/>
                </a:schemeClr>
              </a:solidFill>
              <a:round/>
            </a:ln>
            <a:effectLst/>
          </c:spPr>
        </c:majorGridlines>
        <c:numFmt formatCode="General" sourceLinked="1"/>
        <c:majorTickMark val="out"/>
        <c:minorTickMark val="none"/>
        <c:tickLblPos val="nextTo"/>
        <c:crossAx val="331351944"/>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none" spc="0" normalizeH="0" baseline="0">
                <a:solidFill>
                  <a:schemeClr val="tx1">
                    <a:lumMod val="75000"/>
                    <a:lumOff val="25000"/>
                  </a:schemeClr>
                </a:solidFill>
                <a:latin typeface="+mj-lt"/>
                <a:ea typeface="+mj-ea"/>
                <a:cs typeface="+mj-cs"/>
              </a:defRPr>
            </a:pPr>
            <a:r>
              <a:rPr lang="el-GR" sz="1400" dirty="0">
                <a:solidFill>
                  <a:schemeClr val="tx1">
                    <a:lumMod val="75000"/>
                    <a:lumOff val="25000"/>
                  </a:schemeClr>
                </a:solidFill>
              </a:rPr>
              <a:t>Σύνολο</a:t>
            </a:r>
            <a:endParaRPr lang="en-US" sz="1400" dirty="0">
              <a:solidFill>
                <a:schemeClr val="tx1">
                  <a:lumMod val="75000"/>
                  <a:lumOff val="25000"/>
                </a:schemeClr>
              </a:solidFill>
            </a:endParaRPr>
          </a:p>
        </c:rich>
      </c:tx>
      <c:layout>
        <c:manualLayout>
          <c:xMode val="edge"/>
          <c:yMode val="edge"/>
          <c:x val="0.44022981979319803"/>
          <c:y val="3.3063904456597765E-2"/>
        </c:manualLayout>
      </c:layout>
      <c:overlay val="0"/>
      <c:spPr>
        <a:noFill/>
        <a:ln>
          <a:noFill/>
        </a:ln>
        <a:effectLst/>
      </c:spPr>
      <c:txPr>
        <a:bodyPr rot="0" spcFirstLastPara="1" vertOverflow="ellipsis" vert="horz" wrap="square" anchor="ctr" anchorCtr="1"/>
        <a:lstStyle/>
        <a:p>
          <a:pPr>
            <a:defRPr sz="1400"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manualLayout>
          <c:layoutTarget val="inner"/>
          <c:xMode val="edge"/>
          <c:yMode val="edge"/>
          <c:x val="2.4557753877866222E-2"/>
          <c:y val="0.12263974923501757"/>
          <c:w val="0.95088449224426752"/>
          <c:h val="0.61510838191673445"/>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rgbClr val="3399FF">
                  <a:alpha val="70000"/>
                </a:srgbClr>
              </a:solidFill>
              <a:ln>
                <a:noFill/>
              </a:ln>
              <a:effectLst/>
            </c:spPr>
            <c:extLst>
              <c:ext xmlns:c16="http://schemas.microsoft.com/office/drawing/2014/chart" uri="{C3380CC4-5D6E-409C-BE32-E72D297353CC}">
                <c16:uniqueId val="{00000001-0AC8-4DF9-83E1-FB1AA89802D8}"/>
              </c:ext>
            </c:extLst>
          </c:dPt>
          <c:dPt>
            <c:idx val="1"/>
            <c:invertIfNegative val="0"/>
            <c:bubble3D val="0"/>
            <c:spPr>
              <a:solidFill>
                <a:schemeClr val="accent2">
                  <a:alpha val="70000"/>
                </a:schemeClr>
              </a:solidFill>
              <a:ln>
                <a:noFill/>
              </a:ln>
              <a:effectLst/>
            </c:spPr>
            <c:extLst>
              <c:ext xmlns:c16="http://schemas.microsoft.com/office/drawing/2014/chart" uri="{C3380CC4-5D6E-409C-BE32-E72D297353CC}">
                <c16:uniqueId val="{00000003-0AC8-4DF9-83E1-FB1AA89802D8}"/>
              </c:ext>
            </c:extLst>
          </c:dPt>
          <c:dPt>
            <c:idx val="2"/>
            <c:invertIfNegative val="0"/>
            <c:bubble3D val="0"/>
            <c:spPr>
              <a:solidFill>
                <a:schemeClr val="accent3">
                  <a:alpha val="70000"/>
                </a:schemeClr>
              </a:solidFill>
              <a:ln>
                <a:noFill/>
              </a:ln>
              <a:effectLst/>
            </c:spPr>
            <c:extLst>
              <c:ext xmlns:c16="http://schemas.microsoft.com/office/drawing/2014/chart" uri="{C3380CC4-5D6E-409C-BE32-E72D297353CC}">
                <c16:uniqueId val="{00000005-0AC8-4DF9-83E1-FB1AA89802D8}"/>
              </c:ext>
            </c:extLst>
          </c:dPt>
          <c:dPt>
            <c:idx val="3"/>
            <c:invertIfNegative val="0"/>
            <c:bubble3D val="0"/>
            <c:spPr>
              <a:solidFill>
                <a:schemeClr val="accent1">
                  <a:alpha val="70000"/>
                </a:schemeClr>
              </a:solidFill>
              <a:ln>
                <a:noFill/>
              </a:ln>
              <a:effectLst/>
            </c:spPr>
            <c:extLst>
              <c:ext xmlns:c16="http://schemas.microsoft.com/office/drawing/2014/chart" uri="{C3380CC4-5D6E-409C-BE32-E72D297353CC}">
                <c16:uniqueId val="{00000007-0AC8-4DF9-83E1-FB1AA89802D8}"/>
              </c:ext>
            </c:extLst>
          </c:dPt>
          <c:dPt>
            <c:idx val="4"/>
            <c:invertIfNegative val="0"/>
            <c:bubble3D val="0"/>
            <c:spPr>
              <a:solidFill>
                <a:schemeClr val="bg1">
                  <a:lumMod val="50000"/>
                </a:schemeClr>
              </a:solidFill>
              <a:ln>
                <a:noFill/>
              </a:ln>
              <a:effectLst/>
            </c:spPr>
            <c:extLst>
              <c:ext xmlns:c16="http://schemas.microsoft.com/office/drawing/2014/chart" uri="{C3380CC4-5D6E-409C-BE32-E72D297353CC}">
                <c16:uniqueId val="{0000000A-0AC8-4DF9-83E1-FB1AA89802D8}"/>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Sheet1!$A$2:$A$6</c:f>
              <c:strCache>
                <c:ptCount val="5"/>
                <c:pt idx="0">
                  <c:v>Ναι θα το κάνω</c:v>
                </c:pt>
                <c:pt idx="1">
                  <c:v>Όχι δε θα το κάνω</c:v>
                </c:pt>
                <c:pt idx="2">
                  <c:v>Το έχω κάνει ήδη (αυθ.)</c:v>
                </c:pt>
                <c:pt idx="3">
                  <c:v>Δε έχω αποφασίσει ακόμη (αυθ.)</c:v>
                </c:pt>
                <c:pt idx="4">
                  <c:v>ΔΑ (αυθ.)</c:v>
                </c:pt>
              </c:strCache>
            </c:strRef>
          </c:cat>
          <c:val>
            <c:numRef>
              <c:f>Sheet1!$B$2:$B$6</c:f>
              <c:numCache>
                <c:formatCode>0</c:formatCode>
                <c:ptCount val="5"/>
                <c:pt idx="0">
                  <c:v>58.7</c:v>
                </c:pt>
                <c:pt idx="1">
                  <c:v>22</c:v>
                </c:pt>
                <c:pt idx="2">
                  <c:v>9.4</c:v>
                </c:pt>
                <c:pt idx="3">
                  <c:v>9.4</c:v>
                </c:pt>
                <c:pt idx="4">
                  <c:v>0.5</c:v>
                </c:pt>
              </c:numCache>
            </c:numRef>
          </c:val>
          <c:extLst>
            <c:ext xmlns:c16="http://schemas.microsoft.com/office/drawing/2014/chart" uri="{C3380CC4-5D6E-409C-BE32-E72D297353CC}">
              <c16:uniqueId val="{00000008-0AC8-4DF9-83E1-FB1AA89802D8}"/>
            </c:ext>
          </c:extLst>
        </c:ser>
        <c:dLbls>
          <c:showLegendKey val="0"/>
          <c:showVal val="0"/>
          <c:showCatName val="0"/>
          <c:showSerName val="0"/>
          <c:showPercent val="0"/>
          <c:showBubbleSize val="0"/>
        </c:dLbls>
        <c:gapWidth val="267"/>
        <c:overlap val="-43"/>
        <c:axId val="331351944"/>
        <c:axId val="331354896"/>
      </c:barChart>
      <c:catAx>
        <c:axId val="331351944"/>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000" b="1" i="0" u="none" strike="noStrike" kern="1200" cap="none" spc="0" normalizeH="0" baseline="0">
                <a:solidFill>
                  <a:schemeClr val="dk1">
                    <a:lumMod val="65000"/>
                    <a:lumOff val="35000"/>
                  </a:schemeClr>
                </a:solidFill>
                <a:latin typeface="+mn-lt"/>
                <a:ea typeface="+mn-ea"/>
                <a:cs typeface="+mn-cs"/>
              </a:defRPr>
            </a:pPr>
            <a:endParaRPr lang="en-US"/>
          </a:p>
        </c:txPr>
        <c:crossAx val="331354896"/>
        <c:crosses val="autoZero"/>
        <c:auto val="1"/>
        <c:lblAlgn val="ctr"/>
        <c:lblOffset val="100"/>
        <c:noMultiLvlLbl val="0"/>
      </c:catAx>
      <c:valAx>
        <c:axId val="331354896"/>
        <c:scaling>
          <c:orientation val="minMax"/>
          <c:max val="70"/>
        </c:scaling>
        <c:delete val="1"/>
        <c:axPos val="l"/>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crossAx val="331351944"/>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r>
              <a:rPr lang="el-GR" sz="1200">
                <a:solidFill>
                  <a:schemeClr val="tx1">
                    <a:lumMod val="75000"/>
                    <a:lumOff val="25000"/>
                  </a:schemeClr>
                </a:solidFill>
              </a:rPr>
              <a:t>Σύνολο</a:t>
            </a:r>
            <a:endParaRPr lang="en-US" sz="120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endParaRPr lang="en-US"/>
        </a:p>
      </c:txPr>
    </c:title>
    <c:autoTitleDeleted val="0"/>
    <c:view3D>
      <c:rotX val="30"/>
      <c:rotY val="207"/>
      <c:depthPercent val="100"/>
      <c:rAngAx val="0"/>
      <c:perspective val="5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6779549107764401E-2"/>
          <c:y val="0.14771170947187032"/>
          <c:w val="0.97322045039890759"/>
          <c:h val="0.80635701747429644"/>
        </c:manualLayout>
      </c:layout>
      <c:pie3DChart>
        <c:varyColors val="1"/>
        <c:ser>
          <c:idx val="0"/>
          <c:order val="0"/>
          <c:tx>
            <c:strRef>
              <c:f>Sheet1!$B$1</c:f>
              <c:strCache>
                <c:ptCount val="1"/>
                <c:pt idx="0">
                  <c:v>Series 1</c:v>
                </c:pt>
              </c:strCache>
            </c:strRef>
          </c:tx>
          <c:dPt>
            <c:idx val="0"/>
            <c:bubble3D val="0"/>
            <c:spPr>
              <a:solidFill>
                <a:srgbClr val="3399FF">
                  <a:alpha val="70000"/>
                </a:srgb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4-EE79-4FA8-8ADE-2B743D62186D}"/>
              </c:ext>
            </c:extLst>
          </c:dPt>
          <c:dPt>
            <c:idx val="1"/>
            <c:bubble3D val="0"/>
            <c:spPr>
              <a:solidFill>
                <a:schemeClr val="accent2">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5-EE79-4FA8-8ADE-2B743D62186D}"/>
              </c:ext>
            </c:extLst>
          </c:dPt>
          <c:dPt>
            <c:idx val="2"/>
            <c:bubble3D val="0"/>
            <c:spPr>
              <a:solidFill>
                <a:schemeClr val="bg1">
                  <a:lumMod val="50000"/>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1-915A-413E-8B10-3CBC9118499E}"/>
              </c:ext>
            </c:extLst>
          </c:dPt>
          <c:dPt>
            <c:idx val="3"/>
            <c:bubble3D val="0"/>
            <c:spPr>
              <a:gradFill>
                <a:gsLst>
                  <a:gs pos="100000">
                    <a:schemeClr val="accent4">
                      <a:lumMod val="60000"/>
                      <a:lumOff val="40000"/>
                    </a:schemeClr>
                  </a:gs>
                  <a:gs pos="0">
                    <a:schemeClr val="accent4"/>
                  </a:gs>
                </a:gsLst>
                <a:lin ang="5400000" scaled="0"/>
              </a:gradFill>
              <a:ln w="50800">
                <a:solidFill>
                  <a:schemeClr val="lt1"/>
                </a:solidFill>
              </a:ln>
              <a:effectLst/>
              <a:sp3d contourW="50800">
                <a:contourClr>
                  <a:schemeClr val="lt1"/>
                </a:contourClr>
              </a:sp3d>
            </c:spPr>
            <c:extLst>
              <c:ext xmlns:c16="http://schemas.microsoft.com/office/drawing/2014/chart" uri="{C3380CC4-5D6E-409C-BE32-E72D297353CC}">
                <c16:uniqueId val="{00000002-915A-413E-8B10-3CBC9118499E}"/>
              </c:ext>
            </c:extLst>
          </c:dPt>
          <c:dLbls>
            <c:dLbl>
              <c:idx val="0"/>
              <c:layout>
                <c:manualLayout>
                  <c:x val="4.2155802581554457E-2"/>
                  <c:y val="-4.5081670313842907E-2"/>
                </c:manualLayout>
              </c:layout>
              <c:tx>
                <c:rich>
                  <a:bodyPr/>
                  <a:lstStyle/>
                  <a:p>
                    <a:fld id="{545B97B1-B449-4B79-BEEB-2818FDD80520}" type="CATEGORYNAME">
                      <a:rPr lang="el-GR" smtClean="0"/>
                      <a:pPr/>
                      <a:t>[CATEGORY NAME]</a:t>
                    </a:fld>
                    <a:endParaRPr lang="el-GR" baseline="0" dirty="0"/>
                  </a:p>
                  <a:p>
                    <a:r>
                      <a:rPr lang="el-GR" baseline="0" dirty="0"/>
                      <a:t> </a:t>
                    </a:r>
                    <a:fld id="{5BF67F65-430A-4C77-B5F2-379149AAF711}" type="VALUE">
                      <a:rPr lang="el-GR" baseline="0"/>
                      <a:pPr/>
                      <a:t>[VALUE]</a:t>
                    </a:fld>
                    <a:endParaRPr lang="el-GR"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EE79-4FA8-8ADE-2B743D62186D}"/>
                </c:ext>
              </c:extLst>
            </c:dLbl>
            <c:dLbl>
              <c:idx val="1"/>
              <c:layout>
                <c:manualLayout>
                  <c:x val="-6.3589646245258841E-2"/>
                  <c:y val="-4.6398083035594229E-3"/>
                </c:manualLayout>
              </c:layout>
              <c:tx>
                <c:rich>
                  <a:bodyPr/>
                  <a:lstStyle/>
                  <a:p>
                    <a:fld id="{7B6FC59B-D5F3-4233-954A-717DF5C30B27}" type="CATEGORYNAME">
                      <a:rPr lang="el-GR" smtClean="0"/>
                      <a:pPr/>
                      <a:t>[CATEGORY NAME]</a:t>
                    </a:fld>
                    <a:r>
                      <a:rPr lang="el-GR" baseline="0" dirty="0"/>
                      <a:t> </a:t>
                    </a:r>
                    <a:fld id="{B9B4FE85-7C45-4281-9085-2674DF4C310D}" type="VALUE">
                      <a:rPr lang="el-GR" baseline="0"/>
                      <a:pPr/>
                      <a:t>[VALUE]</a:t>
                    </a:fld>
                    <a:endParaRPr lang="el-GR"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EE79-4FA8-8ADE-2B743D62186D}"/>
                </c:ext>
              </c:extLst>
            </c:dLbl>
            <c:dLbl>
              <c:idx val="2"/>
              <c:tx>
                <c:rich>
                  <a:bodyPr/>
                  <a:lstStyle/>
                  <a:p>
                    <a:fld id="{11961E3D-272E-4CE8-A396-AC5E152E39D7}" type="CATEGORYNAME">
                      <a:rPr lang="el-GR" smtClean="0"/>
                      <a:pPr/>
                      <a:t>[CATEGORY NAME]</a:t>
                    </a:fld>
                    <a:endParaRPr lang="el-GR" baseline="0"/>
                  </a:p>
                  <a:p>
                    <a:r>
                      <a:rPr lang="el-GR" baseline="0"/>
                      <a:t> </a:t>
                    </a:r>
                    <a:fld id="{D34AEC20-E168-4821-B4A2-2B2085CDE6BB}" type="VALUE">
                      <a:rPr lang="el-GR" baseline="0"/>
                      <a:pPr/>
                      <a:t>[VALUE]</a:t>
                    </a:fld>
                    <a:endParaRPr lang="el-GR"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15A-413E-8B10-3CBC9118499E}"/>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Είναι ικανοποιητικός</c:v>
                </c:pt>
                <c:pt idx="1">
                  <c:v>Δεν είναι ικανοποιητικός</c:v>
                </c:pt>
                <c:pt idx="2">
                  <c:v>ΔΓ/ΔΑ (αυθ.)</c:v>
                </c:pt>
              </c:strCache>
            </c:strRef>
          </c:cat>
          <c:val>
            <c:numRef>
              <c:f>Sheet1!$B$2:$B$4</c:f>
              <c:numCache>
                <c:formatCode>0</c:formatCode>
                <c:ptCount val="3"/>
                <c:pt idx="0">
                  <c:v>35.799999999999997</c:v>
                </c:pt>
                <c:pt idx="1">
                  <c:v>57.4</c:v>
                </c:pt>
                <c:pt idx="2">
                  <c:v>6.7</c:v>
                </c:pt>
              </c:numCache>
            </c:numRef>
          </c:val>
          <c:extLst>
            <c:ext xmlns:c16="http://schemas.microsoft.com/office/drawing/2014/chart" uri="{C3380CC4-5D6E-409C-BE32-E72D297353CC}">
              <c16:uniqueId val="{00000000-EE79-4FA8-8ADE-2B743D62186D}"/>
            </c:ext>
          </c:extLst>
        </c:ser>
        <c:dLbls>
          <c:showLegendKey val="0"/>
          <c:showVal val="0"/>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r>
              <a:rPr lang="el-GR" sz="1400" dirty="0">
                <a:solidFill>
                  <a:schemeClr val="tx1">
                    <a:lumMod val="75000"/>
                    <a:lumOff val="25000"/>
                  </a:schemeClr>
                </a:solidFill>
              </a:rPr>
              <a:t>Διαχρονικά</a:t>
            </a:r>
            <a:r>
              <a:rPr lang="el-GR" sz="1400" baseline="0" dirty="0">
                <a:solidFill>
                  <a:schemeClr val="tx1">
                    <a:lumMod val="75000"/>
                    <a:lumOff val="25000"/>
                  </a:schemeClr>
                </a:solidFill>
              </a:rPr>
              <a:t> στοιχεία</a:t>
            </a:r>
            <a:endParaRPr lang="en-US" sz="14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lineChart>
        <c:grouping val="standard"/>
        <c:varyColors val="0"/>
        <c:ser>
          <c:idx val="0"/>
          <c:order val="0"/>
          <c:tx>
            <c:strRef>
              <c:f>Sheet1!$B$1</c:f>
              <c:strCache>
                <c:ptCount val="1"/>
                <c:pt idx="0">
                  <c:v>Είναι ικανοποιητικός</c:v>
                </c:pt>
              </c:strCache>
            </c:strRef>
          </c:tx>
          <c:spPr>
            <a:ln w="22225" cap="rnd">
              <a:solidFill>
                <a:srgbClr val="3399FF"/>
              </a:solidFill>
              <a:round/>
            </a:ln>
            <a:effectLst/>
          </c:spPr>
          <c:marker>
            <c:symbol val="none"/>
          </c:marker>
          <c:dPt>
            <c:idx val="0"/>
            <c:marker>
              <c:symbol val="none"/>
            </c:marker>
            <c:bubble3D val="0"/>
            <c:extLst>
              <c:ext xmlns:c16="http://schemas.microsoft.com/office/drawing/2014/chart" uri="{C3380CC4-5D6E-409C-BE32-E72D297353CC}">
                <c16:uniqueId val="{00000001-98B0-474A-BF28-595332C819BC}"/>
              </c:ext>
            </c:extLst>
          </c:dPt>
          <c:dPt>
            <c:idx val="1"/>
            <c:marker>
              <c:symbol val="none"/>
            </c:marker>
            <c:bubble3D val="0"/>
            <c:extLst>
              <c:ext xmlns:c16="http://schemas.microsoft.com/office/drawing/2014/chart" uri="{C3380CC4-5D6E-409C-BE32-E72D297353CC}">
                <c16:uniqueId val="{00000003-98B0-474A-BF28-595332C819BC}"/>
              </c:ext>
            </c:extLst>
          </c:dPt>
          <c:dPt>
            <c:idx val="2"/>
            <c:marker>
              <c:symbol val="none"/>
            </c:marker>
            <c:bubble3D val="0"/>
            <c:extLst>
              <c:ext xmlns:c16="http://schemas.microsoft.com/office/drawing/2014/chart" uri="{C3380CC4-5D6E-409C-BE32-E72D297353CC}">
                <c16:uniqueId val="{00000005-98B0-474A-BF28-595332C819BC}"/>
              </c:ext>
            </c:extLst>
          </c:dPt>
          <c:dPt>
            <c:idx val="3"/>
            <c:marker>
              <c:symbol val="none"/>
            </c:marker>
            <c:bubble3D val="0"/>
            <c:extLst>
              <c:ext xmlns:c16="http://schemas.microsoft.com/office/drawing/2014/chart" uri="{C3380CC4-5D6E-409C-BE32-E72D297353CC}">
                <c16:uniqueId val="{00000007-98B0-474A-BF28-595332C819BC}"/>
              </c:ext>
            </c:extLst>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3399FF"/>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Sheet1!$A$2:$A$3</c:f>
              <c:numCache>
                <c:formatCode>mmm\-yy</c:formatCode>
                <c:ptCount val="2"/>
                <c:pt idx="0">
                  <c:v>44228</c:v>
                </c:pt>
                <c:pt idx="1">
                  <c:v>44256</c:v>
                </c:pt>
              </c:numCache>
            </c:numRef>
          </c:cat>
          <c:val>
            <c:numRef>
              <c:f>Sheet1!$B$2:$B$3</c:f>
              <c:numCache>
                <c:formatCode>0</c:formatCode>
                <c:ptCount val="2"/>
                <c:pt idx="0">
                  <c:v>32</c:v>
                </c:pt>
                <c:pt idx="1">
                  <c:v>36</c:v>
                </c:pt>
              </c:numCache>
            </c:numRef>
          </c:val>
          <c:smooth val="0"/>
          <c:extLst>
            <c:ext xmlns:c16="http://schemas.microsoft.com/office/drawing/2014/chart" uri="{C3380CC4-5D6E-409C-BE32-E72D297353CC}">
              <c16:uniqueId val="{00000008-98B0-474A-BF28-595332C819BC}"/>
            </c:ext>
          </c:extLst>
        </c:ser>
        <c:ser>
          <c:idx val="1"/>
          <c:order val="1"/>
          <c:tx>
            <c:strRef>
              <c:f>Sheet1!$C$1</c:f>
              <c:strCache>
                <c:ptCount val="1"/>
                <c:pt idx="0">
                  <c:v>Δεν είναι ικανοποιητικός</c:v>
                </c:pt>
              </c:strCache>
            </c:strRef>
          </c:tx>
          <c:spPr>
            <a:ln w="22225" cap="rnd">
              <a:solidFill>
                <a:schemeClr val="accent2"/>
              </a:solidFill>
              <a:round/>
            </a:ln>
            <a:effectLst/>
          </c:spPr>
          <c:marker>
            <c:symbol val="none"/>
          </c:marker>
          <c:dLbls>
            <c:dLbl>
              <c:idx val="4"/>
              <c:layout>
                <c:manualLayout>
                  <c:x val="-4.322163922714635E-2"/>
                  <c:y val="8.27213864556519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261-417B-A0C9-EAC52DEEEEBD}"/>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Sheet1!$A$2:$A$3</c:f>
              <c:numCache>
                <c:formatCode>mmm\-yy</c:formatCode>
                <c:ptCount val="2"/>
                <c:pt idx="0">
                  <c:v>44228</c:v>
                </c:pt>
                <c:pt idx="1">
                  <c:v>44256</c:v>
                </c:pt>
              </c:numCache>
            </c:numRef>
          </c:cat>
          <c:val>
            <c:numRef>
              <c:f>Sheet1!$C$2:$C$3</c:f>
              <c:numCache>
                <c:formatCode>0</c:formatCode>
                <c:ptCount val="2"/>
                <c:pt idx="0">
                  <c:v>59</c:v>
                </c:pt>
                <c:pt idx="1">
                  <c:v>57</c:v>
                </c:pt>
              </c:numCache>
            </c:numRef>
          </c:val>
          <c:smooth val="0"/>
          <c:extLst>
            <c:ext xmlns:c16="http://schemas.microsoft.com/office/drawing/2014/chart" uri="{C3380CC4-5D6E-409C-BE32-E72D297353CC}">
              <c16:uniqueId val="{0000000A-98B0-474A-BF28-595332C819BC}"/>
            </c:ext>
          </c:extLst>
        </c:ser>
        <c:dLbls>
          <c:showLegendKey val="0"/>
          <c:showVal val="0"/>
          <c:showCatName val="0"/>
          <c:showSerName val="0"/>
          <c:showPercent val="0"/>
          <c:showBubbleSize val="0"/>
        </c:dLbls>
        <c:smooth val="0"/>
        <c:axId val="331351944"/>
        <c:axId val="331354896"/>
      </c:lineChart>
      <c:catAx>
        <c:axId val="331351944"/>
        <c:scaling>
          <c:orientation val="minMax"/>
        </c:scaling>
        <c:delete val="0"/>
        <c:axPos val="b"/>
        <c:majorGridlines>
          <c:spPr>
            <a:ln w="9525" cap="flat" cmpd="sng" algn="ctr">
              <a:solidFill>
                <a:schemeClr val="dk1">
                  <a:lumMod val="15000"/>
                  <a:lumOff val="85000"/>
                  <a:alpha val="54000"/>
                </a:schemeClr>
              </a:solidFill>
              <a:round/>
            </a:ln>
            <a:effectLst/>
          </c:spPr>
        </c:majorGridlines>
        <c:minorGridlines>
          <c:spPr>
            <a:ln w="9525" cap="flat" cmpd="sng" algn="ctr">
              <a:solidFill>
                <a:schemeClr val="dk1">
                  <a:lumMod val="15000"/>
                  <a:lumOff val="85000"/>
                  <a:alpha val="51000"/>
                </a:schemeClr>
              </a:solidFill>
              <a:round/>
            </a:ln>
            <a:effectLst/>
          </c:spPr>
        </c:minorGridlines>
        <c:numFmt formatCode="mmm\-yy"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00" b="1" i="0" u="none" strike="noStrike" kern="1200" cap="none" spc="0" normalizeH="0" baseline="0">
                <a:solidFill>
                  <a:schemeClr val="tx1">
                    <a:lumMod val="75000"/>
                    <a:lumOff val="25000"/>
                  </a:schemeClr>
                </a:solidFill>
                <a:latin typeface="+mn-lt"/>
                <a:ea typeface="+mn-ea"/>
                <a:cs typeface="+mn-cs"/>
              </a:defRPr>
            </a:pPr>
            <a:endParaRPr lang="en-US"/>
          </a:p>
        </c:txPr>
        <c:crossAx val="331354896"/>
        <c:crosses val="autoZero"/>
        <c:auto val="0"/>
        <c:lblAlgn val="ctr"/>
        <c:lblOffset val="100"/>
        <c:noMultiLvlLbl val="0"/>
      </c:catAx>
      <c:valAx>
        <c:axId val="331354896"/>
        <c:scaling>
          <c:orientation val="minMax"/>
          <c:max val="100"/>
        </c:scaling>
        <c:delete val="1"/>
        <c:axPos val="l"/>
        <c:majorGridlines>
          <c:spPr>
            <a:ln w="9525" cap="flat" cmpd="sng" algn="ctr">
              <a:solidFill>
                <a:schemeClr val="dk1">
                  <a:lumMod val="15000"/>
                  <a:lumOff val="85000"/>
                  <a:alpha val="54000"/>
                </a:schemeClr>
              </a:solidFill>
              <a:round/>
            </a:ln>
            <a:effectLst/>
          </c:spPr>
        </c:majorGridlines>
        <c:numFmt formatCode="0" sourceLinked="1"/>
        <c:majorTickMark val="out"/>
        <c:minorTickMark val="none"/>
        <c:tickLblPos val="nextTo"/>
        <c:crossAx val="331351944"/>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r>
              <a:rPr lang="el-GR" sz="1200">
                <a:solidFill>
                  <a:schemeClr val="tx1">
                    <a:lumMod val="75000"/>
                    <a:lumOff val="25000"/>
                  </a:schemeClr>
                </a:solidFill>
              </a:rPr>
              <a:t>Σύνολο</a:t>
            </a:r>
            <a:endParaRPr lang="en-US" sz="120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endParaRPr lang="en-US"/>
        </a:p>
      </c:txPr>
    </c:title>
    <c:autoTitleDeleted val="0"/>
    <c:view3D>
      <c:rotX val="30"/>
      <c:rotY val="207"/>
      <c:depthPercent val="100"/>
      <c:rAngAx val="0"/>
      <c:perspective val="5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6779549107764401E-2"/>
          <c:y val="0.15147168861899069"/>
          <c:w val="0.97322050108780667"/>
          <c:h val="0.80259666995599677"/>
        </c:manualLayout>
      </c:layout>
      <c:pie3DChart>
        <c:varyColors val="1"/>
        <c:ser>
          <c:idx val="0"/>
          <c:order val="0"/>
          <c:tx>
            <c:strRef>
              <c:f>Sheet1!$B$1</c:f>
              <c:strCache>
                <c:ptCount val="1"/>
                <c:pt idx="0">
                  <c:v>Series 1</c:v>
                </c:pt>
              </c:strCache>
            </c:strRef>
          </c:tx>
          <c:dPt>
            <c:idx val="0"/>
            <c:bubble3D val="0"/>
            <c:spPr>
              <a:solidFill>
                <a:srgbClr val="3399FF">
                  <a:alpha val="70000"/>
                </a:srgb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4-EE79-4FA8-8ADE-2B743D62186D}"/>
              </c:ext>
            </c:extLst>
          </c:dPt>
          <c:dPt>
            <c:idx val="1"/>
            <c:bubble3D val="0"/>
            <c:spPr>
              <a:solidFill>
                <a:schemeClr val="accent2">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5-EE79-4FA8-8ADE-2B743D62186D}"/>
              </c:ext>
            </c:extLst>
          </c:dPt>
          <c:dPt>
            <c:idx val="2"/>
            <c:bubble3D val="0"/>
            <c:spPr>
              <a:solidFill>
                <a:schemeClr val="bg1">
                  <a:lumMod val="50000"/>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1-915A-413E-8B10-3CBC9118499E}"/>
              </c:ext>
            </c:extLst>
          </c:dPt>
          <c:dPt>
            <c:idx val="3"/>
            <c:bubble3D val="0"/>
            <c:spPr>
              <a:gradFill>
                <a:gsLst>
                  <a:gs pos="100000">
                    <a:schemeClr val="accent4">
                      <a:lumMod val="60000"/>
                      <a:lumOff val="40000"/>
                    </a:schemeClr>
                  </a:gs>
                  <a:gs pos="0">
                    <a:schemeClr val="accent4"/>
                  </a:gs>
                </a:gsLst>
                <a:lin ang="5400000" scaled="0"/>
              </a:gradFill>
              <a:ln w="50800">
                <a:solidFill>
                  <a:schemeClr val="lt1"/>
                </a:solidFill>
              </a:ln>
              <a:effectLst/>
              <a:sp3d contourW="50800">
                <a:contourClr>
                  <a:schemeClr val="lt1"/>
                </a:contourClr>
              </a:sp3d>
            </c:spPr>
            <c:extLst>
              <c:ext xmlns:c16="http://schemas.microsoft.com/office/drawing/2014/chart" uri="{C3380CC4-5D6E-409C-BE32-E72D297353CC}">
                <c16:uniqueId val="{00000002-915A-413E-8B10-3CBC9118499E}"/>
              </c:ext>
            </c:extLst>
          </c:dPt>
          <c:dLbls>
            <c:dLbl>
              <c:idx val="0"/>
              <c:layout>
                <c:manualLayout>
                  <c:x val="-2.5263619705354597E-3"/>
                  <c:y val="0.12762702044593566"/>
                </c:manualLayout>
              </c:layout>
              <c:tx>
                <c:rich>
                  <a:bodyPr/>
                  <a:lstStyle/>
                  <a:p>
                    <a:fld id="{F97EA3F9-8E00-4124-9DB4-6ABD7BD16AB3}" type="CATEGORYNAME">
                      <a:rPr lang="el-GR" sz="1200" smtClean="0"/>
                      <a:pPr/>
                      <a:t>[CATEGORY NAME]</a:t>
                    </a:fld>
                    <a:endParaRPr lang="el-GR" sz="1200" baseline="0"/>
                  </a:p>
                  <a:p>
                    <a:r>
                      <a:rPr lang="el-GR" sz="1200" baseline="0"/>
                      <a:t> </a:t>
                    </a:r>
                    <a:fld id="{928B466D-6A14-4FEB-9E52-09D3F34545D5}" type="VALUE">
                      <a:rPr lang="el-GR" sz="1200" baseline="0"/>
                      <a:pPr/>
                      <a:t>[VALUE]</a:t>
                    </a:fld>
                    <a:endParaRPr lang="el-GR" sz="1200"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EE79-4FA8-8ADE-2B743D62186D}"/>
                </c:ext>
              </c:extLst>
            </c:dLbl>
            <c:dLbl>
              <c:idx val="1"/>
              <c:layout>
                <c:manualLayout>
                  <c:x val="-4.9422479380466039E-2"/>
                  <c:y val="-0.16411464280008897"/>
                </c:manualLayout>
              </c:layout>
              <c:tx>
                <c:rich>
                  <a:bodyPr/>
                  <a:lstStyle/>
                  <a:p>
                    <a:fld id="{99267A3D-5C82-4DAC-9681-A153F5DD6EF2}" type="CATEGORYNAME">
                      <a:rPr lang="el-GR" smtClean="0"/>
                      <a:pPr/>
                      <a:t>[CATEGORY NAME]</a:t>
                    </a:fld>
                    <a:r>
                      <a:rPr lang="el-GR" baseline="0" dirty="0"/>
                      <a:t> </a:t>
                    </a:r>
                  </a:p>
                  <a:p>
                    <a:fld id="{EA24D587-781E-4890-A443-F6101C8A1756}" type="VALUE">
                      <a:rPr lang="el-GR" baseline="0" smtClean="0"/>
                      <a:pPr/>
                      <a:t>[VALUE]</a:t>
                    </a:fld>
                    <a:endParaRPr lang="en-GB"/>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EE79-4FA8-8ADE-2B743D62186D}"/>
                </c:ext>
              </c:extLst>
            </c:dLbl>
            <c:dLbl>
              <c:idx val="2"/>
              <c:layout>
                <c:manualLayout>
                  <c:x val="2.0306206772787765E-2"/>
                  <c:y val="-0.21770953808491347"/>
                </c:manualLayout>
              </c:layout>
              <c:tx>
                <c:rich>
                  <a:bodyPr/>
                  <a:lstStyle/>
                  <a:p>
                    <a:fld id="{796940B7-10D5-4569-ADFD-0A8F10D3BD68}" type="CATEGORYNAME">
                      <a:rPr lang="el-GR" smtClean="0"/>
                      <a:pPr/>
                      <a:t>[CATEGORY NAME]</a:t>
                    </a:fld>
                    <a:endParaRPr lang="el-GR" baseline="0" dirty="0"/>
                  </a:p>
                  <a:p>
                    <a:r>
                      <a:rPr lang="el-GR" baseline="0"/>
                      <a:t> </a:t>
                    </a:r>
                    <a:fld id="{9D1A0019-EB9C-4A4C-BD83-301D71BEE653}" type="VALUE">
                      <a:rPr lang="el-GR" baseline="0"/>
                      <a:pPr/>
                      <a:t>[VALUE]</a:t>
                    </a:fld>
                    <a:endParaRPr lang="el-GR"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15A-413E-8B10-3CBC9118499E}"/>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Είναι ασφαλή</c:v>
                </c:pt>
                <c:pt idx="1">
                  <c:v>Δεν είναι ασφαλή</c:v>
                </c:pt>
                <c:pt idx="2">
                  <c:v>ΔΓ/ΔΑ (αυθ.)</c:v>
                </c:pt>
              </c:strCache>
            </c:strRef>
          </c:cat>
          <c:val>
            <c:numRef>
              <c:f>Sheet1!$B$2:$B$4</c:f>
              <c:numCache>
                <c:formatCode>0</c:formatCode>
                <c:ptCount val="3"/>
                <c:pt idx="0">
                  <c:v>62.5</c:v>
                </c:pt>
                <c:pt idx="1">
                  <c:v>24.4</c:v>
                </c:pt>
                <c:pt idx="2">
                  <c:v>13.1</c:v>
                </c:pt>
              </c:numCache>
            </c:numRef>
          </c:val>
          <c:extLst>
            <c:ext xmlns:c16="http://schemas.microsoft.com/office/drawing/2014/chart" uri="{C3380CC4-5D6E-409C-BE32-E72D297353CC}">
              <c16:uniqueId val="{00000000-EE79-4FA8-8ADE-2B743D62186D}"/>
            </c:ext>
          </c:extLst>
        </c:ser>
        <c:dLbls>
          <c:showLegendKey val="0"/>
          <c:showVal val="0"/>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r>
              <a:rPr lang="el-GR" sz="1400" dirty="0">
                <a:solidFill>
                  <a:schemeClr val="tx1">
                    <a:lumMod val="75000"/>
                    <a:lumOff val="25000"/>
                  </a:schemeClr>
                </a:solidFill>
              </a:rPr>
              <a:t>Διαχρονικά</a:t>
            </a:r>
            <a:r>
              <a:rPr lang="el-GR" sz="1400" baseline="0" dirty="0">
                <a:solidFill>
                  <a:schemeClr val="tx1">
                    <a:lumMod val="75000"/>
                    <a:lumOff val="25000"/>
                  </a:schemeClr>
                </a:solidFill>
              </a:rPr>
              <a:t> στοιχεία</a:t>
            </a:r>
            <a:endParaRPr lang="en-US" sz="14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lineChart>
        <c:grouping val="standard"/>
        <c:varyColors val="0"/>
        <c:ser>
          <c:idx val="0"/>
          <c:order val="0"/>
          <c:tx>
            <c:strRef>
              <c:f>Sheet1!$B$1</c:f>
              <c:strCache>
                <c:ptCount val="1"/>
                <c:pt idx="0">
                  <c:v>Είναι ασφαλή</c:v>
                </c:pt>
              </c:strCache>
            </c:strRef>
          </c:tx>
          <c:spPr>
            <a:ln w="22225" cap="rnd">
              <a:solidFill>
                <a:srgbClr val="3399FF"/>
              </a:solidFill>
              <a:round/>
            </a:ln>
            <a:effectLst/>
          </c:spPr>
          <c:marker>
            <c:symbol val="none"/>
          </c:marker>
          <c:dPt>
            <c:idx val="0"/>
            <c:marker>
              <c:symbol val="none"/>
            </c:marker>
            <c:bubble3D val="0"/>
            <c:extLst>
              <c:ext xmlns:c16="http://schemas.microsoft.com/office/drawing/2014/chart" uri="{C3380CC4-5D6E-409C-BE32-E72D297353CC}">
                <c16:uniqueId val="{00000001-98B0-474A-BF28-595332C819BC}"/>
              </c:ext>
            </c:extLst>
          </c:dPt>
          <c:dPt>
            <c:idx val="1"/>
            <c:marker>
              <c:symbol val="none"/>
            </c:marker>
            <c:bubble3D val="0"/>
            <c:extLst>
              <c:ext xmlns:c16="http://schemas.microsoft.com/office/drawing/2014/chart" uri="{C3380CC4-5D6E-409C-BE32-E72D297353CC}">
                <c16:uniqueId val="{00000003-98B0-474A-BF28-595332C819BC}"/>
              </c:ext>
            </c:extLst>
          </c:dPt>
          <c:dPt>
            <c:idx val="2"/>
            <c:marker>
              <c:symbol val="none"/>
            </c:marker>
            <c:bubble3D val="0"/>
            <c:extLst>
              <c:ext xmlns:c16="http://schemas.microsoft.com/office/drawing/2014/chart" uri="{C3380CC4-5D6E-409C-BE32-E72D297353CC}">
                <c16:uniqueId val="{00000005-98B0-474A-BF28-595332C819BC}"/>
              </c:ext>
            </c:extLst>
          </c:dPt>
          <c:dPt>
            <c:idx val="3"/>
            <c:marker>
              <c:symbol val="none"/>
            </c:marker>
            <c:bubble3D val="0"/>
            <c:extLst>
              <c:ext xmlns:c16="http://schemas.microsoft.com/office/drawing/2014/chart" uri="{C3380CC4-5D6E-409C-BE32-E72D297353CC}">
                <c16:uniqueId val="{00000007-98B0-474A-BF28-595332C819BC}"/>
              </c:ext>
            </c:extLst>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3399FF"/>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Sheet1!$A$2:$A$4</c:f>
              <c:numCache>
                <c:formatCode>mmm\-yy</c:formatCode>
                <c:ptCount val="3"/>
                <c:pt idx="0">
                  <c:v>44197</c:v>
                </c:pt>
                <c:pt idx="1">
                  <c:v>44228</c:v>
                </c:pt>
                <c:pt idx="2">
                  <c:v>44256</c:v>
                </c:pt>
              </c:numCache>
            </c:numRef>
          </c:cat>
          <c:val>
            <c:numRef>
              <c:f>Sheet1!$B$2:$B$4</c:f>
              <c:numCache>
                <c:formatCode>0</c:formatCode>
                <c:ptCount val="3"/>
                <c:pt idx="0">
                  <c:v>62</c:v>
                </c:pt>
                <c:pt idx="1">
                  <c:v>61</c:v>
                </c:pt>
                <c:pt idx="2" formatCode="General">
                  <c:v>63</c:v>
                </c:pt>
              </c:numCache>
            </c:numRef>
          </c:val>
          <c:smooth val="0"/>
          <c:extLst>
            <c:ext xmlns:c16="http://schemas.microsoft.com/office/drawing/2014/chart" uri="{C3380CC4-5D6E-409C-BE32-E72D297353CC}">
              <c16:uniqueId val="{00000008-98B0-474A-BF28-595332C819BC}"/>
            </c:ext>
          </c:extLst>
        </c:ser>
        <c:ser>
          <c:idx val="1"/>
          <c:order val="1"/>
          <c:tx>
            <c:strRef>
              <c:f>Sheet1!$C$1</c:f>
              <c:strCache>
                <c:ptCount val="1"/>
                <c:pt idx="0">
                  <c:v>Δεν είναι ασφαλή</c:v>
                </c:pt>
              </c:strCache>
            </c:strRef>
          </c:tx>
          <c:spPr>
            <a:ln w="2222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Sheet1!$A$2:$A$4</c:f>
              <c:numCache>
                <c:formatCode>mmm\-yy</c:formatCode>
                <c:ptCount val="3"/>
                <c:pt idx="0">
                  <c:v>44197</c:v>
                </c:pt>
                <c:pt idx="1">
                  <c:v>44228</c:v>
                </c:pt>
                <c:pt idx="2">
                  <c:v>44256</c:v>
                </c:pt>
              </c:numCache>
            </c:numRef>
          </c:cat>
          <c:val>
            <c:numRef>
              <c:f>Sheet1!$C$2:$C$4</c:f>
              <c:numCache>
                <c:formatCode>0</c:formatCode>
                <c:ptCount val="3"/>
                <c:pt idx="0">
                  <c:v>22</c:v>
                </c:pt>
                <c:pt idx="1">
                  <c:v>27</c:v>
                </c:pt>
                <c:pt idx="2" formatCode="General">
                  <c:v>24</c:v>
                </c:pt>
              </c:numCache>
            </c:numRef>
          </c:val>
          <c:smooth val="0"/>
          <c:extLst>
            <c:ext xmlns:c16="http://schemas.microsoft.com/office/drawing/2014/chart" uri="{C3380CC4-5D6E-409C-BE32-E72D297353CC}">
              <c16:uniqueId val="{0000000A-98B0-474A-BF28-595332C819BC}"/>
            </c:ext>
          </c:extLst>
        </c:ser>
        <c:dLbls>
          <c:showLegendKey val="0"/>
          <c:showVal val="0"/>
          <c:showCatName val="0"/>
          <c:showSerName val="0"/>
          <c:showPercent val="0"/>
          <c:showBubbleSize val="0"/>
        </c:dLbls>
        <c:smooth val="0"/>
        <c:axId val="331351944"/>
        <c:axId val="331354896"/>
      </c:lineChart>
      <c:catAx>
        <c:axId val="331351944"/>
        <c:scaling>
          <c:orientation val="minMax"/>
        </c:scaling>
        <c:delete val="0"/>
        <c:axPos val="b"/>
        <c:majorGridlines>
          <c:spPr>
            <a:ln w="9525" cap="flat" cmpd="sng" algn="ctr">
              <a:solidFill>
                <a:schemeClr val="dk1">
                  <a:lumMod val="15000"/>
                  <a:lumOff val="85000"/>
                  <a:alpha val="54000"/>
                </a:schemeClr>
              </a:solidFill>
              <a:round/>
            </a:ln>
            <a:effectLst/>
          </c:spPr>
        </c:majorGridlines>
        <c:minorGridlines>
          <c:spPr>
            <a:ln w="9525" cap="flat" cmpd="sng" algn="ctr">
              <a:solidFill>
                <a:schemeClr val="dk1">
                  <a:lumMod val="15000"/>
                  <a:lumOff val="85000"/>
                  <a:alpha val="51000"/>
                </a:schemeClr>
              </a:solidFill>
              <a:round/>
            </a:ln>
            <a:effectLst/>
          </c:spPr>
        </c:minorGridlines>
        <c:numFmt formatCode="mmm\-yy"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00" b="1" i="0" u="none" strike="noStrike" kern="1200" cap="none" spc="0" normalizeH="0" baseline="0">
                <a:solidFill>
                  <a:schemeClr val="tx1">
                    <a:lumMod val="75000"/>
                    <a:lumOff val="25000"/>
                  </a:schemeClr>
                </a:solidFill>
                <a:latin typeface="+mn-lt"/>
                <a:ea typeface="+mn-ea"/>
                <a:cs typeface="+mn-cs"/>
              </a:defRPr>
            </a:pPr>
            <a:endParaRPr lang="en-US"/>
          </a:p>
        </c:txPr>
        <c:crossAx val="331354896"/>
        <c:crosses val="autoZero"/>
        <c:auto val="0"/>
        <c:lblAlgn val="ctr"/>
        <c:lblOffset val="100"/>
        <c:noMultiLvlLbl val="0"/>
      </c:catAx>
      <c:valAx>
        <c:axId val="331354896"/>
        <c:scaling>
          <c:orientation val="minMax"/>
          <c:max val="100"/>
        </c:scaling>
        <c:delete val="1"/>
        <c:axPos val="l"/>
        <c:majorGridlines>
          <c:spPr>
            <a:ln w="9525" cap="flat" cmpd="sng" algn="ctr">
              <a:solidFill>
                <a:schemeClr val="dk1">
                  <a:lumMod val="15000"/>
                  <a:lumOff val="85000"/>
                  <a:alpha val="54000"/>
                </a:schemeClr>
              </a:solidFill>
              <a:round/>
            </a:ln>
            <a:effectLst/>
          </c:spPr>
        </c:majorGridlines>
        <c:numFmt formatCode="0" sourceLinked="1"/>
        <c:majorTickMark val="out"/>
        <c:minorTickMark val="none"/>
        <c:tickLblPos val="nextTo"/>
        <c:crossAx val="331351944"/>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r>
              <a:rPr lang="el-GR" sz="1200">
                <a:solidFill>
                  <a:schemeClr val="tx1">
                    <a:lumMod val="75000"/>
                    <a:lumOff val="25000"/>
                  </a:schemeClr>
                </a:solidFill>
              </a:rPr>
              <a:t>Σύνολο</a:t>
            </a:r>
            <a:endParaRPr lang="en-US" sz="120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endParaRPr lang="en-US"/>
        </a:p>
      </c:txPr>
    </c:title>
    <c:autoTitleDeleted val="0"/>
    <c:view3D>
      <c:rotX val="30"/>
      <c:rotY val="207"/>
      <c:depthPercent val="100"/>
      <c:rAngAx val="0"/>
      <c:perspective val="5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6779559328304909E-2"/>
          <c:y val="0.25666940593160004"/>
          <c:w val="0.97322045089223563"/>
          <c:h val="0.69203358116985414"/>
        </c:manualLayout>
      </c:layout>
      <c:pie3DChart>
        <c:varyColors val="1"/>
        <c:ser>
          <c:idx val="0"/>
          <c:order val="0"/>
          <c:tx>
            <c:strRef>
              <c:f>Sheet1!$B$1</c:f>
              <c:strCache>
                <c:ptCount val="1"/>
                <c:pt idx="0">
                  <c:v>Series 1</c:v>
                </c:pt>
              </c:strCache>
            </c:strRef>
          </c:tx>
          <c:dPt>
            <c:idx val="0"/>
            <c:bubble3D val="0"/>
            <c:spPr>
              <a:solidFill>
                <a:srgbClr val="3399FF">
                  <a:alpha val="70000"/>
                </a:srgb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4-EE79-4FA8-8ADE-2B743D62186D}"/>
              </c:ext>
            </c:extLst>
          </c:dPt>
          <c:dPt>
            <c:idx val="1"/>
            <c:bubble3D val="0"/>
            <c:spPr>
              <a:solidFill>
                <a:schemeClr val="accent2">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5-EE79-4FA8-8ADE-2B743D62186D}"/>
              </c:ext>
            </c:extLst>
          </c:dPt>
          <c:dPt>
            <c:idx val="2"/>
            <c:bubble3D val="0"/>
            <c:spPr>
              <a:solidFill>
                <a:schemeClr val="bg1">
                  <a:lumMod val="50000"/>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1-915A-413E-8B10-3CBC9118499E}"/>
              </c:ext>
            </c:extLst>
          </c:dPt>
          <c:dPt>
            <c:idx val="3"/>
            <c:bubble3D val="0"/>
            <c:spPr>
              <a:gradFill>
                <a:gsLst>
                  <a:gs pos="100000">
                    <a:schemeClr val="accent4">
                      <a:lumMod val="60000"/>
                      <a:lumOff val="40000"/>
                    </a:schemeClr>
                  </a:gs>
                  <a:gs pos="0">
                    <a:schemeClr val="accent4"/>
                  </a:gs>
                </a:gsLst>
                <a:lin ang="5400000" scaled="0"/>
              </a:gradFill>
              <a:ln w="50800">
                <a:solidFill>
                  <a:schemeClr val="lt1"/>
                </a:solidFill>
              </a:ln>
              <a:effectLst/>
              <a:sp3d contourW="50800">
                <a:contourClr>
                  <a:schemeClr val="lt1"/>
                </a:contourClr>
              </a:sp3d>
            </c:spPr>
            <c:extLst>
              <c:ext xmlns:c16="http://schemas.microsoft.com/office/drawing/2014/chart" uri="{C3380CC4-5D6E-409C-BE32-E72D297353CC}">
                <c16:uniqueId val="{00000002-915A-413E-8B10-3CBC9118499E}"/>
              </c:ext>
            </c:extLst>
          </c:dPt>
          <c:dLbls>
            <c:dLbl>
              <c:idx val="0"/>
              <c:layout>
                <c:manualLayout>
                  <c:x val="5.3942752463885066E-2"/>
                  <c:y val="-7.2388420725743252E-2"/>
                </c:manualLayout>
              </c:layout>
              <c:tx>
                <c:rich>
                  <a:bodyPr/>
                  <a:lstStyle/>
                  <a:p>
                    <a:fld id="{3368C694-F4BC-45B2-830E-099D3A574CDE}" type="CATEGORYNAME">
                      <a:rPr lang="el-GR" smtClean="0"/>
                      <a:pPr/>
                      <a:t>[CATEGORY NAME]</a:t>
                    </a:fld>
                    <a:endParaRPr lang="el-GR" baseline="0" dirty="0"/>
                  </a:p>
                  <a:p>
                    <a:r>
                      <a:rPr lang="el-GR" baseline="0" dirty="0"/>
                      <a:t> </a:t>
                    </a:r>
                    <a:fld id="{E7BBD81A-2C33-4E98-BF67-86FDD1BD7F31}" type="VALUE">
                      <a:rPr lang="el-GR" baseline="0"/>
                      <a:pPr/>
                      <a:t>[VALUE]</a:t>
                    </a:fld>
                    <a:endParaRPr lang="el-GR"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EE79-4FA8-8ADE-2B743D62186D}"/>
                </c:ext>
              </c:extLst>
            </c:dLbl>
            <c:dLbl>
              <c:idx val="1"/>
              <c:layout>
                <c:manualLayout>
                  <c:x val="1.5714212856258614E-3"/>
                  <c:y val="-8.7939699554042128E-2"/>
                </c:manualLayout>
              </c:layout>
              <c:tx>
                <c:rich>
                  <a:bodyPr/>
                  <a:lstStyle/>
                  <a:p>
                    <a:fld id="{8393D685-A83F-4667-9BFD-056DC577CCED}" type="CATEGORYNAME">
                      <a:rPr lang="el-GR" smtClean="0"/>
                      <a:pPr/>
                      <a:t>[CATEGORY NAME]</a:t>
                    </a:fld>
                    <a:endParaRPr lang="el-GR" baseline="0" dirty="0"/>
                  </a:p>
                  <a:p>
                    <a:r>
                      <a:rPr lang="el-GR" baseline="0" dirty="0"/>
                      <a:t> </a:t>
                    </a:r>
                    <a:fld id="{80E430A2-E714-49B4-A717-6B78C7CB5F62}" type="VALUE">
                      <a:rPr lang="el-GR" baseline="0"/>
                      <a:pPr/>
                      <a:t>[VALUE]</a:t>
                    </a:fld>
                    <a:endParaRPr lang="el-GR"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EE79-4FA8-8ADE-2B743D62186D}"/>
                </c:ext>
              </c:extLst>
            </c:dLbl>
            <c:dLbl>
              <c:idx val="2"/>
              <c:tx>
                <c:rich>
                  <a:bodyPr/>
                  <a:lstStyle/>
                  <a:p>
                    <a:fld id="{4CB7395D-C7EB-46D3-87CB-3D5D5E7740AD}" type="CATEGORYNAME">
                      <a:rPr lang="el-GR" smtClean="0"/>
                      <a:pPr/>
                      <a:t>[CATEGORY NAME]</a:t>
                    </a:fld>
                    <a:endParaRPr lang="el-GR" baseline="0"/>
                  </a:p>
                  <a:p>
                    <a:r>
                      <a:rPr lang="el-GR" baseline="0"/>
                      <a:t> </a:t>
                    </a:r>
                    <a:fld id="{26AB4D02-695E-4023-AC5E-F92BD76300DB}" type="VALUE">
                      <a:rPr lang="el-GR" baseline="0"/>
                      <a:pPr/>
                      <a:t>[VALUE]</a:t>
                    </a:fld>
                    <a:endParaRPr lang="el-GR"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15A-413E-8B10-3CBC9118499E}"/>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Υπέρ</c:v>
                </c:pt>
                <c:pt idx="1">
                  <c:v>Κατά</c:v>
                </c:pt>
                <c:pt idx="2">
                  <c:v>ΔΓ/ΔΑ (αυθ.)</c:v>
                </c:pt>
              </c:strCache>
            </c:strRef>
          </c:cat>
          <c:val>
            <c:numRef>
              <c:f>Sheet1!$B$2:$B$4</c:f>
              <c:numCache>
                <c:formatCode>0</c:formatCode>
                <c:ptCount val="3"/>
                <c:pt idx="0">
                  <c:v>54.1</c:v>
                </c:pt>
                <c:pt idx="1">
                  <c:v>41.3</c:v>
                </c:pt>
                <c:pt idx="2">
                  <c:v>4.5</c:v>
                </c:pt>
              </c:numCache>
            </c:numRef>
          </c:val>
          <c:extLst>
            <c:ext xmlns:c16="http://schemas.microsoft.com/office/drawing/2014/chart" uri="{C3380CC4-5D6E-409C-BE32-E72D297353CC}">
              <c16:uniqueId val="{00000000-EE79-4FA8-8ADE-2B743D62186D}"/>
            </c:ext>
          </c:extLst>
        </c:ser>
        <c:dLbls>
          <c:showLegendKey val="0"/>
          <c:showVal val="0"/>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r>
              <a:rPr lang="el-GR" sz="1400" dirty="0">
                <a:solidFill>
                  <a:schemeClr val="tx1">
                    <a:lumMod val="75000"/>
                    <a:lumOff val="25000"/>
                  </a:schemeClr>
                </a:solidFill>
              </a:rPr>
              <a:t>Διαχρονικά</a:t>
            </a:r>
            <a:r>
              <a:rPr lang="el-GR" sz="1400" baseline="0" dirty="0">
                <a:solidFill>
                  <a:schemeClr val="tx1">
                    <a:lumMod val="75000"/>
                    <a:lumOff val="25000"/>
                  </a:schemeClr>
                </a:solidFill>
              </a:rPr>
              <a:t> στοιχεία</a:t>
            </a:r>
            <a:endParaRPr lang="en-US" sz="14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lineChart>
        <c:grouping val="standard"/>
        <c:varyColors val="0"/>
        <c:ser>
          <c:idx val="0"/>
          <c:order val="0"/>
          <c:tx>
            <c:strRef>
              <c:f>Sheet1!$B$1</c:f>
              <c:strCache>
                <c:ptCount val="1"/>
                <c:pt idx="0">
                  <c:v>Προς τη σωστή</c:v>
                </c:pt>
              </c:strCache>
            </c:strRef>
          </c:tx>
          <c:spPr>
            <a:ln w="22225" cap="rnd">
              <a:solidFill>
                <a:srgbClr val="3399FF"/>
              </a:solidFill>
              <a:round/>
            </a:ln>
            <a:effectLst/>
          </c:spPr>
          <c:marker>
            <c:symbol val="none"/>
          </c:marker>
          <c:dPt>
            <c:idx val="0"/>
            <c:marker>
              <c:symbol val="none"/>
            </c:marker>
            <c:bubble3D val="0"/>
            <c:extLst>
              <c:ext xmlns:c16="http://schemas.microsoft.com/office/drawing/2014/chart" uri="{C3380CC4-5D6E-409C-BE32-E72D297353CC}">
                <c16:uniqueId val="{00000001-98B0-474A-BF28-595332C819BC}"/>
              </c:ext>
            </c:extLst>
          </c:dPt>
          <c:dPt>
            <c:idx val="1"/>
            <c:marker>
              <c:symbol val="none"/>
            </c:marker>
            <c:bubble3D val="0"/>
            <c:extLst>
              <c:ext xmlns:c16="http://schemas.microsoft.com/office/drawing/2014/chart" uri="{C3380CC4-5D6E-409C-BE32-E72D297353CC}">
                <c16:uniqueId val="{00000003-98B0-474A-BF28-595332C819BC}"/>
              </c:ext>
            </c:extLst>
          </c:dPt>
          <c:dPt>
            <c:idx val="2"/>
            <c:marker>
              <c:symbol val="none"/>
            </c:marker>
            <c:bubble3D val="0"/>
            <c:extLst>
              <c:ext xmlns:c16="http://schemas.microsoft.com/office/drawing/2014/chart" uri="{C3380CC4-5D6E-409C-BE32-E72D297353CC}">
                <c16:uniqueId val="{00000005-98B0-474A-BF28-595332C819BC}"/>
              </c:ext>
            </c:extLst>
          </c:dPt>
          <c:dPt>
            <c:idx val="3"/>
            <c:marker>
              <c:symbol val="none"/>
            </c:marker>
            <c:bubble3D val="0"/>
            <c:extLst>
              <c:ext xmlns:c16="http://schemas.microsoft.com/office/drawing/2014/chart" uri="{C3380CC4-5D6E-409C-BE32-E72D297353CC}">
                <c16:uniqueId val="{00000007-98B0-474A-BF28-595332C819BC}"/>
              </c:ext>
            </c:extLst>
          </c:dPt>
          <c:dLbls>
            <c:dLbl>
              <c:idx val="3"/>
              <c:layout>
                <c:manualLayout>
                  <c:x val="-3.4745431126664839E-2"/>
                  <c:y val="9.17214152889497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8B0-474A-BF28-595332C819BC}"/>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rgbClr val="0070C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Sheet1!$A$2:$A$5</c:f>
              <c:numCache>
                <c:formatCode>mmm\-yy</c:formatCode>
                <c:ptCount val="4"/>
                <c:pt idx="0">
                  <c:v>44166</c:v>
                </c:pt>
                <c:pt idx="1">
                  <c:v>44197</c:v>
                </c:pt>
                <c:pt idx="2">
                  <c:v>44228</c:v>
                </c:pt>
                <c:pt idx="3">
                  <c:v>44256</c:v>
                </c:pt>
              </c:numCache>
            </c:numRef>
          </c:cat>
          <c:val>
            <c:numRef>
              <c:f>Sheet1!$B$2:$B$5</c:f>
              <c:numCache>
                <c:formatCode>General</c:formatCode>
                <c:ptCount val="4"/>
                <c:pt idx="0">
                  <c:v>45</c:v>
                </c:pt>
                <c:pt idx="1">
                  <c:v>48</c:v>
                </c:pt>
                <c:pt idx="2">
                  <c:v>45</c:v>
                </c:pt>
                <c:pt idx="3">
                  <c:v>36</c:v>
                </c:pt>
              </c:numCache>
            </c:numRef>
          </c:val>
          <c:smooth val="0"/>
          <c:extLst>
            <c:ext xmlns:c16="http://schemas.microsoft.com/office/drawing/2014/chart" uri="{C3380CC4-5D6E-409C-BE32-E72D297353CC}">
              <c16:uniqueId val="{00000008-98B0-474A-BF28-595332C819BC}"/>
            </c:ext>
          </c:extLst>
        </c:ser>
        <c:ser>
          <c:idx val="1"/>
          <c:order val="1"/>
          <c:tx>
            <c:strRef>
              <c:f>Sheet1!$C$1</c:f>
              <c:strCache>
                <c:ptCount val="1"/>
                <c:pt idx="0">
                  <c:v>Προς τη λάθος</c:v>
                </c:pt>
              </c:strCache>
            </c:strRef>
          </c:tx>
          <c:spPr>
            <a:ln w="22225" cap="rnd">
              <a:solidFill>
                <a:schemeClr val="accent2"/>
              </a:solidFill>
              <a:round/>
            </a:ln>
            <a:effectLst/>
          </c:spPr>
          <c:marker>
            <c:symbol val="none"/>
          </c:marker>
          <c:dLbls>
            <c:dLbl>
              <c:idx val="3"/>
              <c:layout>
                <c:manualLayout>
                  <c:x val="-4.594913483036854E-2"/>
                  <c:y val="-7.02031946933018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23D-4BE0-8124-81B8373504C5}"/>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Sheet1!$A$2:$A$5</c:f>
              <c:numCache>
                <c:formatCode>mmm\-yy</c:formatCode>
                <c:ptCount val="4"/>
                <c:pt idx="0">
                  <c:v>44166</c:v>
                </c:pt>
                <c:pt idx="1">
                  <c:v>44197</c:v>
                </c:pt>
                <c:pt idx="2">
                  <c:v>44228</c:v>
                </c:pt>
                <c:pt idx="3">
                  <c:v>44256</c:v>
                </c:pt>
              </c:numCache>
            </c:numRef>
          </c:cat>
          <c:val>
            <c:numRef>
              <c:f>Sheet1!$C$2:$C$5</c:f>
              <c:numCache>
                <c:formatCode>General</c:formatCode>
                <c:ptCount val="4"/>
                <c:pt idx="0">
                  <c:v>44</c:v>
                </c:pt>
                <c:pt idx="1">
                  <c:v>41</c:v>
                </c:pt>
                <c:pt idx="2">
                  <c:v>44</c:v>
                </c:pt>
                <c:pt idx="3">
                  <c:v>56</c:v>
                </c:pt>
              </c:numCache>
            </c:numRef>
          </c:val>
          <c:smooth val="0"/>
          <c:extLst>
            <c:ext xmlns:c16="http://schemas.microsoft.com/office/drawing/2014/chart" uri="{C3380CC4-5D6E-409C-BE32-E72D297353CC}">
              <c16:uniqueId val="{0000000A-98B0-474A-BF28-595332C819BC}"/>
            </c:ext>
          </c:extLst>
        </c:ser>
        <c:dLbls>
          <c:showLegendKey val="0"/>
          <c:showVal val="0"/>
          <c:showCatName val="0"/>
          <c:showSerName val="0"/>
          <c:showPercent val="0"/>
          <c:showBubbleSize val="0"/>
        </c:dLbls>
        <c:smooth val="0"/>
        <c:axId val="331351944"/>
        <c:axId val="331354896"/>
      </c:lineChart>
      <c:dateAx>
        <c:axId val="331351944"/>
        <c:scaling>
          <c:orientation val="minMax"/>
        </c:scaling>
        <c:delete val="0"/>
        <c:axPos val="b"/>
        <c:majorGridlines>
          <c:spPr>
            <a:ln w="9525" cap="flat" cmpd="sng" algn="ctr">
              <a:solidFill>
                <a:schemeClr val="dk1">
                  <a:lumMod val="15000"/>
                  <a:lumOff val="85000"/>
                  <a:alpha val="54000"/>
                </a:schemeClr>
              </a:solidFill>
              <a:round/>
            </a:ln>
            <a:effectLst/>
          </c:spPr>
        </c:majorGridlines>
        <c:minorGridlines>
          <c:spPr>
            <a:ln w="9525" cap="flat" cmpd="sng" algn="ctr">
              <a:solidFill>
                <a:schemeClr val="dk1">
                  <a:lumMod val="15000"/>
                  <a:lumOff val="85000"/>
                  <a:alpha val="51000"/>
                </a:schemeClr>
              </a:solidFill>
              <a:round/>
            </a:ln>
            <a:effectLst/>
          </c:spPr>
        </c:minorGridlines>
        <c:numFmt formatCode="mmm\-yy"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1" i="0" u="none" strike="noStrike" kern="1200" cap="none" spc="0" normalizeH="0" baseline="0">
                <a:solidFill>
                  <a:schemeClr val="tx1">
                    <a:lumMod val="75000"/>
                    <a:lumOff val="25000"/>
                  </a:schemeClr>
                </a:solidFill>
                <a:latin typeface="+mn-lt"/>
                <a:ea typeface="+mn-ea"/>
                <a:cs typeface="+mn-cs"/>
              </a:defRPr>
            </a:pPr>
            <a:endParaRPr lang="en-US"/>
          </a:p>
        </c:txPr>
        <c:crossAx val="331354896"/>
        <c:crosses val="autoZero"/>
        <c:auto val="1"/>
        <c:lblOffset val="100"/>
        <c:baseTimeUnit val="months"/>
      </c:dateAx>
      <c:valAx>
        <c:axId val="331354896"/>
        <c:scaling>
          <c:orientation val="minMax"/>
          <c:max val="70"/>
          <c:min val="0"/>
        </c:scaling>
        <c:delete val="1"/>
        <c:axPos val="l"/>
        <c:majorGridlines>
          <c:spPr>
            <a:ln w="9525" cap="flat" cmpd="sng" algn="ctr">
              <a:solidFill>
                <a:schemeClr val="dk1">
                  <a:lumMod val="15000"/>
                  <a:lumOff val="85000"/>
                  <a:alpha val="54000"/>
                </a:schemeClr>
              </a:solidFill>
              <a:round/>
            </a:ln>
            <a:effectLst/>
          </c:spPr>
        </c:majorGridlines>
        <c:numFmt formatCode="General" sourceLinked="1"/>
        <c:majorTickMark val="out"/>
        <c:minorTickMark val="none"/>
        <c:tickLblPos val="nextTo"/>
        <c:crossAx val="331351944"/>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r>
              <a:rPr lang="el-GR" sz="1400" dirty="0">
                <a:solidFill>
                  <a:schemeClr val="tx1">
                    <a:lumMod val="75000"/>
                    <a:lumOff val="25000"/>
                  </a:schemeClr>
                </a:solidFill>
              </a:rPr>
              <a:t>Διαχρονικά στοιχεία</a:t>
            </a:r>
            <a:endParaRPr lang="en-US" sz="14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manualLayout>
          <c:layoutTarget val="inner"/>
          <c:xMode val="edge"/>
          <c:yMode val="edge"/>
          <c:x val="1.55354269367742E-2"/>
          <c:y val="0.15926364904805485"/>
          <c:w val="0.97131921180903247"/>
          <c:h val="0.55807111886508165"/>
        </c:manualLayout>
      </c:layout>
      <c:lineChart>
        <c:grouping val="standard"/>
        <c:varyColors val="0"/>
        <c:ser>
          <c:idx val="0"/>
          <c:order val="0"/>
          <c:tx>
            <c:strRef>
              <c:f>Sheet1!$B$1</c:f>
              <c:strCache>
                <c:ptCount val="1"/>
                <c:pt idx="0">
                  <c:v>Υπέρ</c:v>
                </c:pt>
              </c:strCache>
            </c:strRef>
          </c:tx>
          <c:spPr>
            <a:ln w="22225" cap="rnd">
              <a:solidFill>
                <a:srgbClr val="3399FF"/>
              </a:solidFill>
              <a:round/>
            </a:ln>
            <a:effectLst/>
          </c:spPr>
          <c:marker>
            <c:symbol val="none"/>
          </c:marker>
          <c:dPt>
            <c:idx val="0"/>
            <c:marker>
              <c:symbol val="none"/>
            </c:marker>
            <c:bubble3D val="0"/>
            <c:extLst>
              <c:ext xmlns:c16="http://schemas.microsoft.com/office/drawing/2014/chart" uri="{C3380CC4-5D6E-409C-BE32-E72D297353CC}">
                <c16:uniqueId val="{00000001-98B0-474A-BF28-595332C819BC}"/>
              </c:ext>
            </c:extLst>
          </c:dPt>
          <c:dPt>
            <c:idx val="1"/>
            <c:marker>
              <c:symbol val="none"/>
            </c:marker>
            <c:bubble3D val="0"/>
            <c:extLst>
              <c:ext xmlns:c16="http://schemas.microsoft.com/office/drawing/2014/chart" uri="{C3380CC4-5D6E-409C-BE32-E72D297353CC}">
                <c16:uniqueId val="{00000003-98B0-474A-BF28-595332C819BC}"/>
              </c:ext>
            </c:extLst>
          </c:dPt>
          <c:dPt>
            <c:idx val="2"/>
            <c:marker>
              <c:symbol val="none"/>
            </c:marker>
            <c:bubble3D val="0"/>
            <c:extLst>
              <c:ext xmlns:c16="http://schemas.microsoft.com/office/drawing/2014/chart" uri="{C3380CC4-5D6E-409C-BE32-E72D297353CC}">
                <c16:uniqueId val="{00000005-98B0-474A-BF28-595332C819BC}"/>
              </c:ext>
            </c:extLst>
          </c:dPt>
          <c:dPt>
            <c:idx val="3"/>
            <c:marker>
              <c:symbol val="none"/>
            </c:marker>
            <c:bubble3D val="0"/>
            <c:extLst>
              <c:ext xmlns:c16="http://schemas.microsoft.com/office/drawing/2014/chart" uri="{C3380CC4-5D6E-409C-BE32-E72D297353CC}">
                <c16:uniqueId val="{00000007-98B0-474A-BF28-595332C819BC}"/>
              </c:ext>
            </c:extLst>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3399FF"/>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Sheet1!$A$2:$A$4</c:f>
              <c:numCache>
                <c:formatCode>mmm\-yy</c:formatCode>
                <c:ptCount val="3"/>
                <c:pt idx="0">
                  <c:v>44197</c:v>
                </c:pt>
                <c:pt idx="1">
                  <c:v>44228</c:v>
                </c:pt>
                <c:pt idx="2">
                  <c:v>44256</c:v>
                </c:pt>
              </c:numCache>
            </c:numRef>
          </c:cat>
          <c:val>
            <c:numRef>
              <c:f>Sheet1!$B$2:$B$4</c:f>
              <c:numCache>
                <c:formatCode>0</c:formatCode>
                <c:ptCount val="3"/>
                <c:pt idx="0">
                  <c:v>64</c:v>
                </c:pt>
                <c:pt idx="1">
                  <c:v>58</c:v>
                </c:pt>
                <c:pt idx="2" formatCode="General">
                  <c:v>54</c:v>
                </c:pt>
              </c:numCache>
            </c:numRef>
          </c:val>
          <c:smooth val="0"/>
          <c:extLst>
            <c:ext xmlns:c16="http://schemas.microsoft.com/office/drawing/2014/chart" uri="{C3380CC4-5D6E-409C-BE32-E72D297353CC}">
              <c16:uniqueId val="{00000008-98B0-474A-BF28-595332C819BC}"/>
            </c:ext>
          </c:extLst>
        </c:ser>
        <c:ser>
          <c:idx val="1"/>
          <c:order val="1"/>
          <c:tx>
            <c:strRef>
              <c:f>Sheet1!$C$1</c:f>
              <c:strCache>
                <c:ptCount val="1"/>
                <c:pt idx="0">
                  <c:v>Κατά</c:v>
                </c:pt>
              </c:strCache>
            </c:strRef>
          </c:tx>
          <c:spPr>
            <a:ln w="2222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Sheet1!$A$2:$A$4</c:f>
              <c:numCache>
                <c:formatCode>mmm\-yy</c:formatCode>
                <c:ptCount val="3"/>
                <c:pt idx="0">
                  <c:v>44197</c:v>
                </c:pt>
                <c:pt idx="1">
                  <c:v>44228</c:v>
                </c:pt>
                <c:pt idx="2">
                  <c:v>44256</c:v>
                </c:pt>
              </c:numCache>
            </c:numRef>
          </c:cat>
          <c:val>
            <c:numRef>
              <c:f>Sheet1!$C$2:$C$4</c:f>
              <c:numCache>
                <c:formatCode>0</c:formatCode>
                <c:ptCount val="3"/>
                <c:pt idx="0">
                  <c:v>31</c:v>
                </c:pt>
                <c:pt idx="1">
                  <c:v>36</c:v>
                </c:pt>
                <c:pt idx="2" formatCode="General">
                  <c:v>41</c:v>
                </c:pt>
              </c:numCache>
            </c:numRef>
          </c:val>
          <c:smooth val="0"/>
          <c:extLst>
            <c:ext xmlns:c16="http://schemas.microsoft.com/office/drawing/2014/chart" uri="{C3380CC4-5D6E-409C-BE32-E72D297353CC}">
              <c16:uniqueId val="{0000000A-98B0-474A-BF28-595332C819BC}"/>
            </c:ext>
          </c:extLst>
        </c:ser>
        <c:dLbls>
          <c:showLegendKey val="0"/>
          <c:showVal val="0"/>
          <c:showCatName val="0"/>
          <c:showSerName val="0"/>
          <c:showPercent val="0"/>
          <c:showBubbleSize val="0"/>
        </c:dLbls>
        <c:smooth val="0"/>
        <c:axId val="331351944"/>
        <c:axId val="331354896"/>
      </c:lineChart>
      <c:catAx>
        <c:axId val="331351944"/>
        <c:scaling>
          <c:orientation val="minMax"/>
        </c:scaling>
        <c:delete val="0"/>
        <c:axPos val="b"/>
        <c:majorGridlines>
          <c:spPr>
            <a:ln w="9525" cap="flat" cmpd="sng" algn="ctr">
              <a:solidFill>
                <a:schemeClr val="dk1">
                  <a:lumMod val="15000"/>
                  <a:lumOff val="85000"/>
                  <a:alpha val="54000"/>
                </a:schemeClr>
              </a:solidFill>
              <a:round/>
            </a:ln>
            <a:effectLst/>
          </c:spPr>
        </c:majorGridlines>
        <c:minorGridlines>
          <c:spPr>
            <a:ln w="9525" cap="flat" cmpd="sng" algn="ctr">
              <a:solidFill>
                <a:schemeClr val="dk1">
                  <a:lumMod val="15000"/>
                  <a:lumOff val="85000"/>
                  <a:alpha val="51000"/>
                </a:schemeClr>
              </a:solidFill>
              <a:round/>
            </a:ln>
            <a:effectLst/>
          </c:spPr>
        </c:minorGridlines>
        <c:numFmt formatCode="mmm\-yy"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00" b="1" i="0" u="none" strike="noStrike" kern="1200" cap="none" spc="0" normalizeH="0" baseline="0">
                <a:solidFill>
                  <a:schemeClr val="tx1">
                    <a:lumMod val="75000"/>
                    <a:lumOff val="25000"/>
                  </a:schemeClr>
                </a:solidFill>
                <a:latin typeface="+mn-lt"/>
                <a:ea typeface="+mn-ea"/>
                <a:cs typeface="+mn-cs"/>
              </a:defRPr>
            </a:pPr>
            <a:endParaRPr lang="en-US"/>
          </a:p>
        </c:txPr>
        <c:crossAx val="331354896"/>
        <c:crosses val="autoZero"/>
        <c:auto val="0"/>
        <c:lblAlgn val="ctr"/>
        <c:lblOffset val="100"/>
        <c:noMultiLvlLbl val="0"/>
      </c:catAx>
      <c:valAx>
        <c:axId val="331354896"/>
        <c:scaling>
          <c:orientation val="minMax"/>
          <c:max val="100"/>
        </c:scaling>
        <c:delete val="1"/>
        <c:axPos val="l"/>
        <c:majorGridlines>
          <c:spPr>
            <a:ln w="9525" cap="flat" cmpd="sng" algn="ctr">
              <a:solidFill>
                <a:schemeClr val="dk1">
                  <a:lumMod val="15000"/>
                  <a:lumOff val="85000"/>
                  <a:alpha val="54000"/>
                </a:schemeClr>
              </a:solidFill>
              <a:round/>
            </a:ln>
            <a:effectLst/>
          </c:spPr>
        </c:majorGridlines>
        <c:numFmt formatCode="0" sourceLinked="1"/>
        <c:majorTickMark val="out"/>
        <c:minorTickMark val="none"/>
        <c:tickLblPos val="nextTo"/>
        <c:crossAx val="331351944"/>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267258259384242"/>
          <c:y val="9.1189222107073808E-2"/>
          <c:w val="0.71015947567957516"/>
          <c:h val="0.81719355976025398"/>
        </c:manualLayout>
      </c:layout>
      <c:barChart>
        <c:barDir val="bar"/>
        <c:grouping val="stacked"/>
        <c:varyColors val="0"/>
        <c:ser>
          <c:idx val="0"/>
          <c:order val="0"/>
          <c:tx>
            <c:strRef>
              <c:f>Sheet1!$B$1</c:f>
              <c:strCache>
                <c:ptCount val="1"/>
                <c:pt idx="0">
                  <c:v>Συμφωνούν</c:v>
                </c:pt>
              </c:strCache>
            </c:strRef>
          </c:tx>
          <c:spPr>
            <a:solidFill>
              <a:schemeClr val="accent5">
                <a:alpha val="7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Sheet1!$A$2:$A$5</c:f>
              <c:strCache>
                <c:ptCount val="4"/>
                <c:pt idx="0">
                  <c:v>Κάποιοι αστυνομικοί που ασκούν υπερβολική βία  </c:v>
                </c:pt>
                <c:pt idx="1">
                  <c:v>Ακραία στοιχεία και χούλιγκανς  </c:v>
                </c:pt>
                <c:pt idx="2">
                  <c:v>Η Κυβέρνηση που γίνεται όλο και πιο αυταρχική  </c:v>
                </c:pt>
                <c:pt idx="3">
                  <c:v>Τα κόμματα της Αντιπολίτευσης που επιδιώκουν τη φθορά της Κυβέρνησης  </c:v>
                </c:pt>
              </c:strCache>
            </c:strRef>
          </c:cat>
          <c:val>
            <c:numRef>
              <c:f>Sheet1!$B$2:$B$5</c:f>
              <c:numCache>
                <c:formatCode>0</c:formatCode>
                <c:ptCount val="4"/>
                <c:pt idx="0">
                  <c:v>76.7</c:v>
                </c:pt>
                <c:pt idx="1">
                  <c:v>72.099999999999994</c:v>
                </c:pt>
                <c:pt idx="2">
                  <c:v>46.9</c:v>
                </c:pt>
                <c:pt idx="3">
                  <c:v>41.5</c:v>
                </c:pt>
              </c:numCache>
            </c:numRef>
          </c:val>
          <c:extLst>
            <c:ext xmlns:c16="http://schemas.microsoft.com/office/drawing/2014/chart" uri="{C3380CC4-5D6E-409C-BE32-E72D297353CC}">
              <c16:uniqueId val="{00000000-0BFB-476E-9F83-9BCACAE81139}"/>
            </c:ext>
          </c:extLst>
        </c:ser>
        <c:ser>
          <c:idx val="1"/>
          <c:order val="1"/>
          <c:tx>
            <c:strRef>
              <c:f>Sheet1!$C$1</c:f>
              <c:strCache>
                <c:ptCount val="1"/>
                <c:pt idx="0">
                  <c:v>Ούτε-ούτε (αυθ.)</c:v>
                </c:pt>
              </c:strCache>
            </c:strRef>
          </c:tx>
          <c:spPr>
            <a:solidFill>
              <a:schemeClr val="accent3">
                <a:alpha val="7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Sheet1!$A$2:$A$5</c:f>
              <c:strCache>
                <c:ptCount val="4"/>
                <c:pt idx="0">
                  <c:v>Κάποιοι αστυνομικοί που ασκούν υπερβολική βία  </c:v>
                </c:pt>
                <c:pt idx="1">
                  <c:v>Ακραία στοιχεία και χούλιγκανς  </c:v>
                </c:pt>
                <c:pt idx="2">
                  <c:v>Η Κυβέρνηση που γίνεται όλο και πιο αυταρχική  </c:v>
                </c:pt>
                <c:pt idx="3">
                  <c:v>Τα κόμματα της Αντιπολίτευσης που επιδιώκουν τη φθορά της Κυβέρνησης  </c:v>
                </c:pt>
              </c:strCache>
            </c:strRef>
          </c:cat>
          <c:val>
            <c:numRef>
              <c:f>Sheet1!$C$2:$C$5</c:f>
              <c:numCache>
                <c:formatCode>0</c:formatCode>
                <c:ptCount val="4"/>
                <c:pt idx="0">
                  <c:v>1.4</c:v>
                </c:pt>
                <c:pt idx="1">
                  <c:v>1</c:v>
                </c:pt>
                <c:pt idx="2">
                  <c:v>1.4</c:v>
                </c:pt>
                <c:pt idx="3">
                  <c:v>2.2000000000000002</c:v>
                </c:pt>
              </c:numCache>
            </c:numRef>
          </c:val>
          <c:extLst>
            <c:ext xmlns:c16="http://schemas.microsoft.com/office/drawing/2014/chart" uri="{C3380CC4-5D6E-409C-BE32-E72D297353CC}">
              <c16:uniqueId val="{00000001-0BFB-476E-9F83-9BCACAE81139}"/>
            </c:ext>
          </c:extLst>
        </c:ser>
        <c:ser>
          <c:idx val="2"/>
          <c:order val="2"/>
          <c:tx>
            <c:strRef>
              <c:f>Sheet1!$D$1</c:f>
              <c:strCache>
                <c:ptCount val="1"/>
                <c:pt idx="0">
                  <c:v>Διαφωνούν</c:v>
                </c:pt>
              </c:strCache>
            </c:strRef>
          </c:tx>
          <c:spPr>
            <a:solidFill>
              <a:schemeClr val="accent2">
                <a:alpha val="7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Sheet1!$A$2:$A$5</c:f>
              <c:strCache>
                <c:ptCount val="4"/>
                <c:pt idx="0">
                  <c:v>Κάποιοι αστυνομικοί που ασκούν υπερβολική βία  </c:v>
                </c:pt>
                <c:pt idx="1">
                  <c:v>Ακραία στοιχεία και χούλιγκανς  </c:v>
                </c:pt>
                <c:pt idx="2">
                  <c:v>Η Κυβέρνηση που γίνεται όλο και πιο αυταρχική  </c:v>
                </c:pt>
                <c:pt idx="3">
                  <c:v>Τα κόμματα της Αντιπολίτευσης που επιδιώκουν τη φθορά της Κυβέρνησης  </c:v>
                </c:pt>
              </c:strCache>
            </c:strRef>
          </c:cat>
          <c:val>
            <c:numRef>
              <c:f>Sheet1!$D$2:$D$5</c:f>
              <c:numCache>
                <c:formatCode>0</c:formatCode>
                <c:ptCount val="4"/>
                <c:pt idx="0">
                  <c:v>20.2</c:v>
                </c:pt>
                <c:pt idx="1">
                  <c:v>24.9</c:v>
                </c:pt>
                <c:pt idx="2">
                  <c:v>49.6</c:v>
                </c:pt>
                <c:pt idx="3">
                  <c:v>52.9</c:v>
                </c:pt>
              </c:numCache>
            </c:numRef>
          </c:val>
          <c:extLst>
            <c:ext xmlns:c16="http://schemas.microsoft.com/office/drawing/2014/chart" uri="{C3380CC4-5D6E-409C-BE32-E72D297353CC}">
              <c16:uniqueId val="{00000002-0BFB-476E-9F83-9BCACAE81139}"/>
            </c:ext>
          </c:extLst>
        </c:ser>
        <c:ser>
          <c:idx val="3"/>
          <c:order val="3"/>
          <c:tx>
            <c:strRef>
              <c:f>Sheet1!$E$1</c:f>
              <c:strCache>
                <c:ptCount val="1"/>
                <c:pt idx="0">
                  <c:v>ΔΓ/ΔΑ (αυθ.)</c:v>
                </c:pt>
              </c:strCache>
            </c:strRef>
          </c:tx>
          <c:spPr>
            <a:solidFill>
              <a:schemeClr val="bg1">
                <a:lumMod val="50000"/>
                <a:alpha val="7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Sheet1!$A$2:$A$5</c:f>
              <c:strCache>
                <c:ptCount val="4"/>
                <c:pt idx="0">
                  <c:v>Κάποιοι αστυνομικοί που ασκούν υπερβολική βία  </c:v>
                </c:pt>
                <c:pt idx="1">
                  <c:v>Ακραία στοιχεία και χούλιγκανς  </c:v>
                </c:pt>
                <c:pt idx="2">
                  <c:v>Η Κυβέρνηση που γίνεται όλο και πιο αυταρχική  </c:v>
                </c:pt>
                <c:pt idx="3">
                  <c:v>Τα κόμματα της Αντιπολίτευσης που επιδιώκουν τη φθορά της Κυβέρνησης  </c:v>
                </c:pt>
              </c:strCache>
            </c:strRef>
          </c:cat>
          <c:val>
            <c:numRef>
              <c:f>Sheet1!$E$2:$E$5</c:f>
              <c:numCache>
                <c:formatCode>0</c:formatCode>
                <c:ptCount val="4"/>
                <c:pt idx="0">
                  <c:v>1.6</c:v>
                </c:pt>
                <c:pt idx="1">
                  <c:v>2</c:v>
                </c:pt>
                <c:pt idx="2">
                  <c:v>1.9</c:v>
                </c:pt>
                <c:pt idx="3">
                  <c:v>3.4</c:v>
                </c:pt>
              </c:numCache>
            </c:numRef>
          </c:val>
          <c:extLst>
            <c:ext xmlns:c16="http://schemas.microsoft.com/office/drawing/2014/chart" uri="{C3380CC4-5D6E-409C-BE32-E72D297353CC}">
              <c16:uniqueId val="{00000004-0BFB-476E-9F83-9BCACAE81139}"/>
            </c:ext>
          </c:extLst>
        </c:ser>
        <c:dLbls>
          <c:showLegendKey val="0"/>
          <c:showVal val="0"/>
          <c:showCatName val="0"/>
          <c:showSerName val="0"/>
          <c:showPercent val="0"/>
          <c:showBubbleSize val="0"/>
        </c:dLbls>
        <c:gapWidth val="150"/>
        <c:overlap val="100"/>
        <c:axId val="1228731984"/>
        <c:axId val="1228735728"/>
      </c:barChart>
      <c:catAx>
        <c:axId val="1228731984"/>
        <c:scaling>
          <c:orientation val="maxMin"/>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1" i="0" u="none" strike="noStrike" kern="1200" cap="none" spc="0" normalizeH="0" baseline="0">
                <a:solidFill>
                  <a:schemeClr val="dk1">
                    <a:lumMod val="65000"/>
                    <a:lumOff val="35000"/>
                  </a:schemeClr>
                </a:solidFill>
                <a:latin typeface="+mn-lt"/>
                <a:ea typeface="+mn-ea"/>
                <a:cs typeface="+mn-cs"/>
              </a:defRPr>
            </a:pPr>
            <a:endParaRPr lang="en-US"/>
          </a:p>
        </c:txPr>
        <c:crossAx val="1228735728"/>
        <c:crosses val="autoZero"/>
        <c:auto val="1"/>
        <c:lblAlgn val="ctr"/>
        <c:lblOffset val="100"/>
        <c:noMultiLvlLbl val="0"/>
      </c:catAx>
      <c:valAx>
        <c:axId val="1228735728"/>
        <c:scaling>
          <c:orientation val="minMax"/>
          <c:max val="100"/>
        </c:scaling>
        <c:delete val="0"/>
        <c:axPos val="t"/>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en-US"/>
          </a:p>
        </c:txPr>
        <c:crossAx val="1228731984"/>
        <c:crosses val="autoZero"/>
        <c:crossBetween val="between"/>
      </c:valAx>
      <c:spPr>
        <a:pattFill prst="ltDnDiag">
          <a:fgClr>
            <a:schemeClr val="dk1">
              <a:lumMod val="15000"/>
              <a:lumOff val="85000"/>
            </a:schemeClr>
          </a:fgClr>
          <a:bgClr>
            <a:schemeClr val="lt1"/>
          </a:bgClr>
        </a:pattFill>
        <a:ln>
          <a:noFill/>
        </a:ln>
        <a:effectLst/>
      </c:spPr>
    </c:plotArea>
    <c:legend>
      <c:legendPos val="b"/>
      <c:layout>
        <c:manualLayout>
          <c:xMode val="edge"/>
          <c:yMode val="edge"/>
          <c:x val="0.27729981120780955"/>
          <c:y val="0.93009241551725985"/>
          <c:w val="0.70271023139651401"/>
          <c:h val="5.3625359245291083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dk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cap="none" spc="0" normalizeH="0" baseline="0">
                <a:solidFill>
                  <a:schemeClr val="tx1">
                    <a:lumMod val="75000"/>
                    <a:lumOff val="25000"/>
                  </a:schemeClr>
                </a:solidFill>
                <a:latin typeface="+mj-lt"/>
                <a:ea typeface="+mj-ea"/>
                <a:cs typeface="+mj-cs"/>
              </a:defRPr>
            </a:pPr>
            <a:r>
              <a:rPr lang="el-GR" sz="1200">
                <a:solidFill>
                  <a:schemeClr val="tx1">
                    <a:lumMod val="75000"/>
                    <a:lumOff val="25000"/>
                  </a:schemeClr>
                </a:solidFill>
              </a:rPr>
              <a:t>Σύνολο</a:t>
            </a:r>
            <a:endParaRPr lang="en-US" sz="120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00"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manualLayout>
          <c:layoutTarget val="inner"/>
          <c:xMode val="edge"/>
          <c:yMode val="edge"/>
          <c:x val="0.2906971228558875"/>
          <c:y val="0.10295207312181885"/>
          <c:w val="0.59509544197613551"/>
          <c:h val="0.82356202849958093"/>
        </c:manualLayout>
      </c:layout>
      <c:barChart>
        <c:barDir val="bar"/>
        <c:grouping val="clustered"/>
        <c:varyColors val="0"/>
        <c:ser>
          <c:idx val="0"/>
          <c:order val="0"/>
          <c:tx>
            <c:strRef>
              <c:f>Sheet1!$B$1</c:f>
              <c:strCache>
                <c:ptCount val="1"/>
                <c:pt idx="0">
                  <c:v>Series 1</c:v>
                </c:pt>
              </c:strCache>
            </c:strRef>
          </c:tx>
          <c:spPr>
            <a:solidFill>
              <a:srgbClr val="3399FF">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Sheet1!$A$2:$A$10</c:f>
              <c:strCache>
                <c:ptCount val="9"/>
                <c:pt idx="0">
                  <c:v>Μητσοτάκης Κυριάκος</c:v>
                </c:pt>
                <c:pt idx="1">
                  <c:v>Τσίπρας Αλέξης</c:v>
                </c:pt>
                <c:pt idx="2">
                  <c:v>Γεννηματά Φώφη</c:v>
                </c:pt>
                <c:pt idx="3">
                  <c:v>Βελόπουλος Κυριάκος</c:v>
                </c:pt>
                <c:pt idx="4">
                  <c:v>Βαρουφάκης Γιανης</c:v>
                </c:pt>
                <c:pt idx="5">
                  <c:v>Κουτσούμπας  Δημήτρης</c:v>
                </c:pt>
                <c:pt idx="6">
                  <c:v>Άλλος</c:v>
                </c:pt>
                <c:pt idx="7">
                  <c:v>Κανένας</c:v>
                </c:pt>
                <c:pt idx="8">
                  <c:v>ΔΓ/ΔΑ</c:v>
                </c:pt>
              </c:strCache>
            </c:strRef>
          </c:cat>
          <c:val>
            <c:numRef>
              <c:f>Sheet1!$B$2:$B$10</c:f>
              <c:numCache>
                <c:formatCode>0</c:formatCode>
                <c:ptCount val="9"/>
                <c:pt idx="0">
                  <c:v>39.6</c:v>
                </c:pt>
                <c:pt idx="1">
                  <c:v>17</c:v>
                </c:pt>
                <c:pt idx="2">
                  <c:v>2.2999999999999998</c:v>
                </c:pt>
                <c:pt idx="3">
                  <c:v>2.2999999999999998</c:v>
                </c:pt>
                <c:pt idx="4">
                  <c:v>2.1</c:v>
                </c:pt>
                <c:pt idx="5">
                  <c:v>0.8</c:v>
                </c:pt>
                <c:pt idx="6">
                  <c:v>1</c:v>
                </c:pt>
                <c:pt idx="7">
                  <c:v>27</c:v>
                </c:pt>
                <c:pt idx="8">
                  <c:v>7.9</c:v>
                </c:pt>
              </c:numCache>
            </c:numRef>
          </c:val>
          <c:extLst>
            <c:ext xmlns:c16="http://schemas.microsoft.com/office/drawing/2014/chart" uri="{C3380CC4-5D6E-409C-BE32-E72D297353CC}">
              <c16:uniqueId val="{00000000-7ADA-4098-93E7-E2C084853A02}"/>
            </c:ext>
          </c:extLst>
        </c:ser>
        <c:dLbls>
          <c:showLegendKey val="0"/>
          <c:showVal val="0"/>
          <c:showCatName val="0"/>
          <c:showSerName val="0"/>
          <c:showPercent val="0"/>
          <c:showBubbleSize val="0"/>
        </c:dLbls>
        <c:gapWidth val="100"/>
        <c:axId val="510722928"/>
        <c:axId val="510721288"/>
      </c:barChart>
      <c:catAx>
        <c:axId val="510722928"/>
        <c:scaling>
          <c:orientation val="maxMin"/>
        </c:scaling>
        <c:delete val="0"/>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1" i="0" u="none" strike="noStrike" kern="1200" cap="none" spc="0" normalizeH="0" baseline="0">
                <a:solidFill>
                  <a:schemeClr val="tx1">
                    <a:lumMod val="75000"/>
                    <a:lumOff val="25000"/>
                  </a:schemeClr>
                </a:solidFill>
                <a:latin typeface="+mn-lt"/>
                <a:ea typeface="+mn-ea"/>
                <a:cs typeface="+mn-cs"/>
              </a:defRPr>
            </a:pPr>
            <a:endParaRPr lang="en-US"/>
          </a:p>
        </c:txPr>
        <c:crossAx val="510721288"/>
        <c:crosses val="autoZero"/>
        <c:auto val="1"/>
        <c:lblAlgn val="ctr"/>
        <c:lblOffset val="100"/>
        <c:noMultiLvlLbl val="0"/>
      </c:catAx>
      <c:valAx>
        <c:axId val="510721288"/>
        <c:scaling>
          <c:orientation val="minMax"/>
          <c:max val="70"/>
        </c:scaling>
        <c:delete val="1"/>
        <c:axPos val="t"/>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crossAx val="510722928"/>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r>
              <a:rPr lang="el-GR" sz="1400" dirty="0">
                <a:solidFill>
                  <a:schemeClr val="tx1">
                    <a:lumMod val="75000"/>
                    <a:lumOff val="25000"/>
                  </a:schemeClr>
                </a:solidFill>
              </a:rPr>
              <a:t>Διαχρονικά στοιχεία</a:t>
            </a:r>
            <a:endParaRPr lang="en-US" sz="14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2128"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lineChart>
        <c:grouping val="standard"/>
        <c:varyColors val="0"/>
        <c:ser>
          <c:idx val="0"/>
          <c:order val="0"/>
          <c:tx>
            <c:strRef>
              <c:f>Sheet1!$B$1</c:f>
              <c:strCache>
                <c:ptCount val="1"/>
                <c:pt idx="0">
                  <c:v>Μητσοτάκης Κυριάκος</c:v>
                </c:pt>
              </c:strCache>
            </c:strRef>
          </c:tx>
          <c:spPr>
            <a:ln w="22225" cap="rnd">
              <a:solidFill>
                <a:srgbClr val="3399FF"/>
              </a:solidFill>
              <a:round/>
            </a:ln>
            <a:effectLst/>
          </c:spPr>
          <c:marker>
            <c:symbol val="none"/>
          </c:marker>
          <c:dPt>
            <c:idx val="0"/>
            <c:marker>
              <c:symbol val="none"/>
            </c:marker>
            <c:bubble3D val="0"/>
            <c:extLst>
              <c:ext xmlns:c16="http://schemas.microsoft.com/office/drawing/2014/chart" uri="{C3380CC4-5D6E-409C-BE32-E72D297353CC}">
                <c16:uniqueId val="{00000000-4168-47D3-A9D4-B2076F7952C1}"/>
              </c:ext>
            </c:extLst>
          </c:dPt>
          <c:dPt>
            <c:idx val="1"/>
            <c:marker>
              <c:symbol val="none"/>
            </c:marker>
            <c:bubble3D val="0"/>
            <c:extLst>
              <c:ext xmlns:c16="http://schemas.microsoft.com/office/drawing/2014/chart" uri="{C3380CC4-5D6E-409C-BE32-E72D297353CC}">
                <c16:uniqueId val="{00000001-4168-47D3-A9D4-B2076F7952C1}"/>
              </c:ext>
            </c:extLst>
          </c:dPt>
          <c:dPt>
            <c:idx val="2"/>
            <c:marker>
              <c:symbol val="none"/>
            </c:marker>
            <c:bubble3D val="0"/>
            <c:extLst>
              <c:ext xmlns:c16="http://schemas.microsoft.com/office/drawing/2014/chart" uri="{C3380CC4-5D6E-409C-BE32-E72D297353CC}">
                <c16:uniqueId val="{00000002-4168-47D3-A9D4-B2076F7952C1}"/>
              </c:ext>
            </c:extLst>
          </c:dPt>
          <c:dPt>
            <c:idx val="3"/>
            <c:marker>
              <c:symbol val="none"/>
            </c:marker>
            <c:bubble3D val="0"/>
            <c:extLst>
              <c:ext xmlns:c16="http://schemas.microsoft.com/office/drawing/2014/chart" uri="{C3380CC4-5D6E-409C-BE32-E72D297353CC}">
                <c16:uniqueId val="{00000003-4168-47D3-A9D4-B2076F7952C1}"/>
              </c:ext>
            </c:extLst>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3399FF"/>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Sheet1!$A$2:$A$5</c:f>
              <c:numCache>
                <c:formatCode>mmm\-yy</c:formatCode>
                <c:ptCount val="4"/>
                <c:pt idx="0">
                  <c:v>44166</c:v>
                </c:pt>
                <c:pt idx="1">
                  <c:v>44197</c:v>
                </c:pt>
                <c:pt idx="2">
                  <c:v>44228</c:v>
                </c:pt>
                <c:pt idx="3">
                  <c:v>44256</c:v>
                </c:pt>
              </c:numCache>
            </c:numRef>
          </c:cat>
          <c:val>
            <c:numRef>
              <c:f>Sheet1!$B$2:$B$5</c:f>
              <c:numCache>
                <c:formatCode>General</c:formatCode>
                <c:ptCount val="4"/>
                <c:pt idx="0">
                  <c:v>46</c:v>
                </c:pt>
                <c:pt idx="1">
                  <c:v>45</c:v>
                </c:pt>
                <c:pt idx="2">
                  <c:v>44</c:v>
                </c:pt>
                <c:pt idx="3">
                  <c:v>40</c:v>
                </c:pt>
              </c:numCache>
            </c:numRef>
          </c:val>
          <c:smooth val="0"/>
          <c:extLst>
            <c:ext xmlns:c16="http://schemas.microsoft.com/office/drawing/2014/chart" uri="{C3380CC4-5D6E-409C-BE32-E72D297353CC}">
              <c16:uniqueId val="{00000004-4168-47D3-A9D4-B2076F7952C1}"/>
            </c:ext>
          </c:extLst>
        </c:ser>
        <c:ser>
          <c:idx val="1"/>
          <c:order val="1"/>
          <c:tx>
            <c:strRef>
              <c:f>Sheet1!$C$1</c:f>
              <c:strCache>
                <c:ptCount val="1"/>
                <c:pt idx="0">
                  <c:v>Τσίπρας Αλέξης</c:v>
                </c:pt>
              </c:strCache>
            </c:strRef>
          </c:tx>
          <c:spPr>
            <a:ln w="2222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Sheet1!$A$2:$A$5</c:f>
              <c:numCache>
                <c:formatCode>mmm\-yy</c:formatCode>
                <c:ptCount val="4"/>
                <c:pt idx="0">
                  <c:v>44166</c:v>
                </c:pt>
                <c:pt idx="1">
                  <c:v>44197</c:v>
                </c:pt>
                <c:pt idx="2">
                  <c:v>44228</c:v>
                </c:pt>
                <c:pt idx="3">
                  <c:v>44256</c:v>
                </c:pt>
              </c:numCache>
            </c:numRef>
          </c:cat>
          <c:val>
            <c:numRef>
              <c:f>Sheet1!$C$2:$C$5</c:f>
              <c:numCache>
                <c:formatCode>General</c:formatCode>
                <c:ptCount val="4"/>
                <c:pt idx="0">
                  <c:v>16</c:v>
                </c:pt>
                <c:pt idx="1">
                  <c:v>16</c:v>
                </c:pt>
                <c:pt idx="2">
                  <c:v>16</c:v>
                </c:pt>
                <c:pt idx="3">
                  <c:v>17</c:v>
                </c:pt>
              </c:numCache>
            </c:numRef>
          </c:val>
          <c:smooth val="0"/>
          <c:extLst>
            <c:ext xmlns:c16="http://schemas.microsoft.com/office/drawing/2014/chart" uri="{C3380CC4-5D6E-409C-BE32-E72D297353CC}">
              <c16:uniqueId val="{00000005-4168-47D3-A9D4-B2076F7952C1}"/>
            </c:ext>
          </c:extLst>
        </c:ser>
        <c:dLbls>
          <c:showLegendKey val="0"/>
          <c:showVal val="0"/>
          <c:showCatName val="0"/>
          <c:showSerName val="0"/>
          <c:showPercent val="0"/>
          <c:showBubbleSize val="0"/>
        </c:dLbls>
        <c:smooth val="0"/>
        <c:axId val="331351944"/>
        <c:axId val="331354896"/>
      </c:lineChart>
      <c:catAx>
        <c:axId val="331351944"/>
        <c:scaling>
          <c:orientation val="minMax"/>
        </c:scaling>
        <c:delete val="0"/>
        <c:axPos val="b"/>
        <c:majorGridlines>
          <c:spPr>
            <a:ln w="9525" cap="flat" cmpd="sng" algn="ctr">
              <a:solidFill>
                <a:schemeClr val="dk1">
                  <a:lumMod val="15000"/>
                  <a:lumOff val="85000"/>
                  <a:alpha val="54000"/>
                </a:schemeClr>
              </a:solidFill>
              <a:round/>
            </a:ln>
            <a:effectLst/>
          </c:spPr>
        </c:majorGridlines>
        <c:minorGridlines>
          <c:spPr>
            <a:ln w="9525" cap="flat" cmpd="sng" algn="ctr">
              <a:solidFill>
                <a:schemeClr val="dk1">
                  <a:lumMod val="15000"/>
                  <a:lumOff val="85000"/>
                  <a:alpha val="51000"/>
                </a:schemeClr>
              </a:solidFill>
              <a:round/>
            </a:ln>
            <a:effectLst/>
          </c:spPr>
        </c:minorGridlines>
        <c:numFmt formatCode="mmm\-yy"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00" b="1" i="0" u="none" strike="noStrike" kern="1200" cap="none" spc="0" normalizeH="0" baseline="0">
                <a:solidFill>
                  <a:schemeClr val="tx1">
                    <a:lumMod val="75000"/>
                    <a:lumOff val="25000"/>
                  </a:schemeClr>
                </a:solidFill>
                <a:latin typeface="+mn-lt"/>
                <a:ea typeface="+mn-ea"/>
                <a:cs typeface="+mn-cs"/>
              </a:defRPr>
            </a:pPr>
            <a:endParaRPr lang="en-US"/>
          </a:p>
        </c:txPr>
        <c:crossAx val="331354896"/>
        <c:crosses val="autoZero"/>
        <c:auto val="0"/>
        <c:lblAlgn val="ctr"/>
        <c:lblOffset val="100"/>
        <c:noMultiLvlLbl val="0"/>
      </c:catAx>
      <c:valAx>
        <c:axId val="331354896"/>
        <c:scaling>
          <c:orientation val="minMax"/>
          <c:max val="100"/>
        </c:scaling>
        <c:delete val="1"/>
        <c:axPos val="l"/>
        <c:majorGridlines>
          <c:spPr>
            <a:ln w="9525" cap="flat" cmpd="sng" algn="ctr">
              <a:solidFill>
                <a:schemeClr val="dk1">
                  <a:lumMod val="15000"/>
                  <a:lumOff val="85000"/>
                  <a:alpha val="54000"/>
                </a:schemeClr>
              </a:solidFill>
              <a:round/>
            </a:ln>
            <a:effectLst/>
          </c:spPr>
        </c:majorGridlines>
        <c:numFmt formatCode="General" sourceLinked="1"/>
        <c:majorTickMark val="out"/>
        <c:minorTickMark val="none"/>
        <c:tickLblPos val="nextTo"/>
        <c:crossAx val="331351944"/>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cap="none" spc="0" normalizeH="0" baseline="0">
                <a:solidFill>
                  <a:schemeClr val="dk1">
                    <a:lumMod val="50000"/>
                    <a:lumOff val="50000"/>
                  </a:schemeClr>
                </a:solidFill>
                <a:latin typeface="+mj-lt"/>
                <a:ea typeface="+mj-ea"/>
                <a:cs typeface="+mj-cs"/>
              </a:defRPr>
            </a:pPr>
            <a:r>
              <a:rPr lang="el-GR" sz="1200" dirty="0"/>
              <a:t>Σύνολο</a:t>
            </a:r>
            <a:endParaRPr lang="en-US" sz="1200" dirty="0"/>
          </a:p>
        </c:rich>
      </c:tx>
      <c:overlay val="0"/>
      <c:spPr>
        <a:noFill/>
        <a:ln>
          <a:noFill/>
        </a:ln>
        <a:effectLst/>
      </c:spPr>
      <c:txPr>
        <a:bodyPr rot="0" spcFirstLastPara="1" vertOverflow="ellipsis" vert="horz" wrap="square" anchor="ctr" anchorCtr="1"/>
        <a:lstStyle/>
        <a:p>
          <a:pPr>
            <a:defRPr sz="1200" b="1" i="0" u="none" strike="noStrike" kern="1200" cap="none" spc="0" normalizeH="0" baseline="0">
              <a:solidFill>
                <a:schemeClr val="dk1">
                  <a:lumMod val="50000"/>
                  <a:lumOff val="50000"/>
                </a:schemeClr>
              </a:solidFill>
              <a:latin typeface="+mj-lt"/>
              <a:ea typeface="+mj-ea"/>
              <a:cs typeface="+mj-cs"/>
            </a:defRPr>
          </a:pPr>
          <a:endParaRPr lang="en-US"/>
        </a:p>
      </c:txPr>
    </c:title>
    <c:autoTitleDeleted val="0"/>
    <c:plotArea>
      <c:layout>
        <c:manualLayout>
          <c:layoutTarget val="inner"/>
          <c:xMode val="edge"/>
          <c:yMode val="edge"/>
          <c:x val="3.1926355479710851E-2"/>
          <c:y val="0.13953095382503317"/>
          <c:w val="0.9680736445202891"/>
          <c:h val="0.82386861572036951"/>
        </c:manualLayout>
      </c:layout>
      <c:barChart>
        <c:barDir val="col"/>
        <c:grouping val="clustered"/>
        <c:varyColors val="0"/>
        <c:ser>
          <c:idx val="0"/>
          <c:order val="0"/>
          <c:tx>
            <c:strRef>
              <c:f>Sheet1!$B$1</c:f>
              <c:strCache>
                <c:ptCount val="1"/>
                <c:pt idx="0">
                  <c:v>Series 1</c:v>
                </c:pt>
              </c:strCache>
            </c:strRef>
          </c:tx>
          <c:spPr>
            <a:solidFill>
              <a:schemeClr val="bg1">
                <a:lumMod val="50000"/>
                <a:alpha val="70000"/>
              </a:schemeClr>
            </a:solidFill>
            <a:ln>
              <a:noFill/>
            </a:ln>
            <a:effectLst/>
          </c:spPr>
          <c:invertIfNegative val="0"/>
          <c:dPt>
            <c:idx val="0"/>
            <c:invertIfNegative val="0"/>
            <c:bubble3D val="0"/>
            <c:spPr>
              <a:solidFill>
                <a:srgbClr val="3399FF">
                  <a:alpha val="70000"/>
                </a:srgbClr>
              </a:solidFill>
              <a:ln>
                <a:noFill/>
              </a:ln>
              <a:effectLst/>
            </c:spPr>
            <c:extLst>
              <c:ext xmlns:c16="http://schemas.microsoft.com/office/drawing/2014/chart" uri="{C3380CC4-5D6E-409C-BE32-E72D297353CC}">
                <c16:uniqueId val="{00000001-490C-490F-A67C-64BF956F0D26}"/>
              </c:ext>
            </c:extLst>
          </c:dPt>
          <c:dPt>
            <c:idx val="1"/>
            <c:invertIfNegative val="0"/>
            <c:bubble3D val="0"/>
            <c:spPr>
              <a:solidFill>
                <a:schemeClr val="accent2">
                  <a:alpha val="70000"/>
                </a:schemeClr>
              </a:solidFill>
              <a:ln>
                <a:noFill/>
              </a:ln>
              <a:effectLst/>
            </c:spPr>
            <c:extLst>
              <c:ext xmlns:c16="http://schemas.microsoft.com/office/drawing/2014/chart" uri="{C3380CC4-5D6E-409C-BE32-E72D297353CC}">
                <c16:uniqueId val="{00000002-490C-490F-A67C-64BF956F0D26}"/>
              </c:ext>
            </c:extLst>
          </c:dPt>
          <c:dPt>
            <c:idx val="2"/>
            <c:invertIfNegative val="0"/>
            <c:bubble3D val="0"/>
            <c:spPr>
              <a:solidFill>
                <a:schemeClr val="accent1">
                  <a:lumMod val="50000"/>
                  <a:alpha val="70000"/>
                </a:schemeClr>
              </a:solidFill>
              <a:ln>
                <a:noFill/>
              </a:ln>
              <a:effectLst/>
            </c:spPr>
            <c:extLst>
              <c:ext xmlns:c16="http://schemas.microsoft.com/office/drawing/2014/chart" uri="{C3380CC4-5D6E-409C-BE32-E72D297353CC}">
                <c16:uniqueId val="{00000003-490C-490F-A67C-64BF956F0D26}"/>
              </c:ext>
            </c:extLst>
          </c:dPt>
          <c:dPt>
            <c:idx val="3"/>
            <c:invertIfNegative val="0"/>
            <c:bubble3D val="0"/>
            <c:spPr>
              <a:solidFill>
                <a:srgbClr val="FF0000">
                  <a:alpha val="70000"/>
                </a:srgbClr>
              </a:solidFill>
              <a:ln>
                <a:noFill/>
              </a:ln>
              <a:effectLst/>
            </c:spPr>
            <c:extLst>
              <c:ext xmlns:c16="http://schemas.microsoft.com/office/drawing/2014/chart" uri="{C3380CC4-5D6E-409C-BE32-E72D297353CC}">
                <c16:uniqueId val="{00000004-490C-490F-A67C-64BF956F0D26}"/>
              </c:ext>
            </c:extLst>
          </c:dPt>
          <c:dPt>
            <c:idx val="4"/>
            <c:invertIfNegative val="0"/>
            <c:bubble3D val="0"/>
            <c:spPr>
              <a:solidFill>
                <a:schemeClr val="accent4">
                  <a:lumMod val="40000"/>
                  <a:lumOff val="60000"/>
                  <a:alpha val="70000"/>
                </a:schemeClr>
              </a:solidFill>
              <a:ln>
                <a:noFill/>
              </a:ln>
              <a:effectLst/>
            </c:spPr>
            <c:extLst>
              <c:ext xmlns:c16="http://schemas.microsoft.com/office/drawing/2014/chart" uri="{C3380CC4-5D6E-409C-BE32-E72D297353CC}">
                <c16:uniqueId val="{00000005-490C-490F-A67C-64BF956F0D26}"/>
              </c:ext>
            </c:extLst>
          </c:dPt>
          <c:dPt>
            <c:idx val="5"/>
            <c:invertIfNegative val="0"/>
            <c:bubble3D val="0"/>
            <c:spPr>
              <a:solidFill>
                <a:srgbClr val="C00000">
                  <a:alpha val="70000"/>
                </a:srgbClr>
              </a:solidFill>
              <a:ln>
                <a:noFill/>
              </a:ln>
              <a:effectLst/>
            </c:spPr>
            <c:extLst>
              <c:ext xmlns:c16="http://schemas.microsoft.com/office/drawing/2014/chart" uri="{C3380CC4-5D6E-409C-BE32-E72D297353CC}">
                <c16:uniqueId val="{00000006-490C-490F-A67C-64BF956F0D26}"/>
              </c:ext>
            </c:extLst>
          </c:dPt>
          <c:dPt>
            <c:idx val="6"/>
            <c:invertIfNegative val="0"/>
            <c:bubble3D val="0"/>
            <c:spPr>
              <a:solidFill>
                <a:srgbClr val="A40037">
                  <a:alpha val="69804"/>
                </a:srgbClr>
              </a:solidFill>
              <a:ln>
                <a:noFill/>
              </a:ln>
              <a:effectLst/>
            </c:spPr>
            <c:extLst>
              <c:ext xmlns:c16="http://schemas.microsoft.com/office/drawing/2014/chart" uri="{C3380CC4-5D6E-409C-BE32-E72D297353CC}">
                <c16:uniqueId val="{00000007-490C-490F-A67C-64BF956F0D26}"/>
              </c:ext>
            </c:extLst>
          </c:dPt>
          <c:dPt>
            <c:idx val="7"/>
            <c:invertIfNegative val="0"/>
            <c:bubble3D val="0"/>
            <c:spPr>
              <a:solidFill>
                <a:schemeClr val="bg1">
                  <a:lumMod val="65000"/>
                  <a:alpha val="70000"/>
                </a:schemeClr>
              </a:solidFill>
              <a:ln>
                <a:noFill/>
              </a:ln>
              <a:effectLst/>
            </c:spPr>
            <c:extLst>
              <c:ext xmlns:c16="http://schemas.microsoft.com/office/drawing/2014/chart" uri="{C3380CC4-5D6E-409C-BE32-E72D297353CC}">
                <c16:uniqueId val="{0000000F-1153-403F-BCF0-A1F0212CFA79}"/>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Sheet1!$A$2:$A$13</c:f>
              <c:strCache>
                <c:ptCount val="12"/>
                <c:pt idx="0">
                  <c:v>ΝΕΑ  ΔΗΜΟΚΡΑΤΙΑ</c:v>
                </c:pt>
                <c:pt idx="1">
                  <c:v>ΣΥΡΙΖΑ</c:v>
                </c:pt>
                <c:pt idx="2">
                  <c:v>ΚΙΝΑΛ</c:v>
                </c:pt>
                <c:pt idx="3">
                  <c:v>ΚΚΕ</c:v>
                </c:pt>
                <c:pt idx="4">
                  <c:v>ΕΛΛΗΝΙΚΗ ΛΥΣΗ</c:v>
                </c:pt>
                <c:pt idx="5">
                  <c:v>ΜΕΡΑ 25</c:v>
                </c:pt>
                <c:pt idx="6">
                  <c:v>ΑΝΤΑΡΣΥΑ</c:v>
                </c:pt>
                <c:pt idx="7">
                  <c:v>ΑΛΛΟ</c:v>
                </c:pt>
                <c:pt idx="8">
                  <c:v>ΑΚΥΡΟ-ΛΕΥΚΟ</c:v>
                </c:pt>
                <c:pt idx="9">
                  <c:v>ΔΕΝ ΘΑ ΨΗΦΙΣΩ</c:v>
                </c:pt>
                <c:pt idx="10">
                  <c:v>ΔΕΝ ΕΧΩ ΑΠΟΦΑΣΙΣΕΙ</c:v>
                </c:pt>
                <c:pt idx="11">
                  <c:v>ΔΑ</c:v>
                </c:pt>
              </c:strCache>
            </c:strRef>
          </c:cat>
          <c:val>
            <c:numRef>
              <c:f>Sheet1!$B$2:$B$13</c:f>
              <c:numCache>
                <c:formatCode>0.0</c:formatCode>
                <c:ptCount val="12"/>
                <c:pt idx="0">
                  <c:v>32.299999999999997</c:v>
                </c:pt>
                <c:pt idx="1">
                  <c:v>20.5</c:v>
                </c:pt>
                <c:pt idx="2">
                  <c:v>6</c:v>
                </c:pt>
                <c:pt idx="3">
                  <c:v>4.4000000000000004</c:v>
                </c:pt>
                <c:pt idx="4">
                  <c:v>4.3</c:v>
                </c:pt>
                <c:pt idx="5">
                  <c:v>3.4</c:v>
                </c:pt>
                <c:pt idx="6">
                  <c:v>1</c:v>
                </c:pt>
                <c:pt idx="7">
                  <c:v>2.6</c:v>
                </c:pt>
                <c:pt idx="8">
                  <c:v>6.7</c:v>
                </c:pt>
                <c:pt idx="9">
                  <c:v>8.3000000000000007</c:v>
                </c:pt>
                <c:pt idx="10">
                  <c:v>8.1999999999999993</c:v>
                </c:pt>
                <c:pt idx="11">
                  <c:v>2.2999999999999998</c:v>
                </c:pt>
              </c:numCache>
            </c:numRef>
          </c:val>
          <c:extLst>
            <c:ext xmlns:c16="http://schemas.microsoft.com/office/drawing/2014/chart" uri="{C3380CC4-5D6E-409C-BE32-E72D297353CC}">
              <c16:uniqueId val="{00000000-6B80-4ED6-BFFF-1579FA2D7E38}"/>
            </c:ext>
          </c:extLst>
        </c:ser>
        <c:dLbls>
          <c:showLegendKey val="0"/>
          <c:showVal val="0"/>
          <c:showCatName val="0"/>
          <c:showSerName val="0"/>
          <c:showPercent val="0"/>
          <c:showBubbleSize val="0"/>
        </c:dLbls>
        <c:gapWidth val="100"/>
        <c:overlap val="-43"/>
        <c:axId val="757033168"/>
        <c:axId val="757034480"/>
      </c:barChart>
      <c:catAx>
        <c:axId val="757033168"/>
        <c:scaling>
          <c:orientation val="minMax"/>
        </c:scaling>
        <c:delete val="1"/>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crossAx val="757034480"/>
        <c:crosses val="autoZero"/>
        <c:auto val="1"/>
        <c:lblAlgn val="ctr"/>
        <c:lblOffset val="100"/>
        <c:noMultiLvlLbl val="0"/>
      </c:catAx>
      <c:valAx>
        <c:axId val="757034480"/>
        <c:scaling>
          <c:orientation val="minMax"/>
          <c:max val="60"/>
        </c:scaling>
        <c:delete val="1"/>
        <c:axPos val="l"/>
        <c:majorGridlines>
          <c:spPr>
            <a:ln w="9525" cap="flat" cmpd="sng" algn="ctr">
              <a:solidFill>
                <a:schemeClr val="dk1">
                  <a:lumMod val="15000"/>
                  <a:lumOff val="85000"/>
                </a:schemeClr>
              </a:solidFill>
              <a:round/>
            </a:ln>
            <a:effectLst/>
          </c:spPr>
        </c:majorGridlines>
        <c:numFmt formatCode="0.0" sourceLinked="1"/>
        <c:majorTickMark val="out"/>
        <c:minorTickMark val="none"/>
        <c:tickLblPos val="nextTo"/>
        <c:crossAx val="757033168"/>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cap="none" spc="0" normalizeH="0" baseline="0">
                <a:solidFill>
                  <a:schemeClr val="tx1">
                    <a:lumMod val="75000"/>
                    <a:lumOff val="25000"/>
                  </a:schemeClr>
                </a:solidFill>
                <a:latin typeface="+mj-lt"/>
                <a:ea typeface="+mj-ea"/>
                <a:cs typeface="+mj-cs"/>
              </a:defRPr>
            </a:pPr>
            <a:r>
              <a:rPr lang="el-GR" sz="1200" dirty="0">
                <a:solidFill>
                  <a:schemeClr val="tx1">
                    <a:lumMod val="75000"/>
                    <a:lumOff val="25000"/>
                  </a:schemeClr>
                </a:solidFill>
              </a:rPr>
              <a:t>Σύνολο</a:t>
            </a:r>
            <a:endParaRPr lang="en-US" sz="12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200"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manualLayout>
          <c:layoutTarget val="inner"/>
          <c:xMode val="edge"/>
          <c:yMode val="edge"/>
          <c:x val="0.2906971228558875"/>
          <c:y val="0.15974906874759184"/>
          <c:w val="0.69397348913665813"/>
          <c:h val="0.77474906309497915"/>
        </c:manualLayout>
      </c:layout>
      <c:barChart>
        <c:barDir val="bar"/>
        <c:grouping val="clustered"/>
        <c:varyColors val="0"/>
        <c:ser>
          <c:idx val="0"/>
          <c:order val="0"/>
          <c:tx>
            <c:strRef>
              <c:f>Sheet1!$B$1</c:f>
              <c:strCache>
                <c:ptCount val="1"/>
                <c:pt idx="0">
                  <c:v>Μαρ-21</c:v>
                </c:pt>
              </c:strCache>
            </c:strRef>
          </c:tx>
          <c:spPr>
            <a:solidFill>
              <a:srgbClr val="3399FF">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Sheet1!$A$2:$A$6</c:f>
              <c:strCache>
                <c:ptCount val="5"/>
                <c:pt idx="0">
                  <c:v>Πανδημία κορωνοϊού-Ιατρική περίθαλψη</c:v>
                </c:pt>
                <c:pt idx="1">
                  <c:v>Οικονομία</c:v>
                </c:pt>
                <c:pt idx="2">
                  <c:v>Πολιτικοί-Πολιτικό σύστημα</c:v>
                </c:pt>
                <c:pt idx="3">
                  <c:v>Ανεργία</c:v>
                </c:pt>
                <c:pt idx="4">
                  <c:v>Εξωτερική πολιτική</c:v>
                </c:pt>
              </c:strCache>
            </c:strRef>
          </c:cat>
          <c:val>
            <c:numRef>
              <c:f>Sheet1!$B$2:$B$6</c:f>
              <c:numCache>
                <c:formatCode>0</c:formatCode>
                <c:ptCount val="5"/>
                <c:pt idx="0">
                  <c:v>37.1</c:v>
                </c:pt>
                <c:pt idx="1">
                  <c:v>26.9</c:v>
                </c:pt>
                <c:pt idx="2">
                  <c:v>10.9</c:v>
                </c:pt>
                <c:pt idx="3">
                  <c:v>6.7</c:v>
                </c:pt>
                <c:pt idx="4">
                  <c:v>3.2</c:v>
                </c:pt>
              </c:numCache>
            </c:numRef>
          </c:val>
          <c:extLst>
            <c:ext xmlns:c16="http://schemas.microsoft.com/office/drawing/2014/chart" uri="{C3380CC4-5D6E-409C-BE32-E72D297353CC}">
              <c16:uniqueId val="{00000000-7ADA-4098-93E7-E2C084853A02}"/>
            </c:ext>
          </c:extLst>
        </c:ser>
        <c:ser>
          <c:idx val="1"/>
          <c:order val="1"/>
          <c:tx>
            <c:strRef>
              <c:f>Sheet1!$C$1</c:f>
              <c:strCache>
                <c:ptCount val="1"/>
                <c:pt idx="0">
                  <c:v>Φεβ-21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Sheet1!$A$2:$A$6</c:f>
              <c:strCache>
                <c:ptCount val="5"/>
                <c:pt idx="0">
                  <c:v>Πανδημία κορωνοϊού-Ιατρική περίθαλψη</c:v>
                </c:pt>
                <c:pt idx="1">
                  <c:v>Οικονομία</c:v>
                </c:pt>
                <c:pt idx="2">
                  <c:v>Πολιτικοί-Πολιτικό σύστημα</c:v>
                </c:pt>
                <c:pt idx="3">
                  <c:v>Ανεργία</c:v>
                </c:pt>
                <c:pt idx="4">
                  <c:v>Εξωτερική πολιτική</c:v>
                </c:pt>
              </c:strCache>
            </c:strRef>
          </c:cat>
          <c:val>
            <c:numRef>
              <c:f>Sheet1!$C$2:$C$6</c:f>
              <c:numCache>
                <c:formatCode>General</c:formatCode>
                <c:ptCount val="5"/>
                <c:pt idx="0">
                  <c:v>43</c:v>
                </c:pt>
                <c:pt idx="1">
                  <c:v>28</c:v>
                </c:pt>
                <c:pt idx="2">
                  <c:v>6</c:v>
                </c:pt>
                <c:pt idx="3">
                  <c:v>8</c:v>
                </c:pt>
                <c:pt idx="4">
                  <c:v>4</c:v>
                </c:pt>
              </c:numCache>
            </c:numRef>
          </c:val>
          <c:extLst>
            <c:ext xmlns:c16="http://schemas.microsoft.com/office/drawing/2014/chart" uri="{C3380CC4-5D6E-409C-BE32-E72D297353CC}">
              <c16:uniqueId val="{00000001-BFFF-4F9C-AC4F-5D8DAEB202A5}"/>
            </c:ext>
          </c:extLst>
        </c:ser>
        <c:dLbls>
          <c:showLegendKey val="0"/>
          <c:showVal val="0"/>
          <c:showCatName val="0"/>
          <c:showSerName val="0"/>
          <c:showPercent val="0"/>
          <c:showBubbleSize val="0"/>
        </c:dLbls>
        <c:gapWidth val="100"/>
        <c:axId val="510722928"/>
        <c:axId val="510721288"/>
      </c:barChart>
      <c:catAx>
        <c:axId val="510722928"/>
        <c:scaling>
          <c:orientation val="maxMin"/>
        </c:scaling>
        <c:delete val="0"/>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00" b="1" i="0" u="none" strike="noStrike" kern="1200" cap="none" spc="0" normalizeH="0" baseline="0">
                <a:solidFill>
                  <a:schemeClr val="tx1">
                    <a:lumMod val="75000"/>
                    <a:lumOff val="25000"/>
                  </a:schemeClr>
                </a:solidFill>
                <a:latin typeface="+mn-lt"/>
                <a:ea typeface="+mn-ea"/>
                <a:cs typeface="+mn-cs"/>
              </a:defRPr>
            </a:pPr>
            <a:endParaRPr lang="en-US"/>
          </a:p>
        </c:txPr>
        <c:crossAx val="510721288"/>
        <c:crosses val="autoZero"/>
        <c:auto val="1"/>
        <c:lblAlgn val="ctr"/>
        <c:lblOffset val="100"/>
        <c:noMultiLvlLbl val="0"/>
      </c:catAx>
      <c:valAx>
        <c:axId val="510721288"/>
        <c:scaling>
          <c:orientation val="minMax"/>
          <c:max val="70"/>
        </c:scaling>
        <c:delete val="1"/>
        <c:axPos val="t"/>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crossAx val="510722928"/>
        <c:crosses val="autoZero"/>
        <c:crossBetween val="between"/>
      </c:valAx>
      <c:spPr>
        <a:pattFill prst="ltDnDiag">
          <a:fgClr>
            <a:schemeClr val="dk1">
              <a:lumMod val="15000"/>
              <a:lumOff val="85000"/>
            </a:schemeClr>
          </a:fgClr>
          <a:bgClr>
            <a:schemeClr val="lt1"/>
          </a:bgClr>
        </a:pattFill>
        <a:ln>
          <a:noFill/>
        </a:ln>
        <a:effectLst/>
      </c:spPr>
    </c:plotArea>
    <c:legend>
      <c:legendPos val="r"/>
      <c:layout>
        <c:manualLayout>
          <c:xMode val="edge"/>
          <c:yMode val="edge"/>
          <c:x val="0.84371801127095714"/>
          <c:y val="0.81554161380046974"/>
          <c:w val="0.10818200661967621"/>
          <c:h val="0.10417807791271903"/>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dk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r>
              <a:rPr lang="en-GB" sz="1200" dirty="0">
                <a:solidFill>
                  <a:schemeClr val="tx1">
                    <a:lumMod val="75000"/>
                    <a:lumOff val="25000"/>
                  </a:schemeClr>
                </a:solidFill>
              </a:rPr>
              <a:t>N=760 </a:t>
            </a:r>
            <a:r>
              <a:rPr lang="el-GR" sz="1200" dirty="0">
                <a:solidFill>
                  <a:schemeClr val="tx1">
                    <a:lumMod val="75000"/>
                    <a:lumOff val="25000"/>
                  </a:schemeClr>
                </a:solidFill>
              </a:rPr>
              <a:t>άτομα</a:t>
            </a:r>
            <a:endParaRPr lang="en-US" sz="1200" dirty="0">
              <a:solidFill>
                <a:schemeClr val="tx1">
                  <a:lumMod val="75000"/>
                  <a:lumOff val="25000"/>
                </a:schemeClr>
              </a:solidFill>
            </a:endParaRPr>
          </a:p>
        </c:rich>
      </c:tx>
      <c:layout>
        <c:manualLayout>
          <c:xMode val="edge"/>
          <c:yMode val="edge"/>
          <c:x val="0.4478090690345235"/>
          <c:y val="0"/>
        </c:manualLayout>
      </c:layout>
      <c:overlay val="0"/>
      <c:spPr>
        <a:noFill/>
        <a:ln>
          <a:noFill/>
        </a:ln>
        <a:effectLst/>
      </c:spPr>
      <c:txPr>
        <a:bodyPr rot="0" spcFirstLastPara="1" vertOverflow="ellipsis" vert="horz" wrap="square" anchor="ctr" anchorCtr="1"/>
        <a:lstStyle/>
        <a:p>
          <a:pPr>
            <a:defRPr sz="1200" b="1" i="0" u="none" strike="noStrike" kern="1200" spc="0" normalizeH="0" baseline="0">
              <a:solidFill>
                <a:schemeClr val="tx1">
                  <a:lumMod val="75000"/>
                  <a:lumOff val="25000"/>
                </a:schemeClr>
              </a:solidFill>
              <a:latin typeface="+mj-lt"/>
              <a:ea typeface="+mj-ea"/>
              <a:cs typeface="+mj-cs"/>
            </a:defRPr>
          </a:pPr>
          <a:endParaRPr lang="en-US"/>
        </a:p>
      </c:txPr>
    </c:title>
    <c:autoTitleDeleted val="0"/>
    <c:view3D>
      <c:rotX val="30"/>
      <c:rotY val="207"/>
      <c:depthPercent val="100"/>
      <c:rAngAx val="0"/>
      <c:perspective val="5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15981651748564005"/>
          <c:w val="1"/>
          <c:h val="0.81058418912080832"/>
        </c:manualLayout>
      </c:layout>
      <c:pie3DChart>
        <c:varyColors val="1"/>
        <c:ser>
          <c:idx val="0"/>
          <c:order val="0"/>
          <c:tx>
            <c:strRef>
              <c:f>Sheet1!$B$1</c:f>
              <c:strCache>
                <c:ptCount val="1"/>
                <c:pt idx="0">
                  <c:v>Series 1</c:v>
                </c:pt>
              </c:strCache>
            </c:strRef>
          </c:tx>
          <c:dPt>
            <c:idx val="0"/>
            <c:bubble3D val="0"/>
            <c:spPr>
              <a:solidFill>
                <a:srgbClr val="3399FF">
                  <a:alpha val="70000"/>
                </a:srgb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1-1FCA-41E6-BA91-B77E97A59B2F}"/>
              </c:ext>
            </c:extLst>
          </c:dPt>
          <c:dPt>
            <c:idx val="1"/>
            <c:bubble3D val="0"/>
            <c:spPr>
              <a:solidFill>
                <a:schemeClr val="accent2">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3-1FCA-41E6-BA91-B77E97A59B2F}"/>
              </c:ext>
            </c:extLst>
          </c:dPt>
          <c:dPt>
            <c:idx val="2"/>
            <c:bubble3D val="0"/>
            <c:spPr>
              <a:solidFill>
                <a:schemeClr val="bg1">
                  <a:lumMod val="65000"/>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5-1FCA-41E6-BA91-B77E97A59B2F}"/>
              </c:ext>
            </c:extLst>
          </c:dPt>
          <c:dPt>
            <c:idx val="3"/>
            <c:bubble3D val="0"/>
            <c:spPr>
              <a:solidFill>
                <a:schemeClr val="bg1">
                  <a:lumMod val="50000"/>
                  <a:alpha val="70000"/>
                </a:schemeClr>
              </a:solidFill>
              <a:ln w="50800">
                <a:solidFill>
                  <a:schemeClr val="lt1"/>
                </a:solidFill>
              </a:ln>
              <a:effectLst/>
              <a:sp3d contourW="50800">
                <a:contourClr>
                  <a:schemeClr val="lt1"/>
                </a:contourClr>
              </a:sp3d>
            </c:spPr>
            <c:extLst>
              <c:ext xmlns:c16="http://schemas.microsoft.com/office/drawing/2014/chart" uri="{C3380CC4-5D6E-409C-BE32-E72D297353CC}">
                <c16:uniqueId val="{00000007-1FCA-41E6-BA91-B77E97A59B2F}"/>
              </c:ext>
            </c:extLst>
          </c:dPt>
          <c:dLbls>
            <c:dLbl>
              <c:idx val="0"/>
              <c:layout>
                <c:manualLayout>
                  <c:x val="2.4850978667684005E-2"/>
                  <c:y val="-0.38480376203544092"/>
                </c:manualLayout>
              </c:layout>
              <c:tx>
                <c:rich>
                  <a:bodyPr/>
                  <a:lstStyle/>
                  <a:p>
                    <a:fld id="{A2BBFEB8-9393-4CFB-B9C7-1F3CA4607957}" type="CATEGORYNAME">
                      <a:rPr lang="el-GR" sz="1200" smtClean="0"/>
                      <a:pPr/>
                      <a:t>[CATEGORY NAME]</a:t>
                    </a:fld>
                    <a:r>
                      <a:rPr lang="el-GR" sz="1200" baseline="0"/>
                      <a:t> </a:t>
                    </a:r>
                  </a:p>
                  <a:p>
                    <a:fld id="{2F3D41A6-FD78-4D0B-B725-6D9B5F2D6547}" type="VALUE">
                      <a:rPr lang="el-GR" sz="1200" baseline="0" smtClean="0"/>
                      <a:pPr/>
                      <a:t>[VALUE]</a:t>
                    </a:fld>
                    <a:endParaRPr lang="en-GB"/>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1FCA-41E6-BA91-B77E97A59B2F}"/>
                </c:ext>
              </c:extLst>
            </c:dLbl>
            <c:dLbl>
              <c:idx val="1"/>
              <c:layout>
                <c:manualLayout>
                  <c:x val="8.1705912600328251E-2"/>
                  <c:y val="0.15635321528386292"/>
                </c:manualLayout>
              </c:layout>
              <c:tx>
                <c:rich>
                  <a:bodyPr/>
                  <a:lstStyle/>
                  <a:p>
                    <a:fld id="{54AB5F40-1FB7-4F6F-A92C-44172B276CC1}" type="CATEGORYNAME">
                      <a:rPr lang="el-GR" smtClean="0"/>
                      <a:pPr/>
                      <a:t>[CATEGORY NAME]</a:t>
                    </a:fld>
                    <a:r>
                      <a:rPr lang="el-GR" baseline="0" dirty="0"/>
                      <a:t> </a:t>
                    </a:r>
                  </a:p>
                  <a:p>
                    <a:fld id="{2EA66725-B4FD-48BE-AAB3-036FC3A6A3A8}" type="VALUE">
                      <a:rPr lang="el-GR" baseline="0" smtClean="0"/>
                      <a:pPr/>
                      <a:t>[VALUE]</a:t>
                    </a:fld>
                    <a:endParaRPr lang="en-GB"/>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FCA-41E6-BA91-B77E97A59B2F}"/>
                </c:ext>
              </c:extLst>
            </c:dLbl>
            <c:dLbl>
              <c:idx val="2"/>
              <c:tx>
                <c:rich>
                  <a:bodyPr/>
                  <a:lstStyle/>
                  <a:p>
                    <a:fld id="{6E707553-3FCA-4302-942A-BDA94A27770F}" type="CATEGORYNAME">
                      <a:rPr lang="el-GR" smtClean="0"/>
                      <a:pPr/>
                      <a:t>[CATEGORY NAME]</a:t>
                    </a:fld>
                    <a:endParaRPr lang="el-GR"/>
                  </a:p>
                  <a:p>
                    <a:r>
                      <a:rPr lang="el-GR" baseline="0"/>
                      <a:t> </a:t>
                    </a:r>
                    <a:fld id="{39F8C29F-E0D8-45DD-B438-8C414B9C280F}" type="VALUE">
                      <a:rPr lang="el-GR" baseline="0"/>
                      <a:pPr/>
                      <a:t>[VALUE]</a:t>
                    </a:fld>
                    <a:endParaRPr lang="el-GR"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1FCA-41E6-BA91-B77E97A59B2F}"/>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Είναι αντάξια</c:v>
                </c:pt>
                <c:pt idx="1">
                  <c:v>Υστερεί</c:v>
                </c:pt>
                <c:pt idx="2">
                  <c:v>ΔΓ/ΔΑ (αυθ.)</c:v>
                </c:pt>
              </c:strCache>
            </c:strRef>
          </c:cat>
          <c:val>
            <c:numRef>
              <c:f>Sheet1!$B$2:$B$4</c:f>
              <c:numCache>
                <c:formatCode>0</c:formatCode>
                <c:ptCount val="3"/>
                <c:pt idx="0">
                  <c:v>17.2</c:v>
                </c:pt>
                <c:pt idx="1">
                  <c:v>77</c:v>
                </c:pt>
                <c:pt idx="2">
                  <c:v>5.8</c:v>
                </c:pt>
              </c:numCache>
            </c:numRef>
          </c:val>
          <c:extLst>
            <c:ext xmlns:c16="http://schemas.microsoft.com/office/drawing/2014/chart" uri="{C3380CC4-5D6E-409C-BE32-E72D297353CC}">
              <c16:uniqueId val="{00000008-1FCA-41E6-BA91-B77E97A59B2F}"/>
            </c:ext>
          </c:extLst>
        </c:ser>
        <c:dLbls>
          <c:showLegendKey val="0"/>
          <c:showVal val="0"/>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none" spc="0" normalizeH="0" baseline="0">
                <a:solidFill>
                  <a:schemeClr val="tx1">
                    <a:lumMod val="75000"/>
                    <a:lumOff val="25000"/>
                  </a:schemeClr>
                </a:solidFill>
                <a:latin typeface="+mj-lt"/>
                <a:ea typeface="+mj-ea"/>
                <a:cs typeface="+mj-cs"/>
              </a:defRPr>
            </a:pPr>
            <a:r>
              <a:rPr lang="el-GR" sz="1400" dirty="0">
                <a:solidFill>
                  <a:schemeClr val="tx1">
                    <a:lumMod val="75000"/>
                    <a:lumOff val="25000"/>
                  </a:schemeClr>
                </a:solidFill>
              </a:rPr>
              <a:t>Σύνολο</a:t>
            </a:r>
            <a:endParaRPr lang="en-US" sz="14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defRPr sz="1400"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manualLayout>
          <c:layoutTarget val="inner"/>
          <c:xMode val="edge"/>
          <c:yMode val="edge"/>
          <c:x val="1.2114231742218167E-2"/>
          <c:y val="0.25081407272916939"/>
          <c:w val="0.97136636133657528"/>
          <c:h val="0.70006846054935179"/>
        </c:manualLayout>
      </c:layout>
      <c:barChart>
        <c:barDir val="col"/>
        <c:grouping val="clustered"/>
        <c:varyColors val="0"/>
        <c:ser>
          <c:idx val="0"/>
          <c:order val="0"/>
          <c:tx>
            <c:strRef>
              <c:f>Sheet1!$B$1</c:f>
              <c:strCache>
                <c:ptCount val="1"/>
                <c:pt idx="0">
                  <c:v>Κυβέρνηση</c:v>
                </c:pt>
              </c:strCache>
            </c:strRef>
          </c:tx>
          <c:spPr>
            <a:solidFill>
              <a:srgbClr val="0070C0"/>
            </a:solidFill>
            <a:ln>
              <a:noFill/>
            </a:ln>
            <a:effectLst/>
          </c:spPr>
          <c:invertIfNegative val="0"/>
          <c:dPt>
            <c:idx val="0"/>
            <c:invertIfNegative val="0"/>
            <c:bubble3D val="0"/>
            <c:spPr>
              <a:solidFill>
                <a:srgbClr val="0070C0"/>
              </a:solidFill>
              <a:ln>
                <a:noFill/>
              </a:ln>
              <a:effectLst/>
            </c:spPr>
            <c:extLst>
              <c:ext xmlns:c16="http://schemas.microsoft.com/office/drawing/2014/chart" uri="{C3380CC4-5D6E-409C-BE32-E72D297353CC}">
                <c16:uniqueId val="{00000004-EE79-4FA8-8ADE-2B743D62186D}"/>
              </c:ext>
            </c:extLst>
          </c:dPt>
          <c:dPt>
            <c:idx val="1"/>
            <c:invertIfNegative val="0"/>
            <c:bubble3D val="0"/>
            <c:spPr>
              <a:solidFill>
                <a:srgbClr val="0070C0"/>
              </a:solidFill>
              <a:ln>
                <a:noFill/>
              </a:ln>
              <a:effectLst/>
            </c:spPr>
            <c:extLst>
              <c:ext xmlns:c16="http://schemas.microsoft.com/office/drawing/2014/chart" uri="{C3380CC4-5D6E-409C-BE32-E72D297353CC}">
                <c16:uniqueId val="{00000005-EE79-4FA8-8ADE-2B743D62186D}"/>
              </c:ext>
            </c:extLst>
          </c:dPt>
          <c:dPt>
            <c:idx val="2"/>
            <c:invertIfNegative val="0"/>
            <c:bubble3D val="0"/>
            <c:spPr>
              <a:solidFill>
                <a:srgbClr val="0070C0"/>
              </a:solidFill>
              <a:ln>
                <a:noFill/>
              </a:ln>
              <a:effectLst/>
            </c:spPr>
            <c:extLst>
              <c:ext xmlns:c16="http://schemas.microsoft.com/office/drawing/2014/chart" uri="{C3380CC4-5D6E-409C-BE32-E72D297353CC}">
                <c16:uniqueId val="{00000001-915A-413E-8B10-3CBC9118499E}"/>
              </c:ext>
            </c:extLst>
          </c:dPt>
          <c:dPt>
            <c:idx val="3"/>
            <c:invertIfNegative val="0"/>
            <c:bubble3D val="0"/>
            <c:spPr>
              <a:solidFill>
                <a:srgbClr val="0070C0"/>
              </a:solidFill>
              <a:ln>
                <a:noFill/>
              </a:ln>
              <a:effectLst/>
            </c:spPr>
            <c:extLst>
              <c:ext xmlns:c16="http://schemas.microsoft.com/office/drawing/2014/chart" uri="{C3380CC4-5D6E-409C-BE32-E72D297353CC}">
                <c16:uniqueId val="{00000002-915A-413E-8B10-3CBC9118499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Sheet1!$A$2:$A$5</c:f>
              <c:strCache>
                <c:ptCount val="4"/>
                <c:pt idx="0">
                  <c:v>Θετική</c:v>
                </c:pt>
                <c:pt idx="1">
                  <c:v>Ούτε-ούτε (αυθ.)</c:v>
                </c:pt>
                <c:pt idx="2">
                  <c:v>Αρνητική</c:v>
                </c:pt>
                <c:pt idx="3">
                  <c:v>ΔΓ/ΔΑ (αυθ.)</c:v>
                </c:pt>
              </c:strCache>
            </c:strRef>
          </c:cat>
          <c:val>
            <c:numRef>
              <c:f>Sheet1!$B$2:$B$5</c:f>
              <c:numCache>
                <c:formatCode>0</c:formatCode>
                <c:ptCount val="4"/>
                <c:pt idx="0">
                  <c:v>39.6</c:v>
                </c:pt>
                <c:pt idx="1">
                  <c:v>6.4</c:v>
                </c:pt>
                <c:pt idx="2">
                  <c:v>53</c:v>
                </c:pt>
                <c:pt idx="3">
                  <c:v>0.9</c:v>
                </c:pt>
              </c:numCache>
            </c:numRef>
          </c:val>
          <c:extLst>
            <c:ext xmlns:c16="http://schemas.microsoft.com/office/drawing/2014/chart" uri="{C3380CC4-5D6E-409C-BE32-E72D297353CC}">
              <c16:uniqueId val="{00000000-EE79-4FA8-8ADE-2B743D62186D}"/>
            </c:ext>
          </c:extLst>
        </c:ser>
        <c:ser>
          <c:idx val="1"/>
          <c:order val="1"/>
          <c:tx>
            <c:strRef>
              <c:f>Sheet1!$C$1</c:f>
              <c:strCache>
                <c:ptCount val="1"/>
                <c:pt idx="0">
                  <c:v>Αξ. Αντιπολίτευση</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Sheet1!$A$2:$A$5</c:f>
              <c:strCache>
                <c:ptCount val="4"/>
                <c:pt idx="0">
                  <c:v>Θετική</c:v>
                </c:pt>
                <c:pt idx="1">
                  <c:v>Ούτε-ούτε (αυθ.)</c:v>
                </c:pt>
                <c:pt idx="2">
                  <c:v>Αρνητική</c:v>
                </c:pt>
                <c:pt idx="3">
                  <c:v>ΔΓ/ΔΑ (αυθ.)</c:v>
                </c:pt>
              </c:strCache>
            </c:strRef>
          </c:cat>
          <c:val>
            <c:numRef>
              <c:f>Sheet1!$C$2:$C$5</c:f>
              <c:numCache>
                <c:formatCode>General</c:formatCode>
                <c:ptCount val="4"/>
                <c:pt idx="0">
                  <c:v>16</c:v>
                </c:pt>
                <c:pt idx="1">
                  <c:v>7</c:v>
                </c:pt>
                <c:pt idx="2">
                  <c:v>74</c:v>
                </c:pt>
                <c:pt idx="3">
                  <c:v>3</c:v>
                </c:pt>
              </c:numCache>
            </c:numRef>
          </c:val>
          <c:extLst>
            <c:ext xmlns:c16="http://schemas.microsoft.com/office/drawing/2014/chart" uri="{C3380CC4-5D6E-409C-BE32-E72D297353CC}">
              <c16:uniqueId val="{00000001-2928-48D6-8542-6671887FE1DE}"/>
            </c:ext>
          </c:extLst>
        </c:ser>
        <c:dLbls>
          <c:showLegendKey val="0"/>
          <c:showVal val="0"/>
          <c:showCatName val="0"/>
          <c:showSerName val="0"/>
          <c:showPercent val="0"/>
          <c:showBubbleSize val="0"/>
        </c:dLbls>
        <c:gapWidth val="267"/>
        <c:overlap val="-43"/>
        <c:axId val="331351944"/>
        <c:axId val="331354896"/>
      </c:barChart>
      <c:catAx>
        <c:axId val="331351944"/>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1" i="0" u="none" strike="noStrike" kern="1200" cap="none" spc="0" normalizeH="0" baseline="0">
                <a:solidFill>
                  <a:schemeClr val="tx1">
                    <a:lumMod val="75000"/>
                    <a:lumOff val="25000"/>
                  </a:schemeClr>
                </a:solidFill>
                <a:latin typeface="+mn-lt"/>
                <a:ea typeface="+mn-ea"/>
                <a:cs typeface="+mn-cs"/>
              </a:defRPr>
            </a:pPr>
            <a:endParaRPr lang="en-US"/>
          </a:p>
        </c:txPr>
        <c:crossAx val="331354896"/>
        <c:crosses val="autoZero"/>
        <c:auto val="1"/>
        <c:lblAlgn val="ctr"/>
        <c:lblOffset val="100"/>
        <c:noMultiLvlLbl val="0"/>
      </c:catAx>
      <c:valAx>
        <c:axId val="331354896"/>
        <c:scaling>
          <c:orientation val="minMax"/>
          <c:max val="90"/>
          <c:min val="0"/>
        </c:scaling>
        <c:delete val="0"/>
        <c:axPos val="l"/>
        <c:majorGridlines>
          <c:spPr>
            <a:ln w="9525" cap="flat" cmpd="sng" algn="ctr">
              <a:solidFill>
                <a:schemeClr val="dk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en-US"/>
          </a:p>
        </c:txPr>
        <c:crossAx val="331351944"/>
        <c:crosses val="autoZero"/>
        <c:crossBetween val="between"/>
      </c:valAx>
      <c:spPr>
        <a:pattFill prst="ltDnDiag">
          <a:fgClr>
            <a:schemeClr val="dk1">
              <a:lumMod val="15000"/>
              <a:lumOff val="85000"/>
            </a:schemeClr>
          </a:fgClr>
          <a:bgClr>
            <a:schemeClr val="lt1"/>
          </a:bgClr>
        </a:pattFill>
        <a:ln>
          <a:noFill/>
        </a:ln>
        <a:effectLst/>
      </c:spPr>
    </c:plotArea>
    <c:legend>
      <c:legendPos val="t"/>
      <c:layout>
        <c:manualLayout>
          <c:xMode val="edge"/>
          <c:yMode val="edge"/>
          <c:x val="0.37535110243411074"/>
          <c:y val="0.1369371152687559"/>
          <c:w val="0.28778747600122651"/>
          <c:h val="0.10435688020481831"/>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dk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none" spc="0" normalizeH="0" baseline="0">
                <a:solidFill>
                  <a:schemeClr val="tx1">
                    <a:lumMod val="75000"/>
                    <a:lumOff val="25000"/>
                  </a:schemeClr>
                </a:solidFill>
                <a:latin typeface="+mj-lt"/>
                <a:ea typeface="+mj-ea"/>
                <a:cs typeface="+mj-cs"/>
              </a:defRPr>
            </a:pPr>
            <a:r>
              <a:rPr lang="el-GR" sz="1400" dirty="0">
                <a:solidFill>
                  <a:schemeClr val="tx1">
                    <a:lumMod val="75000"/>
                    <a:lumOff val="25000"/>
                  </a:schemeClr>
                </a:solidFill>
              </a:rPr>
              <a:t>Διαχρονικά στοιχεία-Θετική Αξιολόγηση</a:t>
            </a:r>
            <a:endParaRPr lang="en-US" sz="1400" dirty="0">
              <a:solidFill>
                <a:schemeClr val="tx1">
                  <a:lumMod val="75000"/>
                  <a:lumOff val="25000"/>
                </a:schemeClr>
              </a:solidFill>
            </a:endParaRPr>
          </a:p>
        </c:rich>
      </c:tx>
      <c:layout>
        <c:manualLayout>
          <c:xMode val="edge"/>
          <c:yMode val="edge"/>
          <c:x val="0.33035426038730581"/>
          <c:y val="3.168579665452876E-2"/>
        </c:manualLayout>
      </c:layout>
      <c:overlay val="0"/>
      <c:spPr>
        <a:noFill/>
        <a:ln>
          <a:noFill/>
        </a:ln>
        <a:effectLst/>
      </c:spPr>
      <c:txPr>
        <a:bodyPr rot="0" spcFirstLastPara="1" vertOverflow="ellipsis" vert="horz" wrap="square" anchor="ctr" anchorCtr="1"/>
        <a:lstStyle/>
        <a:p>
          <a:pPr>
            <a:defRPr sz="1400"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manualLayout>
          <c:layoutTarget val="inner"/>
          <c:xMode val="edge"/>
          <c:yMode val="edge"/>
          <c:x val="1.3984581723362951E-2"/>
          <c:y val="0.16505680365160097"/>
          <c:w val="0.97203083655327405"/>
          <c:h val="0.55130666487030644"/>
        </c:manualLayout>
      </c:layout>
      <c:lineChart>
        <c:grouping val="standard"/>
        <c:varyColors val="0"/>
        <c:ser>
          <c:idx val="0"/>
          <c:order val="0"/>
          <c:tx>
            <c:strRef>
              <c:f>Sheet1!$B$1</c:f>
              <c:strCache>
                <c:ptCount val="1"/>
                <c:pt idx="0">
                  <c:v>Κυβέρνηση</c:v>
                </c:pt>
              </c:strCache>
            </c:strRef>
          </c:tx>
          <c:spPr>
            <a:ln w="22225" cap="rnd">
              <a:solidFill>
                <a:srgbClr val="3399FF"/>
              </a:solidFill>
              <a:round/>
            </a:ln>
            <a:effectLst/>
          </c:spPr>
          <c:marker>
            <c:symbol val="none"/>
          </c:marker>
          <c:dPt>
            <c:idx val="0"/>
            <c:marker>
              <c:symbol val="none"/>
            </c:marker>
            <c:bubble3D val="0"/>
            <c:extLst>
              <c:ext xmlns:c16="http://schemas.microsoft.com/office/drawing/2014/chart" uri="{C3380CC4-5D6E-409C-BE32-E72D297353CC}">
                <c16:uniqueId val="{00000001-98B0-474A-BF28-595332C819BC}"/>
              </c:ext>
            </c:extLst>
          </c:dPt>
          <c:dPt>
            <c:idx val="1"/>
            <c:marker>
              <c:symbol val="none"/>
            </c:marker>
            <c:bubble3D val="0"/>
            <c:extLst>
              <c:ext xmlns:c16="http://schemas.microsoft.com/office/drawing/2014/chart" uri="{C3380CC4-5D6E-409C-BE32-E72D297353CC}">
                <c16:uniqueId val="{00000003-98B0-474A-BF28-595332C819BC}"/>
              </c:ext>
            </c:extLst>
          </c:dPt>
          <c:dPt>
            <c:idx val="2"/>
            <c:marker>
              <c:symbol val="none"/>
            </c:marker>
            <c:bubble3D val="0"/>
            <c:extLst>
              <c:ext xmlns:c16="http://schemas.microsoft.com/office/drawing/2014/chart" uri="{C3380CC4-5D6E-409C-BE32-E72D297353CC}">
                <c16:uniqueId val="{00000005-98B0-474A-BF28-595332C819BC}"/>
              </c:ext>
            </c:extLst>
          </c:dPt>
          <c:dPt>
            <c:idx val="3"/>
            <c:marker>
              <c:symbol val="none"/>
            </c:marker>
            <c:bubble3D val="0"/>
            <c:extLst>
              <c:ext xmlns:c16="http://schemas.microsoft.com/office/drawing/2014/chart" uri="{C3380CC4-5D6E-409C-BE32-E72D297353CC}">
                <c16:uniqueId val="{00000007-98B0-474A-BF28-595332C819BC}"/>
              </c:ext>
            </c:extLst>
          </c:dPt>
          <c:dLbls>
            <c:dLbl>
              <c:idx val="15"/>
              <c:layout>
                <c:manualLayout>
                  <c:x val="-3.2059025790383347E-2"/>
                  <c:y val="5.55015206688799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0EB-43E1-AC20-B373186F86A4}"/>
                </c:ext>
              </c:extLst>
            </c:dLbl>
            <c:dLbl>
              <c:idx val="16"/>
              <c:layout>
                <c:manualLayout>
                  <c:x val="-3.4291548477735946E-2"/>
                  <c:y val="5.55015206688799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A1F-486E-9905-440289940F8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3399FF"/>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Sheet1!$A$2:$A$6</c:f>
              <c:numCache>
                <c:formatCode>mmm\-yy</c:formatCode>
                <c:ptCount val="5"/>
                <c:pt idx="0">
                  <c:v>44136</c:v>
                </c:pt>
                <c:pt idx="1">
                  <c:v>44166</c:v>
                </c:pt>
                <c:pt idx="2">
                  <c:v>44197</c:v>
                </c:pt>
                <c:pt idx="3">
                  <c:v>44228</c:v>
                </c:pt>
                <c:pt idx="4">
                  <c:v>44256</c:v>
                </c:pt>
              </c:numCache>
            </c:numRef>
          </c:cat>
          <c:val>
            <c:numRef>
              <c:f>Sheet1!$B$2:$B$6</c:f>
              <c:numCache>
                <c:formatCode>General</c:formatCode>
                <c:ptCount val="5"/>
                <c:pt idx="0">
                  <c:v>51</c:v>
                </c:pt>
                <c:pt idx="1">
                  <c:v>47</c:v>
                </c:pt>
                <c:pt idx="2">
                  <c:v>49</c:v>
                </c:pt>
                <c:pt idx="3">
                  <c:v>44</c:v>
                </c:pt>
                <c:pt idx="4">
                  <c:v>40</c:v>
                </c:pt>
              </c:numCache>
            </c:numRef>
          </c:val>
          <c:smooth val="0"/>
          <c:extLst>
            <c:ext xmlns:c16="http://schemas.microsoft.com/office/drawing/2014/chart" uri="{C3380CC4-5D6E-409C-BE32-E72D297353CC}">
              <c16:uniqueId val="{00000008-98B0-474A-BF28-595332C819BC}"/>
            </c:ext>
          </c:extLst>
        </c:ser>
        <c:ser>
          <c:idx val="1"/>
          <c:order val="1"/>
          <c:tx>
            <c:strRef>
              <c:f>Sheet1!$C$1</c:f>
              <c:strCache>
                <c:ptCount val="1"/>
                <c:pt idx="0">
                  <c:v>Αξ. Αντιπολίτευση</c:v>
                </c:pt>
              </c:strCache>
            </c:strRef>
          </c:tx>
          <c:spPr>
            <a:ln w="22225" cap="rnd">
              <a:solidFill>
                <a:schemeClr val="accent2"/>
              </a:solidFill>
              <a:round/>
            </a:ln>
            <a:effectLst/>
          </c:spPr>
          <c:marker>
            <c:symbol val="none"/>
          </c:marker>
          <c:dLbls>
            <c:dLbl>
              <c:idx val="15"/>
              <c:layout>
                <c:manualLayout>
                  <c:x val="-3.2059025790383347E-2"/>
                  <c:y val="-0.13716068936989226"/>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0EB-43E1-AC20-B373186F86A4}"/>
                </c:ext>
              </c:extLst>
            </c:dLbl>
            <c:dLbl>
              <c:idx val="16"/>
              <c:layout>
                <c:manualLayout>
                  <c:x val="-3.4291548477735946E-2"/>
                  <c:y val="-7.72769846389939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A1F-486E-9905-440289940F8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Sheet1!$A$2:$A$6</c:f>
              <c:numCache>
                <c:formatCode>mmm\-yy</c:formatCode>
                <c:ptCount val="5"/>
                <c:pt idx="0">
                  <c:v>44136</c:v>
                </c:pt>
                <c:pt idx="1">
                  <c:v>44166</c:v>
                </c:pt>
                <c:pt idx="2">
                  <c:v>44197</c:v>
                </c:pt>
                <c:pt idx="3">
                  <c:v>44228</c:v>
                </c:pt>
                <c:pt idx="4">
                  <c:v>44256</c:v>
                </c:pt>
              </c:numCache>
            </c:numRef>
          </c:cat>
          <c:val>
            <c:numRef>
              <c:f>Sheet1!$C$2:$C$6</c:f>
              <c:numCache>
                <c:formatCode>General</c:formatCode>
                <c:ptCount val="5"/>
                <c:pt idx="0">
                  <c:v>14</c:v>
                </c:pt>
                <c:pt idx="1">
                  <c:v>15</c:v>
                </c:pt>
                <c:pt idx="2">
                  <c:v>15</c:v>
                </c:pt>
                <c:pt idx="3">
                  <c:v>15</c:v>
                </c:pt>
                <c:pt idx="4">
                  <c:v>16</c:v>
                </c:pt>
              </c:numCache>
            </c:numRef>
          </c:val>
          <c:smooth val="0"/>
          <c:extLst>
            <c:ext xmlns:c16="http://schemas.microsoft.com/office/drawing/2014/chart" uri="{C3380CC4-5D6E-409C-BE32-E72D297353CC}">
              <c16:uniqueId val="{0000000A-98B0-474A-BF28-595332C819BC}"/>
            </c:ext>
          </c:extLst>
        </c:ser>
        <c:dLbls>
          <c:showLegendKey val="0"/>
          <c:showVal val="0"/>
          <c:showCatName val="0"/>
          <c:showSerName val="0"/>
          <c:showPercent val="0"/>
          <c:showBubbleSize val="0"/>
        </c:dLbls>
        <c:smooth val="0"/>
        <c:axId val="331351944"/>
        <c:axId val="331354896"/>
      </c:lineChart>
      <c:dateAx>
        <c:axId val="331351944"/>
        <c:scaling>
          <c:orientation val="minMax"/>
        </c:scaling>
        <c:delete val="0"/>
        <c:axPos val="b"/>
        <c:majorGridlines>
          <c:spPr>
            <a:ln w="9525" cap="flat" cmpd="sng" algn="ctr">
              <a:solidFill>
                <a:schemeClr val="dk1">
                  <a:lumMod val="15000"/>
                  <a:lumOff val="85000"/>
                  <a:alpha val="54000"/>
                </a:schemeClr>
              </a:solidFill>
              <a:round/>
            </a:ln>
            <a:effectLst/>
          </c:spPr>
        </c:majorGridlines>
        <c:minorGridlines>
          <c:spPr>
            <a:ln w="9525" cap="flat" cmpd="sng" algn="ctr">
              <a:solidFill>
                <a:schemeClr val="dk1">
                  <a:lumMod val="15000"/>
                  <a:lumOff val="85000"/>
                  <a:alpha val="51000"/>
                </a:schemeClr>
              </a:solidFill>
              <a:round/>
            </a:ln>
            <a:effectLst/>
          </c:spPr>
        </c:minorGridlines>
        <c:numFmt formatCode="mmm\-yy"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1" i="0" u="none" strike="noStrike" kern="1200" cap="none" spc="0" normalizeH="0" baseline="0">
                <a:solidFill>
                  <a:schemeClr val="tx1">
                    <a:lumMod val="75000"/>
                    <a:lumOff val="25000"/>
                  </a:schemeClr>
                </a:solidFill>
                <a:latin typeface="+mn-lt"/>
                <a:ea typeface="+mn-ea"/>
                <a:cs typeface="+mn-cs"/>
              </a:defRPr>
            </a:pPr>
            <a:endParaRPr lang="en-US"/>
          </a:p>
        </c:txPr>
        <c:crossAx val="331354896"/>
        <c:crosses val="autoZero"/>
        <c:auto val="1"/>
        <c:lblOffset val="100"/>
        <c:baseTimeUnit val="months"/>
      </c:dateAx>
      <c:valAx>
        <c:axId val="331354896"/>
        <c:scaling>
          <c:orientation val="minMax"/>
          <c:max val="100"/>
        </c:scaling>
        <c:delete val="1"/>
        <c:axPos val="l"/>
        <c:majorGridlines>
          <c:spPr>
            <a:ln w="9525" cap="flat" cmpd="sng" algn="ctr">
              <a:solidFill>
                <a:schemeClr val="dk1">
                  <a:lumMod val="15000"/>
                  <a:lumOff val="85000"/>
                  <a:alpha val="54000"/>
                </a:schemeClr>
              </a:solidFill>
              <a:round/>
            </a:ln>
            <a:effectLst/>
          </c:spPr>
        </c:majorGridlines>
        <c:numFmt formatCode="General" sourceLinked="1"/>
        <c:majorTickMark val="out"/>
        <c:minorTickMark val="none"/>
        <c:tickLblPos val="nextTo"/>
        <c:crossAx val="331351944"/>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none" spc="0" normalizeH="0" baseline="0">
                <a:solidFill>
                  <a:schemeClr val="dk1">
                    <a:lumMod val="50000"/>
                    <a:lumOff val="50000"/>
                  </a:schemeClr>
                </a:solidFill>
                <a:latin typeface="+mj-lt"/>
                <a:ea typeface="+mj-ea"/>
                <a:cs typeface="+mj-cs"/>
              </a:defRPr>
            </a:pPr>
            <a:r>
              <a:rPr lang="el-GR" sz="1400"/>
              <a:t>Σύνολο</a:t>
            </a:r>
            <a:endParaRPr lang="en-US" sz="1400"/>
          </a:p>
        </c:rich>
      </c:tx>
      <c:overlay val="0"/>
      <c:spPr>
        <a:noFill/>
        <a:ln>
          <a:noFill/>
        </a:ln>
        <a:effectLst/>
      </c:spPr>
      <c:txPr>
        <a:bodyPr rot="0" spcFirstLastPara="1" vertOverflow="ellipsis" vert="horz" wrap="square" anchor="ctr" anchorCtr="1"/>
        <a:lstStyle/>
        <a:p>
          <a:pPr>
            <a:defRPr sz="1400" b="1" i="0" u="none" strike="noStrike" kern="1200" cap="none" spc="0" normalizeH="0" baseline="0">
              <a:solidFill>
                <a:schemeClr val="dk1">
                  <a:lumMod val="50000"/>
                  <a:lumOff val="50000"/>
                </a:schemeClr>
              </a:solidFill>
              <a:latin typeface="+mj-lt"/>
              <a:ea typeface="+mj-ea"/>
              <a:cs typeface="+mj-cs"/>
            </a:defRPr>
          </a:pPr>
          <a:endParaRPr lang="en-US"/>
        </a:p>
      </c:txPr>
    </c:title>
    <c:autoTitleDeleted val="0"/>
    <c:plotArea>
      <c:layout>
        <c:manualLayout>
          <c:layoutTarget val="inner"/>
          <c:xMode val="edge"/>
          <c:yMode val="edge"/>
          <c:x val="1.2114231742218167E-2"/>
          <c:y val="0.25081407272916939"/>
          <c:w val="0.97136636133657528"/>
          <c:h val="0.70006846054935179"/>
        </c:manualLayout>
      </c:layout>
      <c:barChart>
        <c:barDir val="col"/>
        <c:grouping val="clustered"/>
        <c:varyColors val="0"/>
        <c:ser>
          <c:idx val="0"/>
          <c:order val="0"/>
          <c:tx>
            <c:strRef>
              <c:f>Sheet1!$B$1</c:f>
              <c:strCache>
                <c:ptCount val="1"/>
                <c:pt idx="0">
                  <c:v>Κυβέρνηση</c:v>
                </c:pt>
              </c:strCache>
            </c:strRef>
          </c:tx>
          <c:spPr>
            <a:solidFill>
              <a:schemeClr val="accent1"/>
            </a:solidFill>
            <a:ln>
              <a:noFill/>
            </a:ln>
            <a:effectLst/>
          </c:spPr>
          <c:invertIfNegative val="0"/>
          <c:dPt>
            <c:idx val="0"/>
            <c:invertIfNegative val="0"/>
            <c:bubble3D val="0"/>
            <c:spPr>
              <a:solidFill>
                <a:srgbClr val="0070C0"/>
              </a:solidFill>
              <a:ln>
                <a:noFill/>
              </a:ln>
              <a:effectLst/>
            </c:spPr>
            <c:extLst>
              <c:ext xmlns:c16="http://schemas.microsoft.com/office/drawing/2014/chart" uri="{C3380CC4-5D6E-409C-BE32-E72D297353CC}">
                <c16:uniqueId val="{00000004-EE79-4FA8-8ADE-2B743D62186D}"/>
              </c:ext>
            </c:extLst>
          </c:dPt>
          <c:dPt>
            <c:idx val="1"/>
            <c:invertIfNegative val="0"/>
            <c:bubble3D val="0"/>
            <c:spPr>
              <a:solidFill>
                <a:schemeClr val="accent3"/>
              </a:solidFill>
              <a:ln>
                <a:noFill/>
              </a:ln>
              <a:effectLst/>
            </c:spPr>
            <c:extLst>
              <c:ext xmlns:c16="http://schemas.microsoft.com/office/drawing/2014/chart" uri="{C3380CC4-5D6E-409C-BE32-E72D297353CC}">
                <c16:uniqueId val="{00000005-EE79-4FA8-8ADE-2B743D62186D}"/>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1-915A-413E-8B10-3CBC9118499E}"/>
              </c:ext>
            </c:extLst>
          </c:dPt>
          <c:dPt>
            <c:idx val="3"/>
            <c:invertIfNegative val="0"/>
            <c:bubble3D val="0"/>
            <c:spPr>
              <a:solidFill>
                <a:schemeClr val="bg1">
                  <a:lumMod val="50000"/>
                </a:schemeClr>
              </a:solidFill>
              <a:ln>
                <a:noFill/>
              </a:ln>
              <a:effectLst/>
            </c:spPr>
            <c:extLst>
              <c:ext xmlns:c16="http://schemas.microsoft.com/office/drawing/2014/chart" uri="{C3380CC4-5D6E-409C-BE32-E72D297353CC}">
                <c16:uniqueId val="{00000002-915A-413E-8B10-3CBC9118499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Sheet1!$A$2:$A$5</c:f>
              <c:strCache>
                <c:ptCount val="4"/>
                <c:pt idx="0">
                  <c:v>Μάλλον θετικές</c:v>
                </c:pt>
                <c:pt idx="1">
                  <c:v>Ούτε-ούτε (αυθ.)</c:v>
                </c:pt>
                <c:pt idx="2">
                  <c:v>Μάλλον αρνητικές</c:v>
                </c:pt>
                <c:pt idx="3">
                  <c:v>ΔΓ/ΔΑ (αυθ.)</c:v>
                </c:pt>
              </c:strCache>
            </c:strRef>
          </c:cat>
          <c:val>
            <c:numRef>
              <c:f>Sheet1!$B$2:$B$5</c:f>
              <c:numCache>
                <c:formatCode>0</c:formatCode>
                <c:ptCount val="4"/>
                <c:pt idx="0">
                  <c:v>43</c:v>
                </c:pt>
                <c:pt idx="1">
                  <c:v>5</c:v>
                </c:pt>
                <c:pt idx="2">
                  <c:v>51</c:v>
                </c:pt>
                <c:pt idx="3">
                  <c:v>1</c:v>
                </c:pt>
              </c:numCache>
            </c:numRef>
          </c:val>
          <c:extLst>
            <c:ext xmlns:c16="http://schemas.microsoft.com/office/drawing/2014/chart" uri="{C3380CC4-5D6E-409C-BE32-E72D297353CC}">
              <c16:uniqueId val="{00000000-EE79-4FA8-8ADE-2B743D62186D}"/>
            </c:ext>
          </c:extLst>
        </c:ser>
        <c:dLbls>
          <c:showLegendKey val="0"/>
          <c:showVal val="0"/>
          <c:showCatName val="0"/>
          <c:showSerName val="0"/>
          <c:showPercent val="0"/>
          <c:showBubbleSize val="0"/>
        </c:dLbls>
        <c:gapWidth val="267"/>
        <c:overlap val="-43"/>
        <c:axId val="331351944"/>
        <c:axId val="331354896"/>
      </c:barChart>
      <c:catAx>
        <c:axId val="331351944"/>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1" i="0" u="none" strike="noStrike" kern="1200" cap="none" spc="0" normalizeH="0" baseline="0">
                <a:solidFill>
                  <a:schemeClr val="dk1">
                    <a:lumMod val="65000"/>
                    <a:lumOff val="35000"/>
                  </a:schemeClr>
                </a:solidFill>
                <a:latin typeface="+mn-lt"/>
                <a:ea typeface="+mn-ea"/>
                <a:cs typeface="+mn-cs"/>
              </a:defRPr>
            </a:pPr>
            <a:endParaRPr lang="en-US"/>
          </a:p>
        </c:txPr>
        <c:crossAx val="331354896"/>
        <c:crosses val="autoZero"/>
        <c:auto val="1"/>
        <c:lblAlgn val="ctr"/>
        <c:lblOffset val="100"/>
        <c:noMultiLvlLbl val="0"/>
      </c:catAx>
      <c:valAx>
        <c:axId val="331354896"/>
        <c:scaling>
          <c:orientation val="minMax"/>
          <c:max val="90"/>
          <c:min val="0"/>
        </c:scaling>
        <c:delete val="0"/>
        <c:axPos val="l"/>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en-US"/>
          </a:p>
        </c:txPr>
        <c:crossAx val="331351944"/>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none" spc="0" normalizeH="0" baseline="0">
                <a:solidFill>
                  <a:schemeClr val="tx1">
                    <a:lumMod val="75000"/>
                    <a:lumOff val="25000"/>
                  </a:schemeClr>
                </a:solidFill>
                <a:latin typeface="+mj-lt"/>
                <a:ea typeface="+mj-ea"/>
                <a:cs typeface="+mj-cs"/>
              </a:defRPr>
            </a:pPr>
            <a:r>
              <a:rPr lang="el-GR" sz="1400" dirty="0">
                <a:solidFill>
                  <a:schemeClr val="tx1">
                    <a:lumMod val="75000"/>
                    <a:lumOff val="25000"/>
                  </a:schemeClr>
                </a:solidFill>
              </a:rPr>
              <a:t>Διαχρονικά στοιχεία-Θετική Αξιολόγηση</a:t>
            </a:r>
            <a:endParaRPr lang="en-US" sz="1400" dirty="0">
              <a:solidFill>
                <a:schemeClr val="tx1">
                  <a:lumMod val="75000"/>
                  <a:lumOff val="25000"/>
                </a:schemeClr>
              </a:solidFill>
            </a:endParaRPr>
          </a:p>
        </c:rich>
      </c:tx>
      <c:layout>
        <c:manualLayout>
          <c:xMode val="edge"/>
          <c:yMode val="edge"/>
          <c:x val="0.33035426038730581"/>
          <c:y val="3.168579665452876E-2"/>
        </c:manualLayout>
      </c:layout>
      <c:overlay val="0"/>
      <c:spPr>
        <a:noFill/>
        <a:ln>
          <a:noFill/>
        </a:ln>
        <a:effectLst/>
      </c:spPr>
      <c:txPr>
        <a:bodyPr rot="0" spcFirstLastPara="1" vertOverflow="ellipsis" vert="horz" wrap="square" anchor="ctr" anchorCtr="1"/>
        <a:lstStyle/>
        <a:p>
          <a:pPr>
            <a:defRPr sz="1400" b="1" i="0" u="none" strike="noStrike" kern="1200" cap="none" spc="0" normalizeH="0" baseline="0">
              <a:solidFill>
                <a:schemeClr val="tx1">
                  <a:lumMod val="75000"/>
                  <a:lumOff val="25000"/>
                </a:schemeClr>
              </a:solidFill>
              <a:latin typeface="+mj-lt"/>
              <a:ea typeface="+mj-ea"/>
              <a:cs typeface="+mj-cs"/>
            </a:defRPr>
          </a:pPr>
          <a:endParaRPr lang="en-US"/>
        </a:p>
      </c:txPr>
    </c:title>
    <c:autoTitleDeleted val="0"/>
    <c:plotArea>
      <c:layout>
        <c:manualLayout>
          <c:layoutTarget val="inner"/>
          <c:xMode val="edge"/>
          <c:yMode val="edge"/>
          <c:x val="1.3984581723362951E-2"/>
          <c:y val="0.16505680365160097"/>
          <c:w val="0.97203083655327405"/>
          <c:h val="0.55130666487030644"/>
        </c:manualLayout>
      </c:layout>
      <c:lineChart>
        <c:grouping val="standard"/>
        <c:varyColors val="0"/>
        <c:ser>
          <c:idx val="0"/>
          <c:order val="0"/>
          <c:tx>
            <c:strRef>
              <c:f>Sheet1!$B$1</c:f>
              <c:strCache>
                <c:ptCount val="1"/>
                <c:pt idx="0">
                  <c:v>Column1</c:v>
                </c:pt>
              </c:strCache>
            </c:strRef>
          </c:tx>
          <c:spPr>
            <a:ln w="22225" cap="rnd">
              <a:solidFill>
                <a:srgbClr val="3399FF"/>
              </a:solidFill>
              <a:round/>
            </a:ln>
            <a:effectLst/>
          </c:spPr>
          <c:marker>
            <c:symbol val="none"/>
          </c:marker>
          <c:dPt>
            <c:idx val="0"/>
            <c:marker>
              <c:symbol val="none"/>
            </c:marker>
            <c:bubble3D val="0"/>
            <c:extLst>
              <c:ext xmlns:c16="http://schemas.microsoft.com/office/drawing/2014/chart" uri="{C3380CC4-5D6E-409C-BE32-E72D297353CC}">
                <c16:uniqueId val="{00000001-98B0-474A-BF28-595332C819BC}"/>
              </c:ext>
            </c:extLst>
          </c:dPt>
          <c:dPt>
            <c:idx val="1"/>
            <c:marker>
              <c:symbol val="none"/>
            </c:marker>
            <c:bubble3D val="0"/>
            <c:extLst>
              <c:ext xmlns:c16="http://schemas.microsoft.com/office/drawing/2014/chart" uri="{C3380CC4-5D6E-409C-BE32-E72D297353CC}">
                <c16:uniqueId val="{00000003-98B0-474A-BF28-595332C819BC}"/>
              </c:ext>
            </c:extLst>
          </c:dPt>
          <c:dPt>
            <c:idx val="2"/>
            <c:marker>
              <c:symbol val="none"/>
            </c:marker>
            <c:bubble3D val="0"/>
            <c:extLst>
              <c:ext xmlns:c16="http://schemas.microsoft.com/office/drawing/2014/chart" uri="{C3380CC4-5D6E-409C-BE32-E72D297353CC}">
                <c16:uniqueId val="{00000005-98B0-474A-BF28-595332C819BC}"/>
              </c:ext>
            </c:extLst>
          </c:dPt>
          <c:dPt>
            <c:idx val="3"/>
            <c:marker>
              <c:symbol val="none"/>
            </c:marker>
            <c:bubble3D val="0"/>
            <c:extLst>
              <c:ext xmlns:c16="http://schemas.microsoft.com/office/drawing/2014/chart" uri="{C3380CC4-5D6E-409C-BE32-E72D297353CC}">
                <c16:uniqueId val="{00000007-98B0-474A-BF28-595332C819BC}"/>
              </c:ext>
            </c:extLst>
          </c:dPt>
          <c:dLbls>
            <c:dLbl>
              <c:idx val="15"/>
              <c:layout>
                <c:manualLayout>
                  <c:x val="-3.2059025790383347E-2"/>
                  <c:y val="5.55015206688799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0EB-43E1-AC20-B373186F86A4}"/>
                </c:ext>
              </c:extLst>
            </c:dLbl>
            <c:dLbl>
              <c:idx val="16"/>
              <c:layout>
                <c:manualLayout>
                  <c:x val="-3.4291548477735946E-2"/>
                  <c:y val="5.55015206688799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A1F-486E-9905-440289940F8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3399FF"/>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Sheet1!$A$2:$A$6</c:f>
              <c:numCache>
                <c:formatCode>mmm\-yy</c:formatCode>
                <c:ptCount val="5"/>
                <c:pt idx="0">
                  <c:v>44136</c:v>
                </c:pt>
                <c:pt idx="1">
                  <c:v>44166</c:v>
                </c:pt>
                <c:pt idx="2">
                  <c:v>44197</c:v>
                </c:pt>
                <c:pt idx="3">
                  <c:v>44228</c:v>
                </c:pt>
                <c:pt idx="4">
                  <c:v>44256</c:v>
                </c:pt>
              </c:numCache>
            </c:numRef>
          </c:cat>
          <c:val>
            <c:numRef>
              <c:f>Sheet1!$B$2:$B$6</c:f>
              <c:numCache>
                <c:formatCode>General</c:formatCode>
                <c:ptCount val="5"/>
                <c:pt idx="0">
                  <c:v>50</c:v>
                </c:pt>
                <c:pt idx="1">
                  <c:v>49</c:v>
                </c:pt>
                <c:pt idx="2">
                  <c:v>55</c:v>
                </c:pt>
                <c:pt idx="3">
                  <c:v>51</c:v>
                </c:pt>
                <c:pt idx="4">
                  <c:v>43</c:v>
                </c:pt>
              </c:numCache>
            </c:numRef>
          </c:val>
          <c:smooth val="0"/>
          <c:extLst>
            <c:ext xmlns:c16="http://schemas.microsoft.com/office/drawing/2014/chart" uri="{C3380CC4-5D6E-409C-BE32-E72D297353CC}">
              <c16:uniqueId val="{00000008-98B0-474A-BF28-595332C819BC}"/>
            </c:ext>
          </c:extLst>
        </c:ser>
        <c:dLbls>
          <c:showLegendKey val="0"/>
          <c:showVal val="0"/>
          <c:showCatName val="0"/>
          <c:showSerName val="0"/>
          <c:showPercent val="0"/>
          <c:showBubbleSize val="0"/>
        </c:dLbls>
        <c:smooth val="0"/>
        <c:axId val="331351944"/>
        <c:axId val="331354896"/>
      </c:lineChart>
      <c:dateAx>
        <c:axId val="331351944"/>
        <c:scaling>
          <c:orientation val="minMax"/>
        </c:scaling>
        <c:delete val="0"/>
        <c:axPos val="b"/>
        <c:majorGridlines>
          <c:spPr>
            <a:ln w="9525" cap="flat" cmpd="sng" algn="ctr">
              <a:solidFill>
                <a:schemeClr val="dk1">
                  <a:lumMod val="15000"/>
                  <a:lumOff val="85000"/>
                  <a:alpha val="54000"/>
                </a:schemeClr>
              </a:solidFill>
              <a:round/>
            </a:ln>
            <a:effectLst/>
          </c:spPr>
        </c:majorGridlines>
        <c:minorGridlines>
          <c:spPr>
            <a:ln w="9525" cap="flat" cmpd="sng" algn="ctr">
              <a:solidFill>
                <a:schemeClr val="dk1">
                  <a:lumMod val="15000"/>
                  <a:lumOff val="85000"/>
                  <a:alpha val="51000"/>
                </a:schemeClr>
              </a:solidFill>
              <a:round/>
            </a:ln>
            <a:effectLst/>
          </c:spPr>
        </c:minorGridlines>
        <c:numFmt formatCode="mmm\-yy"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1" i="0" u="none" strike="noStrike" kern="1200" cap="none" spc="0" normalizeH="0" baseline="0">
                <a:solidFill>
                  <a:schemeClr val="tx1">
                    <a:lumMod val="75000"/>
                    <a:lumOff val="25000"/>
                  </a:schemeClr>
                </a:solidFill>
                <a:latin typeface="+mn-lt"/>
                <a:ea typeface="+mn-ea"/>
                <a:cs typeface="+mn-cs"/>
              </a:defRPr>
            </a:pPr>
            <a:endParaRPr lang="en-US"/>
          </a:p>
        </c:txPr>
        <c:crossAx val="331354896"/>
        <c:crosses val="autoZero"/>
        <c:auto val="1"/>
        <c:lblOffset val="100"/>
        <c:baseTimeUnit val="months"/>
      </c:dateAx>
      <c:valAx>
        <c:axId val="331354896"/>
        <c:scaling>
          <c:orientation val="minMax"/>
          <c:max val="100"/>
        </c:scaling>
        <c:delete val="1"/>
        <c:axPos val="l"/>
        <c:majorGridlines>
          <c:spPr>
            <a:ln w="9525" cap="flat" cmpd="sng" algn="ctr">
              <a:solidFill>
                <a:schemeClr val="dk1">
                  <a:lumMod val="15000"/>
                  <a:lumOff val="85000"/>
                  <a:alpha val="54000"/>
                </a:schemeClr>
              </a:solidFill>
              <a:round/>
            </a:ln>
            <a:effectLst/>
          </c:spPr>
        </c:majorGridlines>
        <c:numFmt formatCode="General" sourceLinked="1"/>
        <c:majorTickMark val="out"/>
        <c:minorTickMark val="none"/>
        <c:tickLblPos val="nextTo"/>
        <c:crossAx val="331351944"/>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2025555467465707E-2"/>
          <c:y val="0.16078629754957488"/>
          <c:w val="0.97376242443462024"/>
          <c:h val="0.57430450009319933"/>
        </c:manualLayout>
      </c:layout>
      <c:lineChart>
        <c:grouping val="standard"/>
        <c:varyColors val="0"/>
        <c:ser>
          <c:idx val="0"/>
          <c:order val="0"/>
          <c:tx>
            <c:strRef>
              <c:f>Sheet1!$B$1</c:f>
              <c:strCache>
                <c:ptCount val="1"/>
                <c:pt idx="0">
                  <c:v>Μάλλον θετικές</c:v>
                </c:pt>
              </c:strCache>
            </c:strRef>
          </c:tx>
          <c:spPr>
            <a:ln w="22225" cap="rnd">
              <a:solidFill>
                <a:srgbClr val="3399FF"/>
              </a:solidFill>
              <a:round/>
            </a:ln>
            <a:effectLst/>
          </c:spPr>
          <c:marker>
            <c:symbol val="none"/>
          </c:marker>
          <c:dPt>
            <c:idx val="0"/>
            <c:marker>
              <c:symbol val="none"/>
            </c:marker>
            <c:bubble3D val="0"/>
            <c:extLst>
              <c:ext xmlns:c16="http://schemas.microsoft.com/office/drawing/2014/chart" uri="{C3380CC4-5D6E-409C-BE32-E72D297353CC}">
                <c16:uniqueId val="{00000000-80F7-47E9-A291-3199CDCECC0A}"/>
              </c:ext>
            </c:extLst>
          </c:dPt>
          <c:dPt>
            <c:idx val="1"/>
            <c:marker>
              <c:symbol val="none"/>
            </c:marker>
            <c:bubble3D val="0"/>
            <c:extLst>
              <c:ext xmlns:c16="http://schemas.microsoft.com/office/drawing/2014/chart" uri="{C3380CC4-5D6E-409C-BE32-E72D297353CC}">
                <c16:uniqueId val="{00000001-80F7-47E9-A291-3199CDCECC0A}"/>
              </c:ext>
            </c:extLst>
          </c:dPt>
          <c:dPt>
            <c:idx val="2"/>
            <c:marker>
              <c:symbol val="none"/>
            </c:marker>
            <c:bubble3D val="0"/>
            <c:extLst>
              <c:ext xmlns:c16="http://schemas.microsoft.com/office/drawing/2014/chart" uri="{C3380CC4-5D6E-409C-BE32-E72D297353CC}">
                <c16:uniqueId val="{00000002-80F7-47E9-A291-3199CDCECC0A}"/>
              </c:ext>
            </c:extLst>
          </c:dPt>
          <c:dPt>
            <c:idx val="3"/>
            <c:marker>
              <c:symbol val="none"/>
            </c:marker>
            <c:bubble3D val="0"/>
            <c:extLst>
              <c:ext xmlns:c16="http://schemas.microsoft.com/office/drawing/2014/chart" uri="{C3380CC4-5D6E-409C-BE32-E72D297353CC}">
                <c16:uniqueId val="{00000003-80F7-47E9-A291-3199CDCECC0A}"/>
              </c:ext>
            </c:extLst>
          </c:dPt>
          <c:dLbls>
            <c:dLbl>
              <c:idx val="0"/>
              <c:layout>
                <c:manualLayout>
                  <c:x val="-2.1219298421969152E-2"/>
                  <c:y val="-5.02888071960257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0F7-47E9-A291-3199CDCECC0A}"/>
                </c:ext>
              </c:extLst>
            </c:dLbl>
            <c:dLbl>
              <c:idx val="1"/>
              <c:layout>
                <c:manualLayout>
                  <c:x val="-1.7959805576812642E-2"/>
                  <c:y val="-6.28866137889440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0F7-47E9-A291-3199CDCECC0A}"/>
                </c:ext>
              </c:extLst>
            </c:dLbl>
            <c:dLbl>
              <c:idx val="2"/>
              <c:layout>
                <c:manualLayout>
                  <c:x val="-1.2527317501551682E-2"/>
                  <c:y val="2.84474840097132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0F7-47E9-A291-3199CDCECC0A}"/>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3399FF"/>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Sheet1!$A$2:$A$6</c:f>
              <c:strCache>
                <c:ptCount val="5"/>
                <c:pt idx="0">
                  <c:v>17-34</c:v>
                </c:pt>
                <c:pt idx="1">
                  <c:v>35-44</c:v>
                </c:pt>
                <c:pt idx="2">
                  <c:v>45-54</c:v>
                </c:pt>
                <c:pt idx="3">
                  <c:v>55-64</c:v>
                </c:pt>
                <c:pt idx="4">
                  <c:v>65+</c:v>
                </c:pt>
              </c:strCache>
            </c:strRef>
          </c:cat>
          <c:val>
            <c:numRef>
              <c:f>Sheet1!$B$2:$B$6</c:f>
              <c:numCache>
                <c:formatCode>0</c:formatCode>
                <c:ptCount val="5"/>
                <c:pt idx="0">
                  <c:v>25.8</c:v>
                </c:pt>
                <c:pt idx="1">
                  <c:v>34.5</c:v>
                </c:pt>
                <c:pt idx="2">
                  <c:v>40.6</c:v>
                </c:pt>
                <c:pt idx="3">
                  <c:v>52.3</c:v>
                </c:pt>
                <c:pt idx="4">
                  <c:v>60.8</c:v>
                </c:pt>
              </c:numCache>
            </c:numRef>
          </c:val>
          <c:smooth val="0"/>
          <c:extLst>
            <c:ext xmlns:c16="http://schemas.microsoft.com/office/drawing/2014/chart" uri="{C3380CC4-5D6E-409C-BE32-E72D297353CC}">
              <c16:uniqueId val="{0000000A-80F7-47E9-A291-3199CDCECC0A}"/>
            </c:ext>
          </c:extLst>
        </c:ser>
        <c:ser>
          <c:idx val="1"/>
          <c:order val="1"/>
          <c:tx>
            <c:strRef>
              <c:f>Sheet1!$C$1</c:f>
              <c:strCache>
                <c:ptCount val="1"/>
                <c:pt idx="0">
                  <c:v>Μάλλον αρνητικές</c:v>
                </c:pt>
              </c:strCache>
            </c:strRef>
          </c:tx>
          <c:spPr>
            <a:ln w="22225" cap="rnd">
              <a:solidFill>
                <a:schemeClr val="accent2"/>
              </a:solidFill>
              <a:round/>
            </a:ln>
            <a:effectLst/>
          </c:spPr>
          <c:marker>
            <c:symbol val="none"/>
          </c:marker>
          <c:dLbls>
            <c:dLbl>
              <c:idx val="0"/>
              <c:layout>
                <c:manualLayout>
                  <c:x val="-1.904626041636813E-2"/>
                  <c:y val="-4.8918671734886655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2"/>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2.1795142157946808E-2"/>
                      <c:h val="5.0186636008697445E-2"/>
                    </c:manualLayout>
                  </c15:layout>
                </c:ext>
                <c:ext xmlns:c16="http://schemas.microsoft.com/office/drawing/2014/chart" uri="{C3380CC4-5D6E-409C-BE32-E72D297353CC}">
                  <c16:uniqueId val="{00000002-B825-4B68-B7F3-DD684AD3EA52}"/>
                </c:ext>
              </c:extLst>
            </c:dLbl>
            <c:dLbl>
              <c:idx val="1"/>
              <c:layout>
                <c:manualLayout>
                  <c:x val="-1.7959805576812642E-2"/>
                  <c:y val="-4.10450426143126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825-4B68-B7F3-DD684AD3EA52}"/>
                </c:ext>
              </c:extLst>
            </c:dLbl>
            <c:dLbl>
              <c:idx val="2"/>
              <c:layout>
                <c:manualLayout>
                  <c:x val="-2.1219298421969152E-2"/>
                  <c:y val="-4.73439459107717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682-428A-9EF3-91E7F281201B}"/>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Sheet1!$A$2:$A$6</c:f>
              <c:strCache>
                <c:ptCount val="5"/>
                <c:pt idx="0">
                  <c:v>17-34</c:v>
                </c:pt>
                <c:pt idx="1">
                  <c:v>35-44</c:v>
                </c:pt>
                <c:pt idx="2">
                  <c:v>45-54</c:v>
                </c:pt>
                <c:pt idx="3">
                  <c:v>55-64</c:v>
                </c:pt>
                <c:pt idx="4">
                  <c:v>65+</c:v>
                </c:pt>
              </c:strCache>
            </c:strRef>
          </c:cat>
          <c:val>
            <c:numRef>
              <c:f>Sheet1!$C$2:$C$6</c:f>
              <c:numCache>
                <c:formatCode>0</c:formatCode>
                <c:ptCount val="5"/>
                <c:pt idx="0">
                  <c:v>66.099999999999994</c:v>
                </c:pt>
                <c:pt idx="1">
                  <c:v>59.3</c:v>
                </c:pt>
                <c:pt idx="2">
                  <c:v>54.6</c:v>
                </c:pt>
                <c:pt idx="3">
                  <c:v>44.7</c:v>
                </c:pt>
                <c:pt idx="4">
                  <c:v>32.6</c:v>
                </c:pt>
              </c:numCache>
            </c:numRef>
          </c:val>
          <c:smooth val="0"/>
          <c:extLst>
            <c:ext xmlns:c16="http://schemas.microsoft.com/office/drawing/2014/chart" uri="{C3380CC4-5D6E-409C-BE32-E72D297353CC}">
              <c16:uniqueId val="{0000000B-80F7-47E9-A291-3199CDCECC0A}"/>
            </c:ext>
          </c:extLst>
        </c:ser>
        <c:dLbls>
          <c:showLegendKey val="0"/>
          <c:showVal val="0"/>
          <c:showCatName val="0"/>
          <c:showSerName val="0"/>
          <c:showPercent val="0"/>
          <c:showBubbleSize val="0"/>
        </c:dLbls>
        <c:smooth val="0"/>
        <c:axId val="331351944"/>
        <c:axId val="331354896"/>
      </c:lineChart>
      <c:catAx>
        <c:axId val="331351944"/>
        <c:scaling>
          <c:orientation val="minMax"/>
        </c:scaling>
        <c:delete val="0"/>
        <c:axPos val="b"/>
        <c:majorGridlines>
          <c:spPr>
            <a:ln w="9525" cap="flat" cmpd="sng" algn="ctr">
              <a:solidFill>
                <a:schemeClr val="dk1">
                  <a:lumMod val="15000"/>
                  <a:lumOff val="85000"/>
                  <a:alpha val="54000"/>
                </a:schemeClr>
              </a:solidFill>
              <a:round/>
            </a:ln>
            <a:effectLst/>
          </c:spPr>
        </c:majorGridlines>
        <c:minorGridlines>
          <c:spPr>
            <a:ln w="9525" cap="flat" cmpd="sng" algn="ctr">
              <a:solidFill>
                <a:schemeClr val="dk1">
                  <a:lumMod val="15000"/>
                  <a:lumOff val="85000"/>
                  <a:alpha val="51000"/>
                </a:schemeClr>
              </a:solidFill>
              <a:round/>
            </a:ln>
            <a:effectLst/>
          </c:spPr>
        </c:min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400" b="1" i="0" u="none" strike="noStrike" kern="1200" cap="none" spc="0" normalizeH="0" baseline="0">
                <a:solidFill>
                  <a:schemeClr val="tx1">
                    <a:lumMod val="75000"/>
                    <a:lumOff val="25000"/>
                  </a:schemeClr>
                </a:solidFill>
                <a:latin typeface="+mn-lt"/>
                <a:ea typeface="+mn-ea"/>
                <a:cs typeface="+mn-cs"/>
              </a:defRPr>
            </a:pPr>
            <a:endParaRPr lang="en-US"/>
          </a:p>
        </c:txPr>
        <c:crossAx val="331354896"/>
        <c:crosses val="autoZero"/>
        <c:auto val="1"/>
        <c:lblAlgn val="ctr"/>
        <c:lblOffset val="100"/>
        <c:noMultiLvlLbl val="0"/>
      </c:catAx>
      <c:valAx>
        <c:axId val="331354896"/>
        <c:scaling>
          <c:orientation val="minMax"/>
          <c:max val="100"/>
        </c:scaling>
        <c:delete val="1"/>
        <c:axPos val="l"/>
        <c:majorGridlines>
          <c:spPr>
            <a:ln w="9525" cap="flat" cmpd="sng" algn="ctr">
              <a:solidFill>
                <a:schemeClr val="dk1">
                  <a:lumMod val="15000"/>
                  <a:lumOff val="85000"/>
                  <a:alpha val="54000"/>
                </a:schemeClr>
              </a:solidFill>
              <a:round/>
            </a:ln>
            <a:effectLst/>
          </c:spPr>
        </c:majorGridlines>
        <c:numFmt formatCode="0" sourceLinked="1"/>
        <c:majorTickMark val="out"/>
        <c:minorTickMark val="none"/>
        <c:tickLblPos val="nextTo"/>
        <c:crossAx val="331351944"/>
        <c:crosses val="autoZero"/>
        <c:crossBetween val="between"/>
      </c:valAx>
      <c:spPr>
        <a:pattFill prst="ltDnDiag">
          <a:fgClr>
            <a:schemeClr val="dk1">
              <a:lumMod val="15000"/>
              <a:lumOff val="85000"/>
            </a:schemeClr>
          </a:fgClr>
          <a:bgClr>
            <a:schemeClr val="lt1"/>
          </a:bgClr>
        </a:pattFill>
        <a:ln>
          <a:noFill/>
        </a:ln>
        <a:effectLst/>
      </c:spPr>
    </c:plotArea>
    <c:legend>
      <c:legendPos val="t"/>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7">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67">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2.xml><?xml version="1.0" encoding="utf-8"?>
<cs:chartStyle xmlns:cs="http://schemas.microsoft.com/office/drawing/2012/chartStyle" xmlns:a="http://schemas.openxmlformats.org/drawingml/2006/main" id="221">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3.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4.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5.xml><?xml version="1.0" encoding="utf-8"?>
<cs:chartStyle xmlns:cs="http://schemas.microsoft.com/office/drawing/2012/chartStyle" xmlns:a="http://schemas.openxmlformats.org/drawingml/2006/main" id="267">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6.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7.xml><?xml version="1.0" encoding="utf-8"?>
<cs:chartStyle xmlns:cs="http://schemas.microsoft.com/office/drawing/2012/chartStyle" xmlns:a="http://schemas.openxmlformats.org/drawingml/2006/main" id="267">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8.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9.xml><?xml version="1.0" encoding="utf-8"?>
<cs:chartStyle xmlns:cs="http://schemas.microsoft.com/office/drawing/2012/chartStyle" xmlns:a="http://schemas.openxmlformats.org/drawingml/2006/main" id="267">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20.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21.xml><?xml version="1.0" encoding="utf-8"?>
<cs:chartStyle xmlns:cs="http://schemas.microsoft.com/office/drawing/2012/chartStyle" xmlns:a="http://schemas.openxmlformats.org/drawingml/2006/main" id="303">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22.xml><?xml version="1.0" encoding="utf-8"?>
<cs:chartStyle xmlns:cs="http://schemas.microsoft.com/office/drawing/2012/chartStyle" xmlns:a="http://schemas.openxmlformats.org/drawingml/2006/main" id="221">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23.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24.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3.xml><?xml version="1.0" encoding="utf-8"?>
<cs:chartStyle xmlns:cs="http://schemas.microsoft.com/office/drawing/2012/chartStyle" xmlns:a="http://schemas.openxmlformats.org/drawingml/2006/main" id="221">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4.xml><?xml version="1.0" encoding="utf-8"?>
<cs:chartStyle xmlns:cs="http://schemas.microsoft.com/office/drawing/2012/chartStyle" xmlns:a="http://schemas.openxmlformats.org/drawingml/2006/main" id="267">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6.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7.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8.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9.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drawings/drawing1.xml><?xml version="1.0" encoding="utf-8"?>
<c:userShapes xmlns:c="http://schemas.openxmlformats.org/drawingml/2006/chart">
  <cdr:relSizeAnchor xmlns:cdr="http://schemas.openxmlformats.org/drawingml/2006/chartDrawing">
    <cdr:from>
      <cdr:x>0.57402</cdr:x>
      <cdr:y>0.16373</cdr:y>
    </cdr:from>
    <cdr:to>
      <cdr:x>0.98624</cdr:x>
      <cdr:y>0.2363</cdr:y>
    </cdr:to>
    <cdr:sp macro="" textlink="">
      <cdr:nvSpPr>
        <cdr:cNvPr id="10" name="TextBox 48">
          <a:extLst xmlns:a="http://schemas.openxmlformats.org/drawingml/2006/main">
            <a:ext uri="{FF2B5EF4-FFF2-40B4-BE49-F238E27FC236}">
              <a16:creationId xmlns:a16="http://schemas.microsoft.com/office/drawing/2014/main" id="{E049D10C-07CC-4B86-820F-1C1BD89FEA02}"/>
            </a:ext>
          </a:extLst>
        </cdr:cNvPr>
        <cdr:cNvSpPr txBox="1"/>
      </cdr:nvSpPr>
      <cdr:spPr>
        <a:xfrm xmlns:a="http://schemas.openxmlformats.org/drawingml/2006/main">
          <a:off x="6792391" y="624940"/>
          <a:ext cx="4877739" cy="276999"/>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xmlns:a="http://schemas.openxmlformats.org/drawingml/2006/main">
          <a:pPr algn="ctr"/>
          <a:r>
            <a:rPr lang="el-GR" sz="1200" b="1" dirty="0"/>
            <a:t>Φεβρουάριος 2021</a:t>
          </a:r>
        </a:p>
      </cdr:txBody>
    </cdr:sp>
  </cdr:relSizeAnchor>
  <cdr:relSizeAnchor xmlns:cdr="http://schemas.openxmlformats.org/drawingml/2006/chartDrawing">
    <cdr:from>
      <cdr:x>0.88981</cdr:x>
      <cdr:y>0.75475</cdr:y>
    </cdr:from>
    <cdr:to>
      <cdr:x>0.93793</cdr:x>
      <cdr:y>0.75475</cdr:y>
    </cdr:to>
    <cdr:cxnSp macro="">
      <cdr:nvCxnSpPr>
        <cdr:cNvPr id="14" name="Straight Arrow Connector 13">
          <a:extLst xmlns:a="http://schemas.openxmlformats.org/drawingml/2006/main">
            <a:ext uri="{FF2B5EF4-FFF2-40B4-BE49-F238E27FC236}">
              <a16:creationId xmlns:a16="http://schemas.microsoft.com/office/drawing/2014/main" id="{8DD84CDD-3864-4409-91EE-2CDEB57C1572}"/>
            </a:ext>
          </a:extLst>
        </cdr:cNvPr>
        <cdr:cNvCxnSpPr/>
      </cdr:nvCxnSpPr>
      <cdr:spPr>
        <a:xfrm xmlns:a="http://schemas.openxmlformats.org/drawingml/2006/main">
          <a:off x="10529107" y="2880791"/>
          <a:ext cx="569332" cy="0"/>
        </a:xfrm>
        <a:prstGeom xmlns:a="http://schemas.openxmlformats.org/drawingml/2006/main" prst="straightConnector1">
          <a:avLst/>
        </a:prstGeom>
        <a:ln xmlns:a="http://schemas.openxmlformats.org/drawingml/2006/main">
          <a:solidFill>
            <a:schemeClr val="tx1"/>
          </a:solidFill>
          <a:headEnd type="arrow"/>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EADD40-783A-4E8A-9BDD-0CA99DCDB95E}" type="datetimeFigureOut">
              <a:rPr lang="en-GB" smtClean="0"/>
              <a:t>23/03/2021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7030A8-D890-46B4-A931-66BC3FADCD61}" type="slidenum">
              <a:rPr lang="en-GB" smtClean="0"/>
              <a:t>‹#›</a:t>
            </a:fld>
            <a:endParaRPr lang="en-GB"/>
          </a:p>
        </p:txBody>
      </p:sp>
    </p:spTree>
    <p:extLst>
      <p:ext uri="{BB962C8B-B14F-4D97-AF65-F5344CB8AC3E}">
        <p14:creationId xmlns:p14="http://schemas.microsoft.com/office/powerpoint/2010/main" val="854495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9C1944-5ED8-4FE4-A019-D7E58DFB89E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256402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9C1944-5ED8-4FE4-A019-D7E58DFB89E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85692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9C1944-5ED8-4FE4-A019-D7E58DFB89E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367194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9C1944-5ED8-4FE4-A019-D7E58DFB89E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56573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F9C1944-5ED8-4FE4-A019-D7E58DFB89E0}" type="slidenum">
              <a:rPr lang="en-GB" smtClean="0"/>
              <a:t>17</a:t>
            </a:fld>
            <a:endParaRPr lang="en-GB"/>
          </a:p>
        </p:txBody>
      </p:sp>
    </p:spTree>
    <p:extLst>
      <p:ext uri="{BB962C8B-B14F-4D97-AF65-F5344CB8AC3E}">
        <p14:creationId xmlns:p14="http://schemas.microsoft.com/office/powerpoint/2010/main" val="18686533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F9C1944-5ED8-4FE4-A019-D7E58DFB89E0}" type="slidenum">
              <a:rPr lang="en-GB" smtClean="0"/>
              <a:t>18</a:t>
            </a:fld>
            <a:endParaRPr lang="en-GB"/>
          </a:p>
        </p:txBody>
      </p:sp>
    </p:spTree>
    <p:extLst>
      <p:ext uri="{BB962C8B-B14F-4D97-AF65-F5344CB8AC3E}">
        <p14:creationId xmlns:p14="http://schemas.microsoft.com/office/powerpoint/2010/main" val="181427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9C1944-5ED8-4FE4-A019-D7E58DFB89E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755524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9C1944-5ED8-4FE4-A019-D7E58DFB89E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32061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9C1944-5ED8-4FE4-A019-D7E58DFB89E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23990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9C1944-5ED8-4FE4-A019-D7E58DFB89E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95192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9C1944-5ED8-4FE4-A019-D7E58DFB89E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8230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9C1944-5ED8-4FE4-A019-D7E58DFB89E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80910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F9C1944-5ED8-4FE4-A019-D7E58DFB89E0}" type="slidenum">
              <a:rPr lang="en-GB" smtClean="0"/>
              <a:t>11</a:t>
            </a:fld>
            <a:endParaRPr lang="en-GB"/>
          </a:p>
        </p:txBody>
      </p:sp>
    </p:spTree>
    <p:extLst>
      <p:ext uri="{BB962C8B-B14F-4D97-AF65-F5344CB8AC3E}">
        <p14:creationId xmlns:p14="http://schemas.microsoft.com/office/powerpoint/2010/main" val="201642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9C1944-5ED8-4FE4-A019-D7E58DFB89E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44645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dirty="0"/>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7" name="Slide Number Placeholder 6"/>
          <p:cNvSpPr>
            <a:spLocks noGrp="1"/>
          </p:cNvSpPr>
          <p:nvPr>
            <p:ph type="sldNum" sz="quarter" idx="10"/>
          </p:nvPr>
        </p:nvSpPr>
        <p:spPr/>
        <p:txBody>
          <a:bodyPr/>
          <a:lstStyle/>
          <a:p>
            <a:pPr algn="r">
              <a:spcBef>
                <a:spcPct val="0"/>
              </a:spcBef>
            </a:pPr>
            <a:fld id="{DE70D37E-C867-47FE-9F10-9260555C453A}" type="slidenum">
              <a:rPr lang="en-GB" smtClean="0"/>
              <a:pPr algn="r">
                <a:spcBef>
                  <a:spcPct val="0"/>
                </a:spcBef>
              </a:pPr>
              <a:t>‹#›</a:t>
            </a:fld>
            <a:endParaRPr lang="en-GB" dirty="0"/>
          </a:p>
        </p:txBody>
      </p:sp>
    </p:spTree>
    <p:extLst>
      <p:ext uri="{BB962C8B-B14F-4D97-AF65-F5344CB8AC3E}">
        <p14:creationId xmlns:p14="http://schemas.microsoft.com/office/powerpoint/2010/main" val="1344767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7328" y="44624"/>
            <a:ext cx="8352928" cy="108012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7824192" y="6453337"/>
            <a:ext cx="2844800" cy="365125"/>
          </a:xfrm>
          <a:prstGeom prst="rect">
            <a:avLst/>
          </a:prstGeom>
        </p:spPr>
        <p:txBody>
          <a:bodyPr/>
          <a:lstStyle/>
          <a:p>
            <a:endParaRPr lang="en-GB"/>
          </a:p>
        </p:txBody>
      </p:sp>
      <p:sp>
        <p:nvSpPr>
          <p:cNvPr id="5" name="Footer Placeholder 4"/>
          <p:cNvSpPr>
            <a:spLocks noGrp="1"/>
          </p:cNvSpPr>
          <p:nvPr>
            <p:ph type="ftr" sz="quarter" idx="11"/>
          </p:nvPr>
        </p:nvSpPr>
        <p:spPr>
          <a:xfrm>
            <a:off x="3963392" y="6463116"/>
            <a:ext cx="3860800" cy="365125"/>
          </a:xfrm>
          <a:prstGeom prst="rect">
            <a:avLst/>
          </a:prstGeom>
        </p:spPr>
        <p:txBody>
          <a:bodyPr/>
          <a:lstStyle/>
          <a:p>
            <a:endParaRPr lang="en-GB"/>
          </a:p>
        </p:txBody>
      </p:sp>
      <p:sp>
        <p:nvSpPr>
          <p:cNvPr id="6" name="Slide Number Placeholder 5"/>
          <p:cNvSpPr>
            <a:spLocks noGrp="1"/>
          </p:cNvSpPr>
          <p:nvPr>
            <p:ph type="sldNum" sz="quarter" idx="12"/>
          </p:nvPr>
        </p:nvSpPr>
        <p:spPr>
          <a:noFill/>
          <a:ln>
            <a:noFill/>
          </a:ln>
          <a:effectLst/>
        </p:spPr>
        <p:txBody>
          <a:bodyPr vert="horz" lIns="91440" tIns="45720" rIns="91440" bIns="45720" rtlCol="0" anchor="ctr">
            <a:noAutofit/>
          </a:bodyPr>
          <a:lstStyle>
            <a:lvl1pPr>
              <a:defRPr lang="en-GB" smtClean="0"/>
            </a:lvl1pPr>
          </a:lstStyle>
          <a:p>
            <a:pPr algn="r">
              <a:spcBef>
                <a:spcPct val="0"/>
              </a:spcBef>
            </a:pPr>
            <a:fld id="{DE70D37E-C867-47FE-9F10-9260555C453A}" type="slidenum">
              <a:rPr lang="en-GB" smtClean="0"/>
              <a:pPr algn="r">
                <a:spcBef>
                  <a:spcPct val="0"/>
                </a:spcBef>
              </a:pPr>
              <a:t>‹#›</a:t>
            </a:fld>
            <a:endParaRPr lang="en-GB"/>
          </a:p>
        </p:txBody>
      </p:sp>
    </p:spTree>
    <p:extLst>
      <p:ext uri="{BB962C8B-B14F-4D97-AF65-F5344CB8AC3E}">
        <p14:creationId xmlns:p14="http://schemas.microsoft.com/office/powerpoint/2010/main" val="892244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7824192" y="6453337"/>
            <a:ext cx="2844800" cy="365125"/>
          </a:xfrm>
          <a:prstGeom prst="rect">
            <a:avLst/>
          </a:prstGeom>
        </p:spPr>
        <p:txBody>
          <a:bodyPr/>
          <a:lstStyle/>
          <a:p>
            <a:endParaRPr lang="en-GB"/>
          </a:p>
        </p:txBody>
      </p:sp>
      <p:sp>
        <p:nvSpPr>
          <p:cNvPr id="5" name="Footer Placeholder 4"/>
          <p:cNvSpPr>
            <a:spLocks noGrp="1"/>
          </p:cNvSpPr>
          <p:nvPr>
            <p:ph type="ftr" sz="quarter" idx="11"/>
          </p:nvPr>
        </p:nvSpPr>
        <p:spPr>
          <a:xfrm>
            <a:off x="3963392" y="6463116"/>
            <a:ext cx="3860800" cy="365125"/>
          </a:xfrm>
          <a:prstGeom prst="rect">
            <a:avLst/>
          </a:prstGeom>
        </p:spPr>
        <p:txBody>
          <a:bodyPr/>
          <a:lstStyle/>
          <a:p>
            <a:endParaRPr lang="en-GB"/>
          </a:p>
        </p:txBody>
      </p:sp>
      <p:sp>
        <p:nvSpPr>
          <p:cNvPr id="6" name="Slide Number Placeholder 5"/>
          <p:cNvSpPr>
            <a:spLocks noGrp="1"/>
          </p:cNvSpPr>
          <p:nvPr>
            <p:ph type="sldNum" sz="quarter" idx="12"/>
          </p:nvPr>
        </p:nvSpPr>
        <p:spPr>
          <a:noFill/>
          <a:ln>
            <a:noFill/>
          </a:ln>
          <a:effectLst/>
        </p:spPr>
        <p:txBody>
          <a:bodyPr vert="horz" lIns="91440" tIns="45720" rIns="91440" bIns="45720" rtlCol="0" anchor="ctr">
            <a:noAutofit/>
          </a:bodyPr>
          <a:lstStyle>
            <a:lvl1pPr>
              <a:defRPr lang="en-GB" smtClean="0"/>
            </a:lvl1pPr>
          </a:lstStyle>
          <a:p>
            <a:pPr algn="r">
              <a:spcBef>
                <a:spcPct val="0"/>
              </a:spcBef>
            </a:pPr>
            <a:fld id="{DE70D37E-C867-47FE-9F10-9260555C453A}" type="slidenum">
              <a:rPr lang="en-GB" smtClean="0"/>
              <a:pPr algn="r">
                <a:spcBef>
                  <a:spcPct val="0"/>
                </a:spcBef>
              </a:pPr>
              <a:t>‹#›</a:t>
            </a:fld>
            <a:endParaRPr lang="en-GB"/>
          </a:p>
        </p:txBody>
      </p:sp>
    </p:spTree>
    <p:extLst>
      <p:ext uri="{BB962C8B-B14F-4D97-AF65-F5344CB8AC3E}">
        <p14:creationId xmlns:p14="http://schemas.microsoft.com/office/powerpoint/2010/main" val="3500788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350" y="1484784"/>
            <a:ext cx="11713301" cy="4896544"/>
          </a:xfrm>
          <a:noFill/>
          <a:effectLst/>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p:cNvSpPr>
            <a:spLocks noGrp="1"/>
          </p:cNvSpPr>
          <p:nvPr>
            <p:ph type="title"/>
          </p:nvPr>
        </p:nvSpPr>
        <p:spPr>
          <a:xfrm>
            <a:off x="143340" y="116632"/>
            <a:ext cx="8352928" cy="1080120"/>
          </a:xfrm>
          <a:prstGeom prst="rect">
            <a:avLst/>
          </a:prstGeom>
          <a:noFill/>
          <a:ln w="12700">
            <a:noFill/>
          </a:ln>
          <a:effectLst/>
        </p:spPr>
        <p:style>
          <a:lnRef idx="2">
            <a:schemeClr val="accent1"/>
          </a:lnRef>
          <a:fillRef idx="1001">
            <a:schemeClr val="lt1"/>
          </a:fillRef>
          <a:effectRef idx="0">
            <a:schemeClr val="accent1"/>
          </a:effectRef>
          <a:fontRef idx="none"/>
        </p:style>
        <p:txBody>
          <a:bodyPr vert="horz" lIns="91440" tIns="45720" rIns="91440" bIns="45720" rtlCol="0" anchor="ctr">
            <a:noAutofit/>
          </a:bodyPr>
          <a:lstStyle>
            <a:lvl1pPr>
              <a:defRPr lang="en-GB" dirty="0">
                <a:solidFill>
                  <a:schemeClr val="accent4">
                    <a:lumMod val="75000"/>
                  </a:schemeClr>
                </a:solidFill>
              </a:defRPr>
            </a:lvl1pPr>
          </a:lstStyle>
          <a:p>
            <a:pPr lvl="0"/>
            <a:r>
              <a:rPr lang="en-US" dirty="0"/>
              <a:t>Click to edit Master title style</a:t>
            </a:r>
            <a:endParaRPr lang="en-GB" dirty="0"/>
          </a:p>
        </p:txBody>
      </p:sp>
      <p:sp>
        <p:nvSpPr>
          <p:cNvPr id="5" name="Slide Number Placeholder 4"/>
          <p:cNvSpPr>
            <a:spLocks noGrp="1"/>
          </p:cNvSpPr>
          <p:nvPr>
            <p:ph type="sldNum" sz="quarter" idx="10"/>
          </p:nvPr>
        </p:nvSpPr>
        <p:spPr>
          <a:xfrm>
            <a:off x="11184565" y="6453337"/>
            <a:ext cx="960107" cy="365125"/>
          </a:xfrm>
        </p:spPr>
        <p:txBody>
          <a:bodyPr/>
          <a:lstStyle>
            <a:lvl1pPr algn="ctr">
              <a:defRPr sz="1800"/>
            </a:lvl1pPr>
          </a:lstStyle>
          <a:p>
            <a:pPr>
              <a:spcBef>
                <a:spcPct val="0"/>
              </a:spcBef>
            </a:pPr>
            <a:fld id="{DE70D37E-C867-47FE-9F10-9260555C453A}" type="slidenum">
              <a:rPr lang="en-GB" smtClean="0"/>
              <a:pPr>
                <a:spcBef>
                  <a:spcPct val="0"/>
                </a:spcBef>
              </a:pPr>
              <a:t>‹#›</a:t>
            </a:fld>
            <a:endParaRPr lang="en-GB" dirty="0"/>
          </a:p>
        </p:txBody>
      </p:sp>
    </p:spTree>
    <p:extLst>
      <p:ext uri="{BB962C8B-B14F-4D97-AF65-F5344CB8AC3E}">
        <p14:creationId xmlns:p14="http://schemas.microsoft.com/office/powerpoint/2010/main" val="2162653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24192" y="6453337"/>
            <a:ext cx="2844800" cy="365125"/>
          </a:xfrm>
          <a:prstGeom prst="rect">
            <a:avLst/>
          </a:prstGeom>
        </p:spPr>
        <p:txBody>
          <a:bodyPr/>
          <a:lstStyle/>
          <a:p>
            <a:endParaRPr lang="en-GB"/>
          </a:p>
        </p:txBody>
      </p:sp>
      <p:sp>
        <p:nvSpPr>
          <p:cNvPr id="5" name="Footer Placeholder 4"/>
          <p:cNvSpPr>
            <a:spLocks noGrp="1"/>
          </p:cNvSpPr>
          <p:nvPr>
            <p:ph type="ftr" sz="quarter" idx="11"/>
          </p:nvPr>
        </p:nvSpPr>
        <p:spPr>
          <a:xfrm>
            <a:off x="3963392" y="6463116"/>
            <a:ext cx="3860800" cy="365125"/>
          </a:xfrm>
          <a:prstGeom prst="rect">
            <a:avLst/>
          </a:prstGeom>
        </p:spPr>
        <p:txBody>
          <a:bodyPr/>
          <a:lstStyle/>
          <a:p>
            <a:endParaRPr lang="en-GB"/>
          </a:p>
        </p:txBody>
      </p:sp>
      <p:sp>
        <p:nvSpPr>
          <p:cNvPr id="6" name="Slide Number Placeholder 5"/>
          <p:cNvSpPr>
            <a:spLocks noGrp="1"/>
          </p:cNvSpPr>
          <p:nvPr>
            <p:ph type="sldNum" sz="quarter" idx="12"/>
          </p:nvPr>
        </p:nvSpPr>
        <p:spPr>
          <a:noFill/>
          <a:ln>
            <a:noFill/>
          </a:ln>
          <a:effectLst/>
        </p:spPr>
        <p:txBody>
          <a:bodyPr vert="horz" lIns="91440" tIns="45720" rIns="91440" bIns="45720" rtlCol="0" anchor="ctr">
            <a:noAutofit/>
          </a:bodyPr>
          <a:lstStyle>
            <a:lvl1pPr>
              <a:defRPr lang="en-GB" smtClean="0"/>
            </a:lvl1pPr>
          </a:lstStyle>
          <a:p>
            <a:pPr algn="r">
              <a:spcBef>
                <a:spcPct val="0"/>
              </a:spcBef>
            </a:pPr>
            <a:fld id="{DE70D37E-C867-47FE-9F10-9260555C453A}" type="slidenum">
              <a:rPr lang="en-GB" smtClean="0"/>
              <a:pPr algn="r">
                <a:spcBef>
                  <a:spcPct val="0"/>
                </a:spcBef>
              </a:pPr>
              <a:t>‹#›</a:t>
            </a:fld>
            <a:endParaRPr lang="en-GB"/>
          </a:p>
        </p:txBody>
      </p:sp>
    </p:spTree>
    <p:extLst>
      <p:ext uri="{BB962C8B-B14F-4D97-AF65-F5344CB8AC3E}">
        <p14:creationId xmlns:p14="http://schemas.microsoft.com/office/powerpoint/2010/main" val="3805859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7328" y="44624"/>
            <a:ext cx="8352928" cy="108012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7328"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635328"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7824192" y="6453337"/>
            <a:ext cx="2844800" cy="365125"/>
          </a:xfrm>
          <a:prstGeom prst="rect">
            <a:avLst/>
          </a:prstGeom>
        </p:spPr>
        <p:txBody>
          <a:bodyPr/>
          <a:lstStyle/>
          <a:p>
            <a:endParaRPr lang="en-GB"/>
          </a:p>
        </p:txBody>
      </p:sp>
      <p:sp>
        <p:nvSpPr>
          <p:cNvPr id="6" name="Footer Placeholder 5"/>
          <p:cNvSpPr>
            <a:spLocks noGrp="1"/>
          </p:cNvSpPr>
          <p:nvPr>
            <p:ph type="ftr" sz="quarter" idx="11"/>
          </p:nvPr>
        </p:nvSpPr>
        <p:spPr>
          <a:xfrm>
            <a:off x="3963392" y="6463116"/>
            <a:ext cx="3860800" cy="365125"/>
          </a:xfrm>
          <a:prstGeom prst="rect">
            <a:avLst/>
          </a:prstGeom>
        </p:spPr>
        <p:txBody>
          <a:bodyPr/>
          <a:lstStyle/>
          <a:p>
            <a:endParaRPr lang="en-GB"/>
          </a:p>
        </p:txBody>
      </p:sp>
      <p:sp>
        <p:nvSpPr>
          <p:cNvPr id="7" name="Slide Number Placeholder 6"/>
          <p:cNvSpPr>
            <a:spLocks noGrp="1"/>
          </p:cNvSpPr>
          <p:nvPr>
            <p:ph type="sldNum" sz="quarter" idx="12"/>
          </p:nvPr>
        </p:nvSpPr>
        <p:spPr>
          <a:noFill/>
          <a:ln>
            <a:noFill/>
          </a:ln>
          <a:effectLst/>
        </p:spPr>
        <p:txBody>
          <a:bodyPr vert="horz" lIns="91440" tIns="45720" rIns="91440" bIns="45720" rtlCol="0" anchor="ctr">
            <a:noAutofit/>
          </a:bodyPr>
          <a:lstStyle>
            <a:lvl1pPr>
              <a:defRPr lang="en-GB" smtClean="0"/>
            </a:lvl1pPr>
          </a:lstStyle>
          <a:p>
            <a:pPr algn="r">
              <a:spcBef>
                <a:spcPct val="0"/>
              </a:spcBef>
            </a:pPr>
            <a:fld id="{DE70D37E-C867-47FE-9F10-9260555C453A}" type="slidenum">
              <a:rPr lang="en-GB" smtClean="0"/>
              <a:pPr algn="r">
                <a:spcBef>
                  <a:spcPct val="0"/>
                </a:spcBef>
              </a:pPr>
              <a:t>‹#›</a:t>
            </a:fld>
            <a:endParaRPr lang="en-GB"/>
          </a:p>
        </p:txBody>
      </p:sp>
    </p:spTree>
    <p:extLst>
      <p:ext uri="{BB962C8B-B14F-4D97-AF65-F5344CB8AC3E}">
        <p14:creationId xmlns:p14="http://schemas.microsoft.com/office/powerpoint/2010/main" val="2771300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328" y="44624"/>
            <a:ext cx="8352928" cy="1080120"/>
          </a:xfrm>
          <a:prstGeom prst="rect">
            <a:avLst/>
          </a:prstGeom>
        </p:spPr>
        <p:txBody>
          <a:bodyPr/>
          <a:lstStyle>
            <a:lvl1pPr>
              <a:defRPr/>
            </a:lvl1pPr>
          </a:lstStyle>
          <a:p>
            <a:r>
              <a:rPr lang="en-US" dirty="0"/>
              <a:t>Click to edit Master title style</a:t>
            </a:r>
            <a:endParaRPr lang="en-GB" dirty="0"/>
          </a:p>
        </p:txBody>
      </p:sp>
      <p:sp>
        <p:nvSpPr>
          <p:cNvPr id="3" name="Text Placeholder 2"/>
          <p:cNvSpPr>
            <a:spLocks noGrp="1"/>
          </p:cNvSpPr>
          <p:nvPr>
            <p:ph type="body" idx="1"/>
          </p:nvPr>
        </p:nvSpPr>
        <p:spPr>
          <a:xfrm>
            <a:off x="595808" y="1463105"/>
            <a:ext cx="5482891" cy="66941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95808" y="2102866"/>
            <a:ext cx="5482891" cy="413444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9575" y="1463105"/>
            <a:ext cx="5485044" cy="66941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9575" y="2102866"/>
            <a:ext cx="5485044" cy="413444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a:xfrm>
            <a:off x="11184565" y="6453337"/>
            <a:ext cx="960107" cy="365125"/>
          </a:xfrm>
          <a:noFill/>
          <a:ln>
            <a:noFill/>
          </a:ln>
          <a:effectLst/>
        </p:spPr>
        <p:txBody>
          <a:bodyPr vert="horz" lIns="91440" tIns="45720" rIns="91440" bIns="45720" rtlCol="0" anchor="ctr">
            <a:noAutofit/>
          </a:bodyPr>
          <a:lstStyle>
            <a:lvl1pPr algn="ctr">
              <a:defRPr lang="en-GB" sz="1600" smtClean="0"/>
            </a:lvl1pPr>
          </a:lstStyle>
          <a:p>
            <a:pPr>
              <a:spcBef>
                <a:spcPct val="0"/>
              </a:spcBef>
            </a:pPr>
            <a:fld id="{DE70D37E-C867-47FE-9F10-9260555C453A}" type="slidenum">
              <a:rPr lang="en-GB" smtClean="0"/>
              <a:pPr>
                <a:spcBef>
                  <a:spcPct val="0"/>
                </a:spcBef>
              </a:pPr>
              <a:t>‹#›</a:t>
            </a:fld>
            <a:endParaRPr lang="en-GB" dirty="0"/>
          </a:p>
        </p:txBody>
      </p:sp>
    </p:spTree>
    <p:extLst>
      <p:ext uri="{BB962C8B-B14F-4D97-AF65-F5344CB8AC3E}">
        <p14:creationId xmlns:p14="http://schemas.microsoft.com/office/powerpoint/2010/main" val="1069384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7328" y="44624"/>
            <a:ext cx="8352928" cy="1080120"/>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7824192" y="6453337"/>
            <a:ext cx="2844800" cy="365125"/>
          </a:xfrm>
          <a:prstGeom prst="rect">
            <a:avLst/>
          </a:prstGeom>
        </p:spPr>
        <p:txBody>
          <a:bodyPr/>
          <a:lstStyle/>
          <a:p>
            <a:endParaRPr lang="en-GB"/>
          </a:p>
        </p:txBody>
      </p:sp>
      <p:sp>
        <p:nvSpPr>
          <p:cNvPr id="4" name="Footer Placeholder 3"/>
          <p:cNvSpPr>
            <a:spLocks noGrp="1"/>
          </p:cNvSpPr>
          <p:nvPr>
            <p:ph type="ftr" sz="quarter" idx="11"/>
          </p:nvPr>
        </p:nvSpPr>
        <p:spPr>
          <a:xfrm>
            <a:off x="3963392" y="6463116"/>
            <a:ext cx="3860800" cy="365125"/>
          </a:xfrm>
          <a:prstGeom prst="rect">
            <a:avLst/>
          </a:prstGeom>
        </p:spPr>
        <p:txBody>
          <a:bodyPr/>
          <a:lstStyle/>
          <a:p>
            <a:endParaRPr lang="en-GB"/>
          </a:p>
        </p:txBody>
      </p:sp>
      <p:sp>
        <p:nvSpPr>
          <p:cNvPr id="5" name="Slide Number Placeholder 4"/>
          <p:cNvSpPr>
            <a:spLocks noGrp="1"/>
          </p:cNvSpPr>
          <p:nvPr>
            <p:ph type="sldNum" sz="quarter" idx="12"/>
          </p:nvPr>
        </p:nvSpPr>
        <p:spPr>
          <a:noFill/>
          <a:ln>
            <a:noFill/>
          </a:ln>
          <a:effectLst/>
        </p:spPr>
        <p:txBody>
          <a:bodyPr vert="horz" lIns="91440" tIns="45720" rIns="91440" bIns="45720" rtlCol="0" anchor="ctr">
            <a:noAutofit/>
          </a:bodyPr>
          <a:lstStyle>
            <a:lvl1pPr>
              <a:defRPr lang="en-GB" smtClean="0"/>
            </a:lvl1pPr>
          </a:lstStyle>
          <a:p>
            <a:pPr algn="r">
              <a:spcBef>
                <a:spcPct val="0"/>
              </a:spcBef>
            </a:pPr>
            <a:fld id="{DE70D37E-C867-47FE-9F10-9260555C453A}" type="slidenum">
              <a:rPr lang="en-GB" smtClean="0"/>
              <a:pPr algn="r">
                <a:spcBef>
                  <a:spcPct val="0"/>
                </a:spcBef>
              </a:pPr>
              <a:t>‹#›</a:t>
            </a:fld>
            <a:endParaRPr lang="en-GB"/>
          </a:p>
        </p:txBody>
      </p:sp>
    </p:spTree>
    <p:extLst>
      <p:ext uri="{BB962C8B-B14F-4D97-AF65-F5344CB8AC3E}">
        <p14:creationId xmlns:p14="http://schemas.microsoft.com/office/powerpoint/2010/main" val="2650398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824192" y="6453337"/>
            <a:ext cx="2844800" cy="365125"/>
          </a:xfrm>
          <a:prstGeom prst="rect">
            <a:avLst/>
          </a:prstGeom>
        </p:spPr>
        <p:txBody>
          <a:bodyPr/>
          <a:lstStyle/>
          <a:p>
            <a:endParaRPr lang="en-GB"/>
          </a:p>
        </p:txBody>
      </p:sp>
      <p:sp>
        <p:nvSpPr>
          <p:cNvPr id="3" name="Footer Placeholder 2"/>
          <p:cNvSpPr>
            <a:spLocks noGrp="1"/>
          </p:cNvSpPr>
          <p:nvPr>
            <p:ph type="ftr" sz="quarter" idx="11"/>
          </p:nvPr>
        </p:nvSpPr>
        <p:spPr>
          <a:xfrm>
            <a:off x="3963392" y="6463116"/>
            <a:ext cx="3860800" cy="365125"/>
          </a:xfrm>
          <a:prstGeom prst="rect">
            <a:avLst/>
          </a:prstGeom>
        </p:spPr>
        <p:txBody>
          <a:bodyPr/>
          <a:lstStyle/>
          <a:p>
            <a:endParaRPr lang="en-GB"/>
          </a:p>
        </p:txBody>
      </p:sp>
      <p:sp>
        <p:nvSpPr>
          <p:cNvPr id="4" name="Slide Number Placeholder 3"/>
          <p:cNvSpPr>
            <a:spLocks noGrp="1"/>
          </p:cNvSpPr>
          <p:nvPr>
            <p:ph type="sldNum" sz="quarter" idx="12"/>
          </p:nvPr>
        </p:nvSpPr>
        <p:spPr>
          <a:noFill/>
          <a:ln>
            <a:noFill/>
          </a:ln>
          <a:effectLst/>
        </p:spPr>
        <p:txBody>
          <a:bodyPr vert="horz" lIns="91440" tIns="45720" rIns="91440" bIns="45720" rtlCol="0" anchor="ctr">
            <a:noAutofit/>
          </a:bodyPr>
          <a:lstStyle>
            <a:lvl1pPr>
              <a:defRPr lang="en-GB" smtClean="0"/>
            </a:lvl1pPr>
          </a:lstStyle>
          <a:p>
            <a:pPr algn="r">
              <a:spcBef>
                <a:spcPct val="0"/>
              </a:spcBef>
            </a:pPr>
            <a:fld id="{DE70D37E-C867-47FE-9F10-9260555C453A}" type="slidenum">
              <a:rPr lang="en-GB" smtClean="0"/>
              <a:pPr algn="r">
                <a:spcBef>
                  <a:spcPct val="0"/>
                </a:spcBef>
              </a:pPr>
              <a:t>‹#›</a:t>
            </a:fld>
            <a:endParaRPr lang="en-GB"/>
          </a:p>
        </p:txBody>
      </p:sp>
    </p:spTree>
    <p:extLst>
      <p:ext uri="{BB962C8B-B14F-4D97-AF65-F5344CB8AC3E}">
        <p14:creationId xmlns:p14="http://schemas.microsoft.com/office/powerpoint/2010/main" val="2957692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824192" y="6453337"/>
            <a:ext cx="2844800" cy="365125"/>
          </a:xfrm>
          <a:prstGeom prst="rect">
            <a:avLst/>
          </a:prstGeom>
        </p:spPr>
        <p:txBody>
          <a:bodyPr/>
          <a:lstStyle/>
          <a:p>
            <a:endParaRPr lang="en-GB"/>
          </a:p>
        </p:txBody>
      </p:sp>
      <p:sp>
        <p:nvSpPr>
          <p:cNvPr id="6" name="Footer Placeholder 5"/>
          <p:cNvSpPr>
            <a:spLocks noGrp="1"/>
          </p:cNvSpPr>
          <p:nvPr>
            <p:ph type="ftr" sz="quarter" idx="11"/>
          </p:nvPr>
        </p:nvSpPr>
        <p:spPr>
          <a:xfrm>
            <a:off x="3963392" y="6463116"/>
            <a:ext cx="3860800" cy="365125"/>
          </a:xfrm>
          <a:prstGeom prst="rect">
            <a:avLst/>
          </a:prstGeom>
        </p:spPr>
        <p:txBody>
          <a:bodyPr/>
          <a:lstStyle/>
          <a:p>
            <a:endParaRPr lang="en-GB"/>
          </a:p>
        </p:txBody>
      </p:sp>
      <p:sp>
        <p:nvSpPr>
          <p:cNvPr id="7" name="Slide Number Placeholder 6"/>
          <p:cNvSpPr>
            <a:spLocks noGrp="1"/>
          </p:cNvSpPr>
          <p:nvPr>
            <p:ph type="sldNum" sz="quarter" idx="12"/>
          </p:nvPr>
        </p:nvSpPr>
        <p:spPr>
          <a:noFill/>
          <a:ln>
            <a:noFill/>
          </a:ln>
          <a:effectLst/>
        </p:spPr>
        <p:txBody>
          <a:bodyPr vert="horz" lIns="91440" tIns="45720" rIns="91440" bIns="45720" rtlCol="0" anchor="ctr">
            <a:noAutofit/>
          </a:bodyPr>
          <a:lstStyle>
            <a:lvl1pPr>
              <a:defRPr lang="en-GB" smtClean="0"/>
            </a:lvl1pPr>
          </a:lstStyle>
          <a:p>
            <a:pPr algn="r">
              <a:spcBef>
                <a:spcPct val="0"/>
              </a:spcBef>
            </a:pPr>
            <a:fld id="{DE70D37E-C867-47FE-9F10-9260555C453A}" type="slidenum">
              <a:rPr lang="en-GB" smtClean="0"/>
              <a:pPr algn="r">
                <a:spcBef>
                  <a:spcPct val="0"/>
                </a:spcBef>
              </a:pPr>
              <a:t>‹#›</a:t>
            </a:fld>
            <a:endParaRPr lang="en-GB"/>
          </a:p>
        </p:txBody>
      </p:sp>
    </p:spTree>
    <p:extLst>
      <p:ext uri="{BB962C8B-B14F-4D97-AF65-F5344CB8AC3E}">
        <p14:creationId xmlns:p14="http://schemas.microsoft.com/office/powerpoint/2010/main" val="2056126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824192" y="6453337"/>
            <a:ext cx="2844800" cy="365125"/>
          </a:xfrm>
          <a:prstGeom prst="rect">
            <a:avLst/>
          </a:prstGeom>
        </p:spPr>
        <p:txBody>
          <a:bodyPr/>
          <a:lstStyle/>
          <a:p>
            <a:endParaRPr lang="en-GB"/>
          </a:p>
        </p:txBody>
      </p:sp>
      <p:sp>
        <p:nvSpPr>
          <p:cNvPr id="6" name="Footer Placeholder 5"/>
          <p:cNvSpPr>
            <a:spLocks noGrp="1"/>
          </p:cNvSpPr>
          <p:nvPr>
            <p:ph type="ftr" sz="quarter" idx="11"/>
          </p:nvPr>
        </p:nvSpPr>
        <p:spPr>
          <a:xfrm>
            <a:off x="3963392" y="6463116"/>
            <a:ext cx="3860800" cy="365125"/>
          </a:xfrm>
          <a:prstGeom prst="rect">
            <a:avLst/>
          </a:prstGeom>
        </p:spPr>
        <p:txBody>
          <a:bodyPr/>
          <a:lstStyle/>
          <a:p>
            <a:endParaRPr lang="en-GB"/>
          </a:p>
        </p:txBody>
      </p:sp>
      <p:sp>
        <p:nvSpPr>
          <p:cNvPr id="7" name="Slide Number Placeholder 6"/>
          <p:cNvSpPr>
            <a:spLocks noGrp="1"/>
          </p:cNvSpPr>
          <p:nvPr>
            <p:ph type="sldNum" sz="quarter" idx="12"/>
          </p:nvPr>
        </p:nvSpPr>
        <p:spPr>
          <a:noFill/>
          <a:ln>
            <a:noFill/>
          </a:ln>
          <a:effectLst/>
        </p:spPr>
        <p:txBody>
          <a:bodyPr vert="horz" lIns="91440" tIns="45720" rIns="91440" bIns="45720" rtlCol="0" anchor="ctr">
            <a:noAutofit/>
          </a:bodyPr>
          <a:lstStyle>
            <a:lvl1pPr>
              <a:defRPr lang="en-GB" smtClean="0"/>
            </a:lvl1pPr>
          </a:lstStyle>
          <a:p>
            <a:pPr algn="r">
              <a:spcBef>
                <a:spcPct val="0"/>
              </a:spcBef>
            </a:pPr>
            <a:fld id="{DE70D37E-C867-47FE-9F10-9260555C453A}" type="slidenum">
              <a:rPr lang="en-GB" smtClean="0"/>
              <a:pPr algn="r">
                <a:spcBef>
                  <a:spcPct val="0"/>
                </a:spcBef>
              </a:pPr>
              <a:t>‹#›</a:t>
            </a:fld>
            <a:endParaRPr lang="en-GB"/>
          </a:p>
        </p:txBody>
      </p:sp>
    </p:spTree>
    <p:extLst>
      <p:ext uri="{BB962C8B-B14F-4D97-AF65-F5344CB8AC3E}">
        <p14:creationId xmlns:p14="http://schemas.microsoft.com/office/powerpoint/2010/main" val="2356592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13589" y="1412776"/>
            <a:ext cx="11247040" cy="511256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1231893" y="6492876"/>
            <a:ext cx="960107" cy="365125"/>
          </a:xfrm>
          <a:prstGeom prst="rect">
            <a:avLst/>
          </a:prstGeom>
          <a:noFill/>
          <a:ln>
            <a:noFill/>
          </a:ln>
          <a:effectLst/>
        </p:spPr>
        <p:txBody>
          <a:bodyPr vert="horz" lIns="91440" tIns="45720" rIns="91440" bIns="45720" rtlCol="0" anchor="ctr">
            <a:noAutofit/>
          </a:bodyPr>
          <a:lstStyle>
            <a:lvl1pPr algn="ctr">
              <a:defRPr lang="en-GB" sz="1600" b="1" smtClean="0">
                <a:solidFill>
                  <a:schemeClr val="accent4">
                    <a:lumMod val="75000"/>
                  </a:schemeClr>
                </a:solidFill>
                <a:effectLst>
                  <a:outerShdw blurRad="38100" dist="38100" dir="2700000" algn="tl">
                    <a:srgbClr val="000000">
                      <a:alpha val="43137"/>
                    </a:srgbClr>
                  </a:outerShdw>
                </a:effectLst>
                <a:latin typeface="+mj-lt"/>
                <a:ea typeface="+mj-ea"/>
                <a:cs typeface="+mj-cs"/>
              </a:defRPr>
            </a:lvl1pPr>
          </a:lstStyle>
          <a:p>
            <a:pPr>
              <a:spcBef>
                <a:spcPct val="0"/>
              </a:spcBef>
            </a:pPr>
            <a:fld id="{DE70D37E-C867-47FE-9F10-9260555C453A}" type="slidenum">
              <a:rPr lang="el-GR" smtClean="0"/>
              <a:pPr>
                <a:spcBef>
                  <a:spcPct val="0"/>
                </a:spcBef>
              </a:pPr>
              <a:t>‹#›</a:t>
            </a:fld>
            <a:endParaRPr lang="el-GR" dirty="0">
              <a:solidFill>
                <a:schemeClr val="accent4">
                  <a:lumMod val="75000"/>
                </a:schemeClr>
              </a:solidFill>
            </a:endParaRPr>
          </a:p>
        </p:txBody>
      </p:sp>
      <p:sp>
        <p:nvSpPr>
          <p:cNvPr id="4" name="Title Placeholder 3"/>
          <p:cNvSpPr>
            <a:spLocks noGrp="1"/>
          </p:cNvSpPr>
          <p:nvPr>
            <p:ph type="title"/>
          </p:nvPr>
        </p:nvSpPr>
        <p:spPr>
          <a:xfrm>
            <a:off x="0" y="29152"/>
            <a:ext cx="9120336" cy="1167600"/>
          </a:xfrm>
          <a:prstGeom prst="rect">
            <a:avLst/>
          </a:prstGeom>
        </p:spPr>
        <p:txBody>
          <a:bodyPr vert="horz" lIns="91440" tIns="45720" rIns="91440" bIns="45720" rtlCol="0" anchor="ctr">
            <a:normAutofit/>
          </a:bodyPr>
          <a:lstStyle/>
          <a:p>
            <a:r>
              <a:rPr lang="en-US" dirty="0"/>
              <a:t>Click to edit Master title style</a:t>
            </a:r>
            <a:endParaRPr lang="el-GR" dirty="0"/>
          </a:p>
        </p:txBody>
      </p:sp>
    </p:spTree>
    <p:extLst>
      <p:ext uri="{BB962C8B-B14F-4D97-AF65-F5344CB8AC3E}">
        <p14:creationId xmlns:p14="http://schemas.microsoft.com/office/powerpoint/2010/main" val="2258791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lang="en-GB" sz="2200" b="0" i="0" kern="1200" spc="100" normalizeH="0" baseline="0" dirty="0">
          <a:solidFill>
            <a:schemeClr val="accent4">
              <a:lumMod val="75000"/>
            </a:schemeClr>
          </a:solidFill>
          <a:effectLst>
            <a:outerShdw blurRad="38100" dist="38100" dir="2700000" algn="tl">
              <a:srgbClr val="000000">
                <a:alpha val="43137"/>
              </a:srgb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chart" Target="../charts/chart11.xml"/></Relationships>
</file>

<file path=ppt/slides/_rels/slide1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chart" Target="../charts/chart14.xml"/></Relationships>
</file>

<file path=ppt/slides/_rels/slide1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chart" Target="../charts/chart16.xml"/></Relationships>
</file>

<file path=ppt/slides/_rels/slide1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chart" Target="../charts/chart18.xml"/></Relationships>
</file>

<file path=ppt/slides/_rels/slide1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chart" Target="../charts/chart20.xml"/></Relationships>
</file>

<file path=ppt/slides/_rels/slide16.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23.xml"/></Relationships>
</file>

<file path=ppt/slides/_rels/slide1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chart" Target="../charts/chart24.xml"/><Relationship Id="rId7"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png"/></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07368" y="908720"/>
            <a:ext cx="4032448" cy="648072"/>
          </a:xfrm>
          <a:noFill/>
          <a:ln>
            <a:noFill/>
          </a:ln>
          <a:effectLst/>
        </p:spPr>
        <p:style>
          <a:lnRef idx="1">
            <a:schemeClr val="accent2"/>
          </a:lnRef>
          <a:fillRef idx="3">
            <a:schemeClr val="accent2"/>
          </a:fillRef>
          <a:effectRef idx="2">
            <a:schemeClr val="accent2"/>
          </a:effectRef>
          <a:fontRef idx="minor">
            <a:schemeClr val="lt1"/>
          </a:fontRef>
        </p:style>
        <p:txBody>
          <a:bodyPr anchor="t">
            <a:normAutofit/>
          </a:bodyPr>
          <a:lstStyle/>
          <a:p>
            <a:r>
              <a:rPr lang="el-GR" sz="2200" dirty="0">
                <a:solidFill>
                  <a:schemeClr val="accent4">
                    <a:lumMod val="75000"/>
                  </a:schemeClr>
                </a:solidFill>
                <a:effectLst>
                  <a:innerShdw blurRad="63500" dist="50800" dir="10800000">
                    <a:prstClr val="black">
                      <a:alpha val="50000"/>
                    </a:prstClr>
                  </a:innerShdw>
                </a:effectLst>
              </a:rPr>
              <a:t>συνδρομητική έρευνα</a:t>
            </a:r>
            <a:endParaRPr lang="en-GB" sz="2200" dirty="0">
              <a:solidFill>
                <a:schemeClr val="accent4">
                  <a:lumMod val="75000"/>
                </a:schemeClr>
              </a:solidFill>
              <a:effectLst>
                <a:innerShdw blurRad="63500" dist="50800" dir="10800000">
                  <a:prstClr val="black">
                    <a:alpha val="50000"/>
                  </a:prstClr>
                </a:innerShdw>
              </a:effectLst>
            </a:endParaRPr>
          </a:p>
        </p:txBody>
      </p:sp>
      <p:sp>
        <p:nvSpPr>
          <p:cNvPr id="3" name="Subtitle 2"/>
          <p:cNvSpPr>
            <a:spLocks noGrp="1"/>
          </p:cNvSpPr>
          <p:nvPr>
            <p:ph type="subTitle" idx="1"/>
          </p:nvPr>
        </p:nvSpPr>
        <p:spPr>
          <a:xfrm>
            <a:off x="8976320" y="836712"/>
            <a:ext cx="3056384" cy="622920"/>
          </a:xfrm>
          <a:noFill/>
          <a:ln>
            <a:noFill/>
          </a:ln>
          <a:effectLst/>
        </p:spPr>
        <p:style>
          <a:lnRef idx="1">
            <a:schemeClr val="accent2"/>
          </a:lnRef>
          <a:fillRef idx="3">
            <a:schemeClr val="accent2"/>
          </a:fillRef>
          <a:effectRef idx="2">
            <a:schemeClr val="accent2"/>
          </a:effectRef>
          <a:fontRef idx="minor">
            <a:schemeClr val="lt1"/>
          </a:fontRef>
        </p:style>
        <p:txBody>
          <a:bodyPr vert="horz" lIns="91440" tIns="45720" rIns="91440" bIns="45720" rtlCol="0" anchor="b">
            <a:normAutofit/>
          </a:bodyPr>
          <a:lstStyle/>
          <a:p>
            <a:pPr algn="r">
              <a:spcBef>
                <a:spcPct val="0"/>
              </a:spcBef>
            </a:pPr>
            <a:r>
              <a:rPr lang="el-GR" sz="2200" spc="100" dirty="0">
                <a:solidFill>
                  <a:schemeClr val="accent4">
                    <a:lumMod val="75000"/>
                  </a:schemeClr>
                </a:solidFill>
                <a:effectLst>
                  <a:innerShdw blurRad="63500" dist="50800" dir="10800000">
                    <a:prstClr val="black">
                      <a:alpha val="50000"/>
                    </a:prstClr>
                  </a:innerShdw>
                </a:effectLst>
              </a:rPr>
              <a:t>Μάρτιος 2021</a:t>
            </a:r>
            <a:endParaRPr lang="en-GB" sz="2200" spc="100" dirty="0">
              <a:solidFill>
                <a:schemeClr val="accent4">
                  <a:lumMod val="75000"/>
                </a:schemeClr>
              </a:solidFill>
              <a:effectLst>
                <a:innerShdw blurRad="63500" dist="50800" dir="10800000">
                  <a:prstClr val="black">
                    <a:alpha val="50000"/>
                  </a:prstClr>
                </a:innerShdw>
              </a:effectLst>
            </a:endParaRPr>
          </a:p>
        </p:txBody>
      </p:sp>
      <p:sp>
        <p:nvSpPr>
          <p:cNvPr id="5" name="TextBox 4">
            <a:extLst>
              <a:ext uri="{FF2B5EF4-FFF2-40B4-BE49-F238E27FC236}">
                <a16:creationId xmlns:a16="http://schemas.microsoft.com/office/drawing/2014/main" id="{467A2E00-BC9A-4400-A16D-F5A9777A7367}"/>
              </a:ext>
            </a:extLst>
          </p:cNvPr>
          <p:cNvSpPr txBox="1"/>
          <p:nvPr/>
        </p:nvSpPr>
        <p:spPr>
          <a:xfrm>
            <a:off x="102568" y="6135328"/>
            <a:ext cx="2866774" cy="369332"/>
          </a:xfrm>
          <a:prstGeom prst="rect">
            <a:avLst/>
          </a:prstGeom>
          <a:noFill/>
        </p:spPr>
        <p:txBody>
          <a:bodyPr wrap="square" rtlCol="0">
            <a:spAutoFit/>
          </a:bodyPr>
          <a:lstStyle/>
          <a:p>
            <a:r>
              <a:rPr lang="el-GR" b="1" dirty="0">
                <a:solidFill>
                  <a:srgbClr val="FF0000"/>
                </a:solidFill>
              </a:rPr>
              <a:t>Συντάχθηκε για το </a:t>
            </a:r>
            <a:r>
              <a:rPr lang="en-US" b="1" dirty="0">
                <a:solidFill>
                  <a:srgbClr val="FF0000"/>
                </a:solidFill>
              </a:rPr>
              <a:t>MEGA</a:t>
            </a:r>
            <a:endParaRPr lang="en-GB" b="1" dirty="0">
              <a:solidFill>
                <a:srgbClr val="FF0000"/>
              </a:solidFill>
            </a:endParaRPr>
          </a:p>
        </p:txBody>
      </p:sp>
    </p:spTree>
    <p:extLst>
      <p:ext uri="{BB962C8B-B14F-4D97-AF65-F5344CB8AC3E}">
        <p14:creationId xmlns:p14="http://schemas.microsoft.com/office/powerpoint/2010/main" val="3189436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7328" y="116632"/>
            <a:ext cx="9073008" cy="1080120"/>
          </a:xfrm>
        </p:spPr>
        <p:txBody>
          <a:bodyPr>
            <a:normAutofit/>
          </a:bodyPr>
          <a:lstStyle/>
          <a:p>
            <a:r>
              <a:rPr lang="el-GR" sz="2400" dirty="0"/>
              <a:t>Αντιλαμβανόμενη φάση της Πανδημίας</a:t>
            </a:r>
            <a:br>
              <a:rPr lang="el-GR" sz="2400" dirty="0"/>
            </a:br>
            <a:r>
              <a:rPr lang="el-GR" sz="1400" i="1" dirty="0"/>
              <a:t>‘</a:t>
            </a:r>
            <a:r>
              <a:rPr lang="el-GR" sz="1400" b="1" i="1" dirty="0">
                <a:ea typeface="Times New Roman" panose="02020603050405020304" pitchFamily="18" charset="0"/>
                <a:cs typeface="Times New Roman" panose="02020603050405020304" pitchFamily="18" charset="0"/>
              </a:rPr>
              <a:t>Ας μιλήσουμε τώρα για την Πανδημία. Πιστεύετε ότι τα χειρότερα τα έχουμε αφήσει πίσω μας ή είναι μπροστά μας</a:t>
            </a:r>
            <a:r>
              <a:rPr lang="el-GR" sz="1400" i="1" dirty="0"/>
              <a:t>;’</a:t>
            </a:r>
            <a:endParaRPr lang="en-US" sz="1400" i="1" dirty="0"/>
          </a:p>
        </p:txBody>
      </p:sp>
      <p:graphicFrame>
        <p:nvGraphicFramePr>
          <p:cNvPr id="9" name="Content Placeholder 8">
            <a:extLst>
              <a:ext uri="{FF2B5EF4-FFF2-40B4-BE49-F238E27FC236}">
                <a16:creationId xmlns:a16="http://schemas.microsoft.com/office/drawing/2014/main" id="{2E73103E-9382-419B-B944-EC2109792C6B}"/>
              </a:ext>
            </a:extLst>
          </p:cNvPr>
          <p:cNvGraphicFramePr>
            <a:graphicFrameLocks noGrp="1"/>
          </p:cNvGraphicFramePr>
          <p:nvPr>
            <p:ph sz="half" idx="1"/>
            <p:extLst>
              <p:ext uri="{D42A27DB-BD31-4B8C-83A1-F6EECF244321}">
                <p14:modId xmlns:p14="http://schemas.microsoft.com/office/powerpoint/2010/main" val="3606473811"/>
              </p:ext>
            </p:extLst>
          </p:nvPr>
        </p:nvGraphicFramePr>
        <p:xfrm>
          <a:off x="1511559" y="1379937"/>
          <a:ext cx="8733452" cy="233285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a:ln>
                  <a:noFill/>
                </a:ln>
                <a:solidFill>
                  <a:srgbClr val="4E5B6F"/>
                </a:solidFill>
                <a:effectLst>
                  <a:outerShdw blurRad="38100" dist="38100" dir="2700000" algn="tl">
                    <a:srgbClr val="000000">
                      <a:alpha val="43137"/>
                    </a:srgbClr>
                  </a:outerShdw>
                </a:effectLst>
                <a:uLnTx/>
                <a:uFillTx/>
                <a:latin typeface="Trebuchet MS"/>
                <a:ea typeface="+mj-ea"/>
                <a:cs typeface="+mj-cs"/>
              </a:rPr>
              <a:pPr marL="0" marR="0" lvl="0" indent="0" algn="ctr" defTabSz="914400" rtl="0" eaLnBrk="1" fontAlgn="auto" latinLnBrk="0" hangingPunct="1">
                <a:lnSpc>
                  <a:spcPct val="100000"/>
                </a:lnSpc>
                <a:spcBef>
                  <a:spcPct val="0"/>
                </a:spcBef>
                <a:spcAft>
                  <a:spcPts val="0"/>
                </a:spcAft>
                <a:buClrTx/>
                <a:buSzTx/>
                <a:buFontTx/>
                <a:buNone/>
                <a:tabLst/>
                <a:defRPr/>
              </a:pPr>
              <a:t>10</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j-ea"/>
              <a:cs typeface="+mj-cs"/>
            </a:endParaRPr>
          </a:p>
        </p:txBody>
      </p:sp>
      <p:sp>
        <p:nvSpPr>
          <p:cNvPr id="23" name="TextBox 22">
            <a:extLst>
              <a:ext uri="{FF2B5EF4-FFF2-40B4-BE49-F238E27FC236}">
                <a16:creationId xmlns:a16="http://schemas.microsoft.com/office/drawing/2014/main" id="{F93471CE-2011-42D8-8A00-FB9ED65EC5CB}"/>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12" name="Content Placeholder 8">
            <a:extLst>
              <a:ext uri="{FF2B5EF4-FFF2-40B4-BE49-F238E27FC236}">
                <a16:creationId xmlns:a16="http://schemas.microsoft.com/office/drawing/2014/main" id="{C14F3548-9EB9-441E-977A-6276A8347549}"/>
              </a:ext>
            </a:extLst>
          </p:cNvPr>
          <p:cNvGraphicFramePr>
            <a:graphicFrameLocks/>
          </p:cNvGraphicFramePr>
          <p:nvPr>
            <p:extLst>
              <p:ext uri="{D42A27DB-BD31-4B8C-83A1-F6EECF244321}">
                <p14:modId xmlns:p14="http://schemas.microsoft.com/office/powerpoint/2010/main" val="1475387226"/>
              </p:ext>
            </p:extLst>
          </p:nvPr>
        </p:nvGraphicFramePr>
        <p:xfrm>
          <a:off x="1511557" y="3904828"/>
          <a:ext cx="8733453" cy="233285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86930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extLst>
              <a:ext uri="{FF2B5EF4-FFF2-40B4-BE49-F238E27FC236}">
                <a16:creationId xmlns:a16="http://schemas.microsoft.com/office/drawing/2014/main" id="{0F84D0A0-6466-4A38-BD4C-E56D7516A319}"/>
              </a:ext>
            </a:extLst>
          </p:cNvPr>
          <p:cNvGraphicFramePr>
            <a:graphicFrameLocks noGrp="1"/>
          </p:cNvGraphicFramePr>
          <p:nvPr>
            <p:ph idx="1"/>
          </p:nvPr>
        </p:nvGraphicFramePr>
        <p:xfrm>
          <a:off x="119335" y="1628800"/>
          <a:ext cx="6471158" cy="4362990"/>
        </p:xfrm>
        <a:graphic>
          <a:graphicData uri="http://schemas.openxmlformats.org/drawingml/2006/chart">
            <c:chart xmlns:c="http://schemas.openxmlformats.org/drawingml/2006/chart" xmlns:r="http://schemas.openxmlformats.org/officeDocument/2006/relationships" r:id="rId3"/>
          </a:graphicData>
        </a:graphic>
      </p:graphicFrame>
      <p:sp>
        <p:nvSpPr>
          <p:cNvPr id="6" name="Title 5">
            <a:extLst>
              <a:ext uri="{FF2B5EF4-FFF2-40B4-BE49-F238E27FC236}">
                <a16:creationId xmlns:a16="http://schemas.microsoft.com/office/drawing/2014/main" id="{17903300-89BE-4305-A9B6-B9FF6F26A1DC}"/>
              </a:ext>
            </a:extLst>
          </p:cNvPr>
          <p:cNvSpPr>
            <a:spLocks noGrp="1"/>
          </p:cNvSpPr>
          <p:nvPr>
            <p:ph type="title"/>
          </p:nvPr>
        </p:nvSpPr>
        <p:spPr>
          <a:xfrm>
            <a:off x="47328" y="116632"/>
            <a:ext cx="9217024" cy="1080120"/>
          </a:xfrm>
        </p:spPr>
        <p:txBody>
          <a:bodyPr/>
          <a:lstStyle/>
          <a:p>
            <a:r>
              <a:rPr lang="el-GR" sz="2400" dirty="0"/>
              <a:t>Χρονικό σημείο επαναφοράς σε φυσιολογική καθημερινότητα</a:t>
            </a:r>
            <a:br>
              <a:rPr lang="el-GR" sz="2400" i="1" dirty="0">
                <a:effectLst>
                  <a:outerShdw blurRad="38100" dist="38100" dir="2700000" algn="tl">
                    <a:srgbClr val="000000">
                      <a:alpha val="43137"/>
                    </a:srgbClr>
                  </a:outerShdw>
                </a:effectLst>
              </a:rPr>
            </a:br>
            <a:r>
              <a:rPr lang="el-GR" sz="1400" i="1" dirty="0">
                <a:effectLst>
                  <a:outerShdw blurRad="38100" dist="38100" dir="2700000" algn="tl">
                    <a:srgbClr val="000000">
                      <a:alpha val="43137"/>
                    </a:srgbClr>
                  </a:outerShdw>
                </a:effectLst>
              </a:rPr>
              <a:t>‘Πότε εκτιμάτε ότι θα επανέλθουμε σε μια φυσιολογική καθημερινότητα;’</a:t>
            </a:r>
            <a:endParaRPr lang="el-GR" sz="1400" dirty="0"/>
          </a:p>
        </p:txBody>
      </p:sp>
      <p:sp>
        <p:nvSpPr>
          <p:cNvPr id="8" name="Slide Number Placeholder 3">
            <a:extLst>
              <a:ext uri="{FF2B5EF4-FFF2-40B4-BE49-F238E27FC236}">
                <a16:creationId xmlns:a16="http://schemas.microsoft.com/office/drawing/2014/main" id="{34270420-7A53-407C-8B36-0720F26F5A27}"/>
              </a:ext>
            </a:extLst>
          </p:cNvPr>
          <p:cNvSpPr txBox="1">
            <a:spLocks/>
          </p:cNvSpPr>
          <p:nvPr/>
        </p:nvSpPr>
        <p:spPr>
          <a:xfrm>
            <a:off x="11231893" y="6492876"/>
            <a:ext cx="96010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smtClean="0">
                <a:ln>
                  <a:noFill/>
                </a:ln>
                <a:solidFill>
                  <a:srgbClr val="4E5B6F"/>
                </a:solidFill>
                <a:effectLst>
                  <a:outerShdw blurRad="38100" dist="38100" dir="2700000" algn="tl">
                    <a:srgbClr val="000000">
                      <a:alpha val="43137"/>
                    </a:srgbClr>
                  </a:outerShdw>
                </a:effectLst>
                <a:uLnTx/>
                <a:uFillTx/>
                <a:latin typeface="Trebuchet MS"/>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11</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n-ea"/>
              <a:cs typeface="+mn-cs"/>
            </a:endParaRPr>
          </a:p>
        </p:txBody>
      </p:sp>
      <p:sp>
        <p:nvSpPr>
          <p:cNvPr id="14" name="TextBox 13">
            <a:extLst>
              <a:ext uri="{FF2B5EF4-FFF2-40B4-BE49-F238E27FC236}">
                <a16:creationId xmlns:a16="http://schemas.microsoft.com/office/drawing/2014/main" id="{0CA452A8-C467-42A7-A332-0B9A35201F74}"/>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7" name="Table 14">
            <a:extLst>
              <a:ext uri="{FF2B5EF4-FFF2-40B4-BE49-F238E27FC236}">
                <a16:creationId xmlns:a16="http://schemas.microsoft.com/office/drawing/2014/main" id="{F2F46C91-E33C-449D-A61A-6CA4E2288F27}"/>
              </a:ext>
            </a:extLst>
          </p:cNvPr>
          <p:cNvGraphicFramePr>
            <a:graphicFrameLocks/>
          </p:cNvGraphicFramePr>
          <p:nvPr>
            <p:extLst>
              <p:ext uri="{D42A27DB-BD31-4B8C-83A1-F6EECF244321}">
                <p14:modId xmlns:p14="http://schemas.microsoft.com/office/powerpoint/2010/main" val="3035567915"/>
              </p:ext>
            </p:extLst>
          </p:nvPr>
        </p:nvGraphicFramePr>
        <p:xfrm>
          <a:off x="6953732" y="2224529"/>
          <a:ext cx="5002293" cy="3045561"/>
        </p:xfrm>
        <a:graphic>
          <a:graphicData uri="http://schemas.openxmlformats.org/drawingml/2006/table">
            <a:tbl>
              <a:tblPr firstRow="1" bandRow="1">
                <a:tableStyleId>{5FD0F851-EC5A-4D38-B0AD-8093EC10F338}</a:tableStyleId>
              </a:tblPr>
              <a:tblGrid>
                <a:gridCol w="1394872">
                  <a:extLst>
                    <a:ext uri="{9D8B030D-6E8A-4147-A177-3AD203B41FA5}">
                      <a16:colId xmlns:a16="http://schemas.microsoft.com/office/drawing/2014/main" val="2339832800"/>
                    </a:ext>
                  </a:extLst>
                </a:gridCol>
                <a:gridCol w="721484">
                  <a:extLst>
                    <a:ext uri="{9D8B030D-6E8A-4147-A177-3AD203B41FA5}">
                      <a16:colId xmlns:a16="http://schemas.microsoft.com/office/drawing/2014/main" val="3279788589"/>
                    </a:ext>
                  </a:extLst>
                </a:gridCol>
                <a:gridCol w="721484">
                  <a:extLst>
                    <a:ext uri="{9D8B030D-6E8A-4147-A177-3AD203B41FA5}">
                      <a16:colId xmlns:a16="http://schemas.microsoft.com/office/drawing/2014/main" val="3775139627"/>
                    </a:ext>
                  </a:extLst>
                </a:gridCol>
                <a:gridCol w="721484">
                  <a:extLst>
                    <a:ext uri="{9D8B030D-6E8A-4147-A177-3AD203B41FA5}">
                      <a16:colId xmlns:a16="http://schemas.microsoft.com/office/drawing/2014/main" val="2780225759"/>
                    </a:ext>
                  </a:extLst>
                </a:gridCol>
                <a:gridCol w="806995">
                  <a:extLst>
                    <a:ext uri="{9D8B030D-6E8A-4147-A177-3AD203B41FA5}">
                      <a16:colId xmlns:a16="http://schemas.microsoft.com/office/drawing/2014/main" val="89639788"/>
                    </a:ext>
                  </a:extLst>
                </a:gridCol>
                <a:gridCol w="635974">
                  <a:extLst>
                    <a:ext uri="{9D8B030D-6E8A-4147-A177-3AD203B41FA5}">
                      <a16:colId xmlns:a16="http://schemas.microsoft.com/office/drawing/2014/main" val="1714090956"/>
                    </a:ext>
                  </a:extLst>
                </a:gridCol>
              </a:tblGrid>
              <a:tr h="5175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000" b="1" dirty="0"/>
                        <a:t>Διαχρονικά στοιχεία</a:t>
                      </a:r>
                    </a:p>
                  </a:txBody>
                  <a:tcPr/>
                </a:tc>
                <a:tc>
                  <a:txBody>
                    <a:bodyPr/>
                    <a:lstStyle/>
                    <a:p>
                      <a:pPr algn="ctr"/>
                      <a:r>
                        <a:rPr lang="el-GR" sz="900" dirty="0"/>
                        <a:t>Νοε-20</a:t>
                      </a:r>
                    </a:p>
                  </a:txBody>
                  <a:tcPr anchor="ctr"/>
                </a:tc>
                <a:tc>
                  <a:txBody>
                    <a:bodyPr/>
                    <a:lstStyle/>
                    <a:p>
                      <a:pPr algn="ctr"/>
                      <a:r>
                        <a:rPr lang="el-GR" sz="900" dirty="0"/>
                        <a:t>Δεκ-20</a:t>
                      </a:r>
                    </a:p>
                  </a:txBody>
                  <a:tcPr anchor="ctr"/>
                </a:tc>
                <a:tc>
                  <a:txBody>
                    <a:bodyPr/>
                    <a:lstStyle/>
                    <a:p>
                      <a:pPr algn="ctr"/>
                      <a:r>
                        <a:rPr lang="el-GR" sz="900" dirty="0"/>
                        <a:t>Ιαν-21</a:t>
                      </a:r>
                    </a:p>
                  </a:txBody>
                  <a:tcPr anchor="ctr"/>
                </a:tc>
                <a:tc>
                  <a:txBody>
                    <a:bodyPr/>
                    <a:lstStyle/>
                    <a:p>
                      <a:pPr algn="ctr"/>
                      <a:r>
                        <a:rPr lang="el-GR" sz="900" dirty="0"/>
                        <a:t>Φεβ-21</a:t>
                      </a:r>
                    </a:p>
                  </a:txBody>
                  <a:tcPr anchor="ctr"/>
                </a:tc>
                <a:tc>
                  <a:txBody>
                    <a:bodyPr/>
                    <a:lstStyle/>
                    <a:p>
                      <a:pPr algn="ctr"/>
                      <a:r>
                        <a:rPr lang="el-GR" sz="900" dirty="0"/>
                        <a:t>Μαρ-21</a:t>
                      </a:r>
                    </a:p>
                  </a:txBody>
                  <a:tcPr anchor="ctr"/>
                </a:tc>
                <a:extLst>
                  <a:ext uri="{0D108BD9-81ED-4DB2-BD59-A6C34878D82A}">
                    <a16:rowId xmlns:a16="http://schemas.microsoft.com/office/drawing/2014/main" val="1963041045"/>
                  </a:ext>
                </a:extLst>
              </a:tr>
              <a:tr h="577409">
                <a:tc>
                  <a:txBody>
                    <a:bodyPr/>
                    <a:lstStyle/>
                    <a:p>
                      <a:pPr algn="r" fontAlgn="ctr"/>
                      <a:r>
                        <a:rPr lang="el-GR" sz="1200" b="1" i="0" u="none" strike="noStrike" dirty="0">
                          <a:solidFill>
                            <a:srgbClr val="000000"/>
                          </a:solidFill>
                          <a:effectLst/>
                          <a:latin typeface="Trebuchet MS" panose="020B0603020202020204" pitchFamily="34" charset="0"/>
                        </a:rPr>
                        <a:t>Μέχρι το τέλος του 2020</a:t>
                      </a:r>
                    </a:p>
                  </a:txBody>
                  <a:tcPr marL="9525" marR="9525" marT="9525" marB="0" anchor="ctr"/>
                </a:tc>
                <a:tc>
                  <a:txBody>
                    <a:bodyPr/>
                    <a:lstStyle/>
                    <a:p>
                      <a:pPr algn="ctr"/>
                      <a:r>
                        <a:rPr lang="en-GB" sz="1200" b="1" dirty="0">
                          <a:solidFill>
                            <a:schemeClr val="tx1"/>
                          </a:solidFill>
                        </a:rPr>
                        <a:t>2</a:t>
                      </a:r>
                      <a:endParaRPr lang="el-GR" sz="1200" b="1" dirty="0">
                        <a:solidFill>
                          <a:schemeClr val="tx1"/>
                        </a:solidFill>
                      </a:endParaRPr>
                    </a:p>
                  </a:txBody>
                  <a:tcPr anchor="ctr"/>
                </a:tc>
                <a:tc>
                  <a:txBody>
                    <a:bodyPr/>
                    <a:lstStyle/>
                    <a:p>
                      <a:pPr algn="ctr"/>
                      <a:r>
                        <a:rPr lang="el-GR" sz="1200" b="1" dirty="0">
                          <a:solidFill>
                            <a:schemeClr val="tx1"/>
                          </a:solidFill>
                        </a:rPr>
                        <a:t>1</a:t>
                      </a:r>
                    </a:p>
                  </a:txBody>
                  <a:tcPr anchor="ctr"/>
                </a:tc>
                <a:tc>
                  <a:txBody>
                    <a:bodyPr/>
                    <a:lstStyle/>
                    <a:p>
                      <a:pPr algn="ctr"/>
                      <a:r>
                        <a:rPr lang="el-GR" sz="1200" b="1" dirty="0">
                          <a:solidFill>
                            <a:schemeClr val="tx1"/>
                          </a:solidFill>
                        </a:rPr>
                        <a:t>-</a:t>
                      </a:r>
                    </a:p>
                  </a:txBody>
                  <a:tcPr anchor="ctr"/>
                </a:tc>
                <a:tc>
                  <a:txBody>
                    <a:bodyPr/>
                    <a:lstStyle/>
                    <a:p>
                      <a:pPr algn="ctr"/>
                      <a:r>
                        <a:rPr lang="en-GB" sz="1200" b="1" dirty="0">
                          <a:solidFill>
                            <a:schemeClr val="tx1"/>
                          </a:solidFill>
                        </a:rPr>
                        <a:t>-</a:t>
                      </a:r>
                      <a:endParaRPr lang="el-GR" sz="1200" b="1" dirty="0">
                        <a:solidFill>
                          <a:schemeClr val="tx1"/>
                        </a:solidFill>
                      </a:endParaRPr>
                    </a:p>
                  </a:txBody>
                  <a:tcPr anchor="ctr"/>
                </a:tc>
                <a:tc>
                  <a:txBody>
                    <a:bodyPr/>
                    <a:lstStyle/>
                    <a:p>
                      <a:pPr algn="ctr"/>
                      <a:r>
                        <a:rPr lang="el-GR" sz="1200" b="1" dirty="0">
                          <a:solidFill>
                            <a:schemeClr val="tx1"/>
                          </a:solidFill>
                        </a:rPr>
                        <a:t>-</a:t>
                      </a:r>
                    </a:p>
                  </a:txBody>
                  <a:tcPr anchor="ctr"/>
                </a:tc>
                <a:extLst>
                  <a:ext uri="{0D108BD9-81ED-4DB2-BD59-A6C34878D82A}">
                    <a16:rowId xmlns:a16="http://schemas.microsoft.com/office/drawing/2014/main" val="3841340662"/>
                  </a:ext>
                </a:extLst>
              </a:tr>
              <a:tr h="530396">
                <a:tc>
                  <a:txBody>
                    <a:bodyPr/>
                    <a:lstStyle/>
                    <a:p>
                      <a:pPr algn="r" fontAlgn="ctr"/>
                      <a:r>
                        <a:rPr lang="el-GR" sz="1200" b="1" i="0" u="none" strike="noStrike" dirty="0">
                          <a:solidFill>
                            <a:srgbClr val="000000"/>
                          </a:solidFill>
                          <a:effectLst/>
                          <a:latin typeface="Trebuchet MS" panose="020B0603020202020204" pitchFamily="34" charset="0"/>
                        </a:rPr>
                        <a:t>Μέχρι τα μέσα του 2021</a:t>
                      </a:r>
                    </a:p>
                  </a:txBody>
                  <a:tcPr marL="9525" marR="9525" marT="9525" marB="0" anchor="ctr"/>
                </a:tc>
                <a:tc>
                  <a:txBody>
                    <a:bodyPr/>
                    <a:lstStyle/>
                    <a:p>
                      <a:pPr algn="ctr"/>
                      <a:r>
                        <a:rPr lang="en-GB" sz="1200" b="1" dirty="0">
                          <a:solidFill>
                            <a:schemeClr val="tx1"/>
                          </a:solidFill>
                        </a:rPr>
                        <a:t>35</a:t>
                      </a:r>
                      <a:endParaRPr lang="el-GR" sz="1200" b="1" dirty="0">
                        <a:solidFill>
                          <a:schemeClr val="tx1"/>
                        </a:solidFill>
                      </a:endParaRPr>
                    </a:p>
                  </a:txBody>
                  <a:tcPr anchor="ctr"/>
                </a:tc>
                <a:tc>
                  <a:txBody>
                    <a:bodyPr/>
                    <a:lstStyle/>
                    <a:p>
                      <a:pPr algn="ctr"/>
                      <a:r>
                        <a:rPr lang="el-GR" sz="1200" b="1" dirty="0">
                          <a:solidFill>
                            <a:schemeClr val="tx1"/>
                          </a:solidFill>
                        </a:rPr>
                        <a:t>29</a:t>
                      </a:r>
                    </a:p>
                  </a:txBody>
                  <a:tcPr anchor="ctr"/>
                </a:tc>
                <a:tc>
                  <a:txBody>
                    <a:bodyPr/>
                    <a:lstStyle/>
                    <a:p>
                      <a:pPr algn="ctr"/>
                      <a:r>
                        <a:rPr lang="en-GB" sz="1200" b="1" dirty="0">
                          <a:solidFill>
                            <a:schemeClr val="tx1"/>
                          </a:solidFill>
                        </a:rPr>
                        <a:t>14</a:t>
                      </a:r>
                      <a:endParaRPr lang="el-GR" sz="1200" b="1" dirty="0">
                        <a:solidFill>
                          <a:schemeClr val="tx1"/>
                        </a:solidFill>
                      </a:endParaRPr>
                    </a:p>
                  </a:txBody>
                  <a:tcPr anchor="ctr"/>
                </a:tc>
                <a:tc>
                  <a:txBody>
                    <a:bodyPr/>
                    <a:lstStyle/>
                    <a:p>
                      <a:pPr algn="ctr"/>
                      <a:r>
                        <a:rPr lang="en-GB" sz="1200" b="1" dirty="0">
                          <a:solidFill>
                            <a:schemeClr val="tx1"/>
                          </a:solidFill>
                        </a:rPr>
                        <a:t>10</a:t>
                      </a:r>
                      <a:endParaRPr lang="el-GR" sz="1200" b="1" dirty="0">
                        <a:solidFill>
                          <a:schemeClr val="tx1"/>
                        </a:solidFill>
                      </a:endParaRPr>
                    </a:p>
                  </a:txBody>
                  <a:tcPr anchor="ctr"/>
                </a:tc>
                <a:tc>
                  <a:txBody>
                    <a:bodyPr/>
                    <a:lstStyle/>
                    <a:p>
                      <a:pPr algn="ctr"/>
                      <a:r>
                        <a:rPr lang="el-GR" sz="1200" b="1" dirty="0">
                          <a:solidFill>
                            <a:schemeClr val="tx1"/>
                          </a:solidFill>
                        </a:rPr>
                        <a:t>10</a:t>
                      </a:r>
                    </a:p>
                  </a:txBody>
                  <a:tcPr anchor="ctr"/>
                </a:tc>
                <a:extLst>
                  <a:ext uri="{0D108BD9-81ED-4DB2-BD59-A6C34878D82A}">
                    <a16:rowId xmlns:a16="http://schemas.microsoft.com/office/drawing/2014/main" val="586460725"/>
                  </a:ext>
                </a:extLst>
              </a:tr>
              <a:tr h="577409">
                <a:tc>
                  <a:txBody>
                    <a:bodyPr/>
                    <a:lstStyle/>
                    <a:p>
                      <a:pPr algn="r" fontAlgn="ctr"/>
                      <a:r>
                        <a:rPr lang="el-GR" sz="1200" b="1" i="0" u="none" strike="noStrike" dirty="0">
                          <a:solidFill>
                            <a:srgbClr val="000000"/>
                          </a:solidFill>
                          <a:effectLst/>
                          <a:latin typeface="Trebuchet MS" panose="020B0603020202020204" pitchFamily="34" charset="0"/>
                        </a:rPr>
                        <a:t>Μέχρι το τέλος του 2021</a:t>
                      </a:r>
                    </a:p>
                  </a:txBody>
                  <a:tcPr marL="9525" marR="9525" marT="9525" marB="0" anchor="ctr"/>
                </a:tc>
                <a:tc>
                  <a:txBody>
                    <a:bodyPr/>
                    <a:lstStyle/>
                    <a:p>
                      <a:pPr algn="ctr"/>
                      <a:r>
                        <a:rPr lang="en-GB" sz="1200" b="1" dirty="0">
                          <a:solidFill>
                            <a:schemeClr val="tx1"/>
                          </a:solidFill>
                        </a:rPr>
                        <a:t>26</a:t>
                      </a:r>
                      <a:endParaRPr lang="el-GR" sz="1200" b="1" dirty="0">
                        <a:solidFill>
                          <a:schemeClr val="tx1"/>
                        </a:solidFill>
                      </a:endParaRPr>
                    </a:p>
                  </a:txBody>
                  <a:tcPr anchor="ctr"/>
                </a:tc>
                <a:tc>
                  <a:txBody>
                    <a:bodyPr/>
                    <a:lstStyle/>
                    <a:p>
                      <a:pPr algn="ctr"/>
                      <a:r>
                        <a:rPr lang="el-GR" sz="1200" b="1" dirty="0">
                          <a:solidFill>
                            <a:schemeClr val="tx1"/>
                          </a:solidFill>
                        </a:rPr>
                        <a:t>30</a:t>
                      </a:r>
                    </a:p>
                  </a:txBody>
                  <a:tcPr anchor="ctr"/>
                </a:tc>
                <a:tc>
                  <a:txBody>
                    <a:bodyPr/>
                    <a:lstStyle/>
                    <a:p>
                      <a:pPr algn="ctr"/>
                      <a:r>
                        <a:rPr lang="en-GB" sz="1200" b="1" dirty="0">
                          <a:solidFill>
                            <a:schemeClr val="tx1"/>
                          </a:solidFill>
                        </a:rPr>
                        <a:t>29</a:t>
                      </a:r>
                      <a:endParaRPr lang="el-GR" sz="1200" b="1" dirty="0">
                        <a:solidFill>
                          <a:schemeClr val="tx1"/>
                        </a:solidFill>
                      </a:endParaRPr>
                    </a:p>
                  </a:txBody>
                  <a:tcPr anchor="ctr"/>
                </a:tc>
                <a:tc>
                  <a:txBody>
                    <a:bodyPr/>
                    <a:lstStyle/>
                    <a:p>
                      <a:pPr algn="ctr"/>
                      <a:r>
                        <a:rPr lang="en-GB" sz="1200" b="1" dirty="0">
                          <a:solidFill>
                            <a:schemeClr val="tx1"/>
                          </a:solidFill>
                        </a:rPr>
                        <a:t>24</a:t>
                      </a:r>
                      <a:endParaRPr lang="el-GR" sz="1200" b="1" dirty="0">
                        <a:solidFill>
                          <a:schemeClr val="tx1"/>
                        </a:solidFill>
                      </a:endParaRPr>
                    </a:p>
                  </a:txBody>
                  <a:tcPr anchor="ctr"/>
                </a:tc>
                <a:tc>
                  <a:txBody>
                    <a:bodyPr/>
                    <a:lstStyle/>
                    <a:p>
                      <a:pPr algn="ctr"/>
                      <a:r>
                        <a:rPr lang="el-GR" sz="1200" b="1" dirty="0">
                          <a:solidFill>
                            <a:schemeClr val="tx1"/>
                          </a:solidFill>
                        </a:rPr>
                        <a:t>25</a:t>
                      </a:r>
                    </a:p>
                  </a:txBody>
                  <a:tcPr anchor="ctr"/>
                </a:tc>
                <a:extLst>
                  <a:ext uri="{0D108BD9-81ED-4DB2-BD59-A6C34878D82A}">
                    <a16:rowId xmlns:a16="http://schemas.microsoft.com/office/drawing/2014/main" val="2760832034"/>
                  </a:ext>
                </a:extLst>
              </a:tr>
              <a:tr h="454626">
                <a:tc>
                  <a:txBody>
                    <a:bodyPr/>
                    <a:lstStyle/>
                    <a:p>
                      <a:pPr algn="r" fontAlgn="ctr"/>
                      <a:r>
                        <a:rPr lang="el-GR" sz="1200" b="1" i="0" u="none" strike="noStrike" dirty="0">
                          <a:solidFill>
                            <a:srgbClr val="000000"/>
                          </a:solidFill>
                          <a:effectLst/>
                          <a:latin typeface="Trebuchet MS" panose="020B0603020202020204" pitchFamily="34" charset="0"/>
                        </a:rPr>
                        <a:t>Μετά το 2021</a:t>
                      </a:r>
                    </a:p>
                  </a:txBody>
                  <a:tcPr marL="9525" marR="9525" marT="9525" marB="0" anchor="ctr"/>
                </a:tc>
                <a:tc>
                  <a:txBody>
                    <a:bodyPr/>
                    <a:lstStyle/>
                    <a:p>
                      <a:pPr algn="ctr"/>
                      <a:r>
                        <a:rPr lang="en-GB" sz="1200" b="1" dirty="0">
                          <a:solidFill>
                            <a:schemeClr val="tx1"/>
                          </a:solidFill>
                        </a:rPr>
                        <a:t>33</a:t>
                      </a:r>
                      <a:endParaRPr lang="el-GR" sz="1200" b="1" dirty="0">
                        <a:solidFill>
                          <a:schemeClr val="tx1"/>
                        </a:solidFill>
                      </a:endParaRPr>
                    </a:p>
                  </a:txBody>
                  <a:tcPr anchor="ctr"/>
                </a:tc>
                <a:tc>
                  <a:txBody>
                    <a:bodyPr/>
                    <a:lstStyle/>
                    <a:p>
                      <a:pPr algn="ctr"/>
                      <a:r>
                        <a:rPr lang="el-GR" sz="1200" b="1" dirty="0">
                          <a:solidFill>
                            <a:schemeClr val="tx1"/>
                          </a:solidFill>
                        </a:rPr>
                        <a:t>38</a:t>
                      </a:r>
                    </a:p>
                  </a:txBody>
                  <a:tcPr anchor="ctr"/>
                </a:tc>
                <a:tc>
                  <a:txBody>
                    <a:bodyPr/>
                    <a:lstStyle/>
                    <a:p>
                      <a:pPr algn="ctr"/>
                      <a:r>
                        <a:rPr lang="en-GB" sz="1200" b="1" dirty="0">
                          <a:solidFill>
                            <a:schemeClr val="tx1"/>
                          </a:solidFill>
                        </a:rPr>
                        <a:t>55</a:t>
                      </a:r>
                      <a:endParaRPr lang="el-GR" sz="1200" b="1" dirty="0">
                        <a:solidFill>
                          <a:schemeClr val="tx1"/>
                        </a:solidFill>
                      </a:endParaRPr>
                    </a:p>
                  </a:txBody>
                  <a:tcPr anchor="ctr"/>
                </a:tc>
                <a:tc>
                  <a:txBody>
                    <a:bodyPr/>
                    <a:lstStyle/>
                    <a:p>
                      <a:pPr algn="ctr"/>
                      <a:r>
                        <a:rPr lang="en-GB" sz="1200" b="1" dirty="0">
                          <a:solidFill>
                            <a:schemeClr val="tx1"/>
                          </a:solidFill>
                        </a:rPr>
                        <a:t>64</a:t>
                      </a:r>
                      <a:endParaRPr lang="el-GR" sz="1200" b="1" dirty="0">
                        <a:solidFill>
                          <a:schemeClr val="tx1"/>
                        </a:solidFill>
                      </a:endParaRPr>
                    </a:p>
                  </a:txBody>
                  <a:tcPr anchor="ctr"/>
                </a:tc>
                <a:tc>
                  <a:txBody>
                    <a:bodyPr/>
                    <a:lstStyle/>
                    <a:p>
                      <a:pPr algn="ctr"/>
                      <a:r>
                        <a:rPr lang="el-GR" sz="1200" b="1" dirty="0">
                          <a:solidFill>
                            <a:schemeClr val="tx1"/>
                          </a:solidFill>
                        </a:rPr>
                        <a:t>63</a:t>
                      </a:r>
                    </a:p>
                  </a:txBody>
                  <a:tcPr anchor="ctr"/>
                </a:tc>
                <a:extLst>
                  <a:ext uri="{0D108BD9-81ED-4DB2-BD59-A6C34878D82A}">
                    <a16:rowId xmlns:a16="http://schemas.microsoft.com/office/drawing/2014/main" val="1321429558"/>
                  </a:ext>
                </a:extLst>
              </a:tr>
              <a:tr h="388166">
                <a:tc>
                  <a:txBody>
                    <a:bodyPr/>
                    <a:lstStyle/>
                    <a:p>
                      <a:pPr algn="r" fontAlgn="ctr"/>
                      <a:r>
                        <a:rPr lang="el-GR" sz="1200" b="1" i="0" u="none" strike="noStrike" dirty="0" err="1">
                          <a:solidFill>
                            <a:srgbClr val="000000"/>
                          </a:solidFill>
                          <a:effectLst/>
                          <a:latin typeface="Trebuchet MS" panose="020B0603020202020204" pitchFamily="34" charset="0"/>
                        </a:rPr>
                        <a:t>ΔΓ</a:t>
                      </a:r>
                      <a:r>
                        <a:rPr lang="el-GR" sz="1200" b="1" i="0" u="none" strike="noStrike" dirty="0">
                          <a:solidFill>
                            <a:srgbClr val="000000"/>
                          </a:solidFill>
                          <a:effectLst/>
                          <a:latin typeface="Trebuchet MS" panose="020B0603020202020204" pitchFamily="34" charset="0"/>
                        </a:rPr>
                        <a:t>/ΔΑ (</a:t>
                      </a:r>
                      <a:r>
                        <a:rPr lang="el-GR" sz="1200" b="1" i="0" u="none" strike="noStrike" dirty="0" err="1">
                          <a:solidFill>
                            <a:srgbClr val="000000"/>
                          </a:solidFill>
                          <a:effectLst/>
                          <a:latin typeface="Trebuchet MS" panose="020B0603020202020204" pitchFamily="34" charset="0"/>
                        </a:rPr>
                        <a:t>αυθ</a:t>
                      </a:r>
                      <a:r>
                        <a:rPr lang="el-GR" sz="1200" b="1" i="0" u="none" strike="noStrike" dirty="0">
                          <a:solidFill>
                            <a:srgbClr val="000000"/>
                          </a:solidFill>
                          <a:effectLst/>
                          <a:latin typeface="Trebuchet MS" panose="020B0603020202020204" pitchFamily="34" charset="0"/>
                        </a:rPr>
                        <a:t>.)</a:t>
                      </a:r>
                    </a:p>
                  </a:txBody>
                  <a:tcPr marL="9525" marR="9525" marT="9525" marB="0" anchor="ctr"/>
                </a:tc>
                <a:tc>
                  <a:txBody>
                    <a:bodyPr/>
                    <a:lstStyle/>
                    <a:p>
                      <a:pPr algn="ctr"/>
                      <a:r>
                        <a:rPr lang="en-GB" sz="1200" b="1" dirty="0">
                          <a:solidFill>
                            <a:schemeClr val="tx1"/>
                          </a:solidFill>
                        </a:rPr>
                        <a:t>4</a:t>
                      </a:r>
                      <a:endParaRPr lang="el-GR" sz="1200" b="1" dirty="0">
                        <a:solidFill>
                          <a:schemeClr val="tx1"/>
                        </a:solidFill>
                      </a:endParaRPr>
                    </a:p>
                  </a:txBody>
                  <a:tcPr anchor="ctr"/>
                </a:tc>
                <a:tc>
                  <a:txBody>
                    <a:bodyPr/>
                    <a:lstStyle/>
                    <a:p>
                      <a:pPr algn="ctr"/>
                      <a:r>
                        <a:rPr lang="el-GR" sz="1200" b="1" dirty="0">
                          <a:solidFill>
                            <a:schemeClr val="tx1"/>
                          </a:solidFill>
                        </a:rPr>
                        <a:t>2</a:t>
                      </a:r>
                    </a:p>
                  </a:txBody>
                  <a:tcPr anchor="ctr"/>
                </a:tc>
                <a:tc>
                  <a:txBody>
                    <a:bodyPr/>
                    <a:lstStyle/>
                    <a:p>
                      <a:pPr algn="ctr"/>
                      <a:r>
                        <a:rPr lang="en-GB" sz="1200" b="1" dirty="0">
                          <a:solidFill>
                            <a:schemeClr val="tx1"/>
                          </a:solidFill>
                        </a:rPr>
                        <a:t>2</a:t>
                      </a:r>
                      <a:endParaRPr lang="el-GR" sz="1200" b="1" dirty="0">
                        <a:solidFill>
                          <a:schemeClr val="tx1"/>
                        </a:solidFill>
                      </a:endParaRPr>
                    </a:p>
                  </a:txBody>
                  <a:tcPr anchor="ctr"/>
                </a:tc>
                <a:tc>
                  <a:txBody>
                    <a:bodyPr/>
                    <a:lstStyle/>
                    <a:p>
                      <a:pPr algn="ctr"/>
                      <a:r>
                        <a:rPr lang="en-GB" sz="1200" b="1" dirty="0">
                          <a:solidFill>
                            <a:schemeClr val="tx1"/>
                          </a:solidFill>
                        </a:rPr>
                        <a:t>2</a:t>
                      </a:r>
                      <a:endParaRPr lang="el-GR" sz="1200" b="1" dirty="0">
                        <a:solidFill>
                          <a:schemeClr val="tx1"/>
                        </a:solidFill>
                      </a:endParaRPr>
                    </a:p>
                  </a:txBody>
                  <a:tcPr anchor="ctr"/>
                </a:tc>
                <a:tc>
                  <a:txBody>
                    <a:bodyPr/>
                    <a:lstStyle/>
                    <a:p>
                      <a:pPr algn="ctr"/>
                      <a:r>
                        <a:rPr lang="el-GR" sz="1200" b="1" dirty="0">
                          <a:solidFill>
                            <a:schemeClr val="tx1"/>
                          </a:solidFill>
                        </a:rPr>
                        <a:t>3</a:t>
                      </a:r>
                    </a:p>
                  </a:txBody>
                  <a:tcPr anchor="ctr"/>
                </a:tc>
                <a:extLst>
                  <a:ext uri="{0D108BD9-81ED-4DB2-BD59-A6C34878D82A}">
                    <a16:rowId xmlns:a16="http://schemas.microsoft.com/office/drawing/2014/main" val="829121899"/>
                  </a:ext>
                </a:extLst>
              </a:tr>
            </a:tbl>
          </a:graphicData>
        </a:graphic>
      </p:graphicFrame>
    </p:spTree>
    <p:extLst>
      <p:ext uri="{BB962C8B-B14F-4D97-AF65-F5344CB8AC3E}">
        <p14:creationId xmlns:p14="http://schemas.microsoft.com/office/powerpoint/2010/main" val="25761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1324" y="80257"/>
            <a:ext cx="9073008" cy="1080120"/>
          </a:xfrm>
        </p:spPr>
        <p:txBody>
          <a:bodyPr>
            <a:normAutofit/>
          </a:bodyPr>
          <a:lstStyle/>
          <a:p>
            <a:r>
              <a:rPr lang="el-GR" sz="2400" dirty="0"/>
              <a:t>Πρόθεση εμβολιασμού</a:t>
            </a:r>
            <a:br>
              <a:rPr lang="el-GR" sz="2400" dirty="0"/>
            </a:br>
            <a:r>
              <a:rPr lang="el-GR" sz="1400" i="1" dirty="0"/>
              <a:t>‘</a:t>
            </a:r>
            <a:r>
              <a:rPr lang="el-GR" sz="1400" b="1" i="1" dirty="0">
                <a:ea typeface="Times New Roman" panose="02020603050405020304" pitchFamily="18" charset="0"/>
                <a:cs typeface="Times New Roman" panose="02020603050405020304" pitchFamily="18" charset="0"/>
              </a:rPr>
              <a:t>Τα εμβόλια για τον </a:t>
            </a:r>
            <a:r>
              <a:rPr lang="el-GR" sz="1400" b="1" i="1" dirty="0" err="1">
                <a:ea typeface="Times New Roman" panose="02020603050405020304" pitchFamily="18" charset="0"/>
                <a:cs typeface="Times New Roman" panose="02020603050405020304" pitchFamily="18" charset="0"/>
              </a:rPr>
              <a:t>κορωνοϊό</a:t>
            </a:r>
            <a:r>
              <a:rPr lang="el-GR" sz="1400" b="1" i="1" dirty="0">
                <a:ea typeface="Times New Roman" panose="02020603050405020304" pitchFamily="18" charset="0"/>
                <a:cs typeface="Times New Roman" panose="02020603050405020304" pitchFamily="18" charset="0"/>
              </a:rPr>
              <a:t> έφτασαν και στη χώρα μας. Εσείς προσωπικά θα το κάνετε ή όχι;’</a:t>
            </a:r>
            <a:endParaRPr lang="en-US" sz="1400" i="1" dirty="0"/>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a:ln>
                  <a:noFill/>
                </a:ln>
                <a:solidFill>
                  <a:srgbClr val="4E5B6F"/>
                </a:solidFill>
                <a:effectLst>
                  <a:outerShdw blurRad="38100" dist="38100" dir="2700000" algn="tl">
                    <a:srgbClr val="000000">
                      <a:alpha val="43137"/>
                    </a:srgbClr>
                  </a:outerShdw>
                </a:effectLst>
                <a:uLnTx/>
                <a:uFillTx/>
                <a:latin typeface="Trebuchet MS"/>
                <a:ea typeface="+mj-ea"/>
                <a:cs typeface="+mj-cs"/>
              </a:rPr>
              <a:pPr marL="0" marR="0" lvl="0" indent="0" algn="ctr" defTabSz="914400" rtl="0" eaLnBrk="1" fontAlgn="auto" latinLnBrk="0" hangingPunct="1">
                <a:lnSpc>
                  <a:spcPct val="100000"/>
                </a:lnSpc>
                <a:spcBef>
                  <a:spcPct val="0"/>
                </a:spcBef>
                <a:spcAft>
                  <a:spcPts val="0"/>
                </a:spcAft>
                <a:buClrTx/>
                <a:buSzTx/>
                <a:buFontTx/>
                <a:buNone/>
                <a:tabLst/>
                <a:defRPr/>
              </a:pPr>
              <a:t>12</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j-ea"/>
              <a:cs typeface="+mj-cs"/>
            </a:endParaRPr>
          </a:p>
        </p:txBody>
      </p:sp>
      <p:sp>
        <p:nvSpPr>
          <p:cNvPr id="23" name="TextBox 22">
            <a:extLst>
              <a:ext uri="{FF2B5EF4-FFF2-40B4-BE49-F238E27FC236}">
                <a16:creationId xmlns:a16="http://schemas.microsoft.com/office/drawing/2014/main" id="{F93471CE-2011-42D8-8A00-FB9ED65EC5CB}"/>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12" name="Content Placeholder 8">
            <a:extLst>
              <a:ext uri="{FF2B5EF4-FFF2-40B4-BE49-F238E27FC236}">
                <a16:creationId xmlns:a16="http://schemas.microsoft.com/office/drawing/2014/main" id="{C14F3548-9EB9-441E-977A-6276A8347549}"/>
              </a:ext>
            </a:extLst>
          </p:cNvPr>
          <p:cNvGraphicFramePr>
            <a:graphicFrameLocks/>
          </p:cNvGraphicFramePr>
          <p:nvPr/>
        </p:nvGraphicFramePr>
        <p:xfrm>
          <a:off x="1219200" y="3984786"/>
          <a:ext cx="10012693" cy="233285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ontent Placeholder 8">
            <a:extLst>
              <a:ext uri="{FF2B5EF4-FFF2-40B4-BE49-F238E27FC236}">
                <a16:creationId xmlns:a16="http://schemas.microsoft.com/office/drawing/2014/main" id="{F28E4546-57E0-4250-B287-E7FEB0301693}"/>
              </a:ext>
            </a:extLst>
          </p:cNvPr>
          <p:cNvGraphicFramePr>
            <a:graphicFrameLocks noGrp="1"/>
          </p:cNvGraphicFramePr>
          <p:nvPr>
            <p:ph sz="half" idx="1"/>
          </p:nvPr>
        </p:nvGraphicFramePr>
        <p:xfrm>
          <a:off x="1219200" y="1484784"/>
          <a:ext cx="10012693" cy="233285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81466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7328" y="116632"/>
            <a:ext cx="9073008" cy="1080120"/>
          </a:xfrm>
        </p:spPr>
        <p:txBody>
          <a:bodyPr>
            <a:normAutofit/>
          </a:bodyPr>
          <a:lstStyle/>
          <a:p>
            <a:r>
              <a:rPr lang="el-GR" sz="2400" dirty="0"/>
              <a:t>Ρυθμός εμβολιασμού</a:t>
            </a:r>
            <a:br>
              <a:rPr lang="el-GR" sz="2400" dirty="0"/>
            </a:br>
            <a:r>
              <a:rPr lang="el-GR" sz="1400" i="1" dirty="0"/>
              <a:t>‘</a:t>
            </a:r>
            <a:r>
              <a:rPr lang="el-GR" sz="1400" i="1" dirty="0">
                <a:ea typeface="Times New Roman" panose="02020603050405020304" pitchFamily="18" charset="0"/>
                <a:cs typeface="Times New Roman" panose="02020603050405020304" pitchFamily="18" charset="0"/>
              </a:rPr>
              <a:t>Κατά τη γνώμη σας ο ρυθμός εμβολιασμών είναι ικανοποιητικός ή όχι;</a:t>
            </a:r>
            <a:r>
              <a:rPr lang="el-GR" sz="1400" i="1" dirty="0"/>
              <a:t>’</a:t>
            </a:r>
            <a:endParaRPr lang="en-US" sz="1400" i="1" dirty="0"/>
          </a:p>
        </p:txBody>
      </p:sp>
      <p:graphicFrame>
        <p:nvGraphicFramePr>
          <p:cNvPr id="9" name="Content Placeholder 8">
            <a:extLst>
              <a:ext uri="{FF2B5EF4-FFF2-40B4-BE49-F238E27FC236}">
                <a16:creationId xmlns:a16="http://schemas.microsoft.com/office/drawing/2014/main" id="{2E73103E-9382-419B-B944-EC2109792C6B}"/>
              </a:ext>
            </a:extLst>
          </p:cNvPr>
          <p:cNvGraphicFramePr>
            <a:graphicFrameLocks noGrp="1"/>
          </p:cNvGraphicFramePr>
          <p:nvPr>
            <p:ph sz="half" idx="1"/>
            <p:extLst>
              <p:ext uri="{D42A27DB-BD31-4B8C-83A1-F6EECF244321}">
                <p14:modId xmlns:p14="http://schemas.microsoft.com/office/powerpoint/2010/main" val="1282452164"/>
              </p:ext>
            </p:extLst>
          </p:nvPr>
        </p:nvGraphicFramePr>
        <p:xfrm>
          <a:off x="1108820" y="1387419"/>
          <a:ext cx="9398291" cy="233285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a:ln>
                  <a:noFill/>
                </a:ln>
                <a:solidFill>
                  <a:srgbClr val="4E5B6F"/>
                </a:solidFill>
                <a:effectLst>
                  <a:outerShdw blurRad="38100" dist="38100" dir="2700000" algn="tl">
                    <a:srgbClr val="000000">
                      <a:alpha val="43137"/>
                    </a:srgbClr>
                  </a:outerShdw>
                </a:effectLst>
                <a:uLnTx/>
                <a:uFillTx/>
                <a:latin typeface="Trebuchet MS"/>
                <a:ea typeface="+mj-ea"/>
                <a:cs typeface="+mj-cs"/>
              </a:rPr>
              <a:pPr marL="0" marR="0" lvl="0" indent="0" algn="ctr" defTabSz="914400" rtl="0" eaLnBrk="1" fontAlgn="auto" latinLnBrk="0" hangingPunct="1">
                <a:lnSpc>
                  <a:spcPct val="100000"/>
                </a:lnSpc>
                <a:spcBef>
                  <a:spcPct val="0"/>
                </a:spcBef>
                <a:spcAft>
                  <a:spcPts val="0"/>
                </a:spcAft>
                <a:buClrTx/>
                <a:buSzTx/>
                <a:buFontTx/>
                <a:buNone/>
                <a:tabLst/>
                <a:defRPr/>
              </a:pPr>
              <a:t>13</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j-ea"/>
              <a:cs typeface="+mj-cs"/>
            </a:endParaRPr>
          </a:p>
        </p:txBody>
      </p:sp>
      <p:sp>
        <p:nvSpPr>
          <p:cNvPr id="23" name="TextBox 22">
            <a:extLst>
              <a:ext uri="{FF2B5EF4-FFF2-40B4-BE49-F238E27FC236}">
                <a16:creationId xmlns:a16="http://schemas.microsoft.com/office/drawing/2014/main" id="{F93471CE-2011-42D8-8A00-FB9ED65EC5CB}"/>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12" name="Content Placeholder 8">
            <a:extLst>
              <a:ext uri="{FF2B5EF4-FFF2-40B4-BE49-F238E27FC236}">
                <a16:creationId xmlns:a16="http://schemas.microsoft.com/office/drawing/2014/main" id="{C14F3548-9EB9-441E-977A-6276A8347549}"/>
              </a:ext>
            </a:extLst>
          </p:cNvPr>
          <p:cNvGraphicFramePr>
            <a:graphicFrameLocks/>
          </p:cNvGraphicFramePr>
          <p:nvPr>
            <p:extLst>
              <p:ext uri="{D42A27DB-BD31-4B8C-83A1-F6EECF244321}">
                <p14:modId xmlns:p14="http://schemas.microsoft.com/office/powerpoint/2010/main" val="172954469"/>
              </p:ext>
            </p:extLst>
          </p:nvPr>
        </p:nvGraphicFramePr>
        <p:xfrm>
          <a:off x="1108821" y="3910941"/>
          <a:ext cx="9398292" cy="233285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83144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7328" y="116632"/>
            <a:ext cx="9073008" cy="1080120"/>
          </a:xfrm>
        </p:spPr>
        <p:txBody>
          <a:bodyPr>
            <a:normAutofit/>
          </a:bodyPr>
          <a:lstStyle/>
          <a:p>
            <a:r>
              <a:rPr lang="el-GR" sz="2400" dirty="0"/>
              <a:t>Ασφάλεια εμβολίων</a:t>
            </a:r>
            <a:br>
              <a:rPr lang="el-GR" sz="2400" dirty="0"/>
            </a:br>
            <a:r>
              <a:rPr lang="el-GR" sz="1400" i="1" dirty="0"/>
              <a:t>‘</a:t>
            </a:r>
            <a:r>
              <a:rPr lang="el-GR" sz="1400" b="1" i="1" dirty="0">
                <a:ea typeface="Times New Roman" panose="02020603050405020304" pitchFamily="18" charset="0"/>
                <a:cs typeface="Times New Roman" panose="02020603050405020304" pitchFamily="18" charset="0"/>
              </a:rPr>
              <a:t>Από όσα έχετε ακούσει μέχρι τώρα θα λέγατε ότι τα εμβόλια για τον covid19 είναι ασφαλή ή όχι</a:t>
            </a:r>
            <a:r>
              <a:rPr lang="el-GR" sz="1400" i="1" dirty="0"/>
              <a:t>;’</a:t>
            </a:r>
            <a:endParaRPr lang="en-US" sz="1400" i="1" dirty="0"/>
          </a:p>
        </p:txBody>
      </p:sp>
      <p:graphicFrame>
        <p:nvGraphicFramePr>
          <p:cNvPr id="9" name="Content Placeholder 8">
            <a:extLst>
              <a:ext uri="{FF2B5EF4-FFF2-40B4-BE49-F238E27FC236}">
                <a16:creationId xmlns:a16="http://schemas.microsoft.com/office/drawing/2014/main" id="{2E73103E-9382-419B-B944-EC2109792C6B}"/>
              </a:ext>
            </a:extLst>
          </p:cNvPr>
          <p:cNvGraphicFramePr>
            <a:graphicFrameLocks noGrp="1"/>
          </p:cNvGraphicFramePr>
          <p:nvPr>
            <p:ph sz="half" idx="1"/>
            <p:extLst>
              <p:ext uri="{D42A27DB-BD31-4B8C-83A1-F6EECF244321}">
                <p14:modId xmlns:p14="http://schemas.microsoft.com/office/powerpoint/2010/main" val="1487312265"/>
              </p:ext>
            </p:extLst>
          </p:nvPr>
        </p:nvGraphicFramePr>
        <p:xfrm>
          <a:off x="1073064" y="1448763"/>
          <a:ext cx="9673594" cy="229732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a:ln>
                  <a:noFill/>
                </a:ln>
                <a:solidFill>
                  <a:srgbClr val="4E5B6F"/>
                </a:solidFill>
                <a:effectLst>
                  <a:outerShdw blurRad="38100" dist="38100" dir="2700000" algn="tl">
                    <a:srgbClr val="000000">
                      <a:alpha val="43137"/>
                    </a:srgbClr>
                  </a:outerShdw>
                </a:effectLst>
                <a:uLnTx/>
                <a:uFillTx/>
                <a:latin typeface="Trebuchet MS"/>
                <a:ea typeface="+mj-ea"/>
                <a:cs typeface="+mj-cs"/>
              </a:rPr>
              <a:pPr marL="0" marR="0" lvl="0" indent="0" algn="ctr" defTabSz="914400" rtl="0" eaLnBrk="1" fontAlgn="auto" latinLnBrk="0" hangingPunct="1">
                <a:lnSpc>
                  <a:spcPct val="100000"/>
                </a:lnSpc>
                <a:spcBef>
                  <a:spcPct val="0"/>
                </a:spcBef>
                <a:spcAft>
                  <a:spcPts val="0"/>
                </a:spcAft>
                <a:buClrTx/>
                <a:buSzTx/>
                <a:buFontTx/>
                <a:buNone/>
                <a:tabLst/>
                <a:defRPr/>
              </a:pPr>
              <a:t>14</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j-ea"/>
              <a:cs typeface="+mj-cs"/>
            </a:endParaRPr>
          </a:p>
        </p:txBody>
      </p:sp>
      <p:sp>
        <p:nvSpPr>
          <p:cNvPr id="23" name="TextBox 22">
            <a:extLst>
              <a:ext uri="{FF2B5EF4-FFF2-40B4-BE49-F238E27FC236}">
                <a16:creationId xmlns:a16="http://schemas.microsoft.com/office/drawing/2014/main" id="{F93471CE-2011-42D8-8A00-FB9ED65EC5CB}"/>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12" name="Content Placeholder 8">
            <a:extLst>
              <a:ext uri="{FF2B5EF4-FFF2-40B4-BE49-F238E27FC236}">
                <a16:creationId xmlns:a16="http://schemas.microsoft.com/office/drawing/2014/main" id="{C14F3548-9EB9-441E-977A-6276A8347549}"/>
              </a:ext>
            </a:extLst>
          </p:cNvPr>
          <p:cNvGraphicFramePr>
            <a:graphicFrameLocks/>
          </p:cNvGraphicFramePr>
          <p:nvPr>
            <p:extLst>
              <p:ext uri="{D42A27DB-BD31-4B8C-83A1-F6EECF244321}">
                <p14:modId xmlns:p14="http://schemas.microsoft.com/office/powerpoint/2010/main" val="3204568396"/>
              </p:ext>
            </p:extLst>
          </p:nvPr>
        </p:nvGraphicFramePr>
        <p:xfrm>
          <a:off x="1073064" y="3849932"/>
          <a:ext cx="9673594" cy="250580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49996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7328" y="116632"/>
            <a:ext cx="9073008" cy="1080120"/>
          </a:xfrm>
        </p:spPr>
        <p:txBody>
          <a:bodyPr>
            <a:normAutofit/>
          </a:bodyPr>
          <a:lstStyle/>
          <a:p>
            <a:r>
              <a:rPr lang="el-GR" sz="2400" dirty="0"/>
              <a:t>Η αστυνόμευση των Πανεπιστημιακών χώρων</a:t>
            </a:r>
            <a:br>
              <a:rPr lang="el-GR" sz="2400" dirty="0"/>
            </a:br>
            <a:r>
              <a:rPr lang="el-GR" sz="1400" b="1" i="1" dirty="0">
                <a:cs typeface="Times New Roman" panose="02020603050405020304" pitchFamily="18" charset="0"/>
              </a:rPr>
              <a:t>‘Τι γνώμη έχετε για την αστυνόμευση των Πανεπιστημιακών χώρων που αποφάσισε να εφαρμόσει η Κυβέρνηση; Είστε υπέρ ή κατά;’</a:t>
            </a:r>
            <a:endParaRPr lang="en-US" sz="1400" b="1" i="1" dirty="0">
              <a:cs typeface="Times New Roman" panose="02020603050405020304" pitchFamily="18" charset="0"/>
            </a:endParaRPr>
          </a:p>
        </p:txBody>
      </p:sp>
      <p:graphicFrame>
        <p:nvGraphicFramePr>
          <p:cNvPr id="9" name="Content Placeholder 8">
            <a:extLst>
              <a:ext uri="{FF2B5EF4-FFF2-40B4-BE49-F238E27FC236}">
                <a16:creationId xmlns:a16="http://schemas.microsoft.com/office/drawing/2014/main" id="{2E73103E-9382-419B-B944-EC2109792C6B}"/>
              </a:ext>
            </a:extLst>
          </p:cNvPr>
          <p:cNvGraphicFramePr>
            <a:graphicFrameLocks noGrp="1"/>
          </p:cNvGraphicFramePr>
          <p:nvPr>
            <p:ph sz="half" idx="1"/>
            <p:extLst>
              <p:ext uri="{D42A27DB-BD31-4B8C-83A1-F6EECF244321}">
                <p14:modId xmlns:p14="http://schemas.microsoft.com/office/powerpoint/2010/main" val="898429664"/>
              </p:ext>
            </p:extLst>
          </p:nvPr>
        </p:nvGraphicFramePr>
        <p:xfrm>
          <a:off x="604570" y="1395570"/>
          <a:ext cx="10627322" cy="236681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a:ln>
                  <a:noFill/>
                </a:ln>
                <a:solidFill>
                  <a:srgbClr val="4E5B6F"/>
                </a:solidFill>
                <a:effectLst>
                  <a:outerShdw blurRad="38100" dist="38100" dir="2700000" algn="tl">
                    <a:srgbClr val="000000">
                      <a:alpha val="43137"/>
                    </a:srgbClr>
                  </a:outerShdw>
                </a:effectLst>
                <a:uLnTx/>
                <a:uFillTx/>
                <a:latin typeface="Trebuchet MS"/>
                <a:ea typeface="+mj-ea"/>
                <a:cs typeface="+mj-cs"/>
              </a:rPr>
              <a:pPr marL="0" marR="0" lvl="0" indent="0" algn="ctr" defTabSz="914400" rtl="0" eaLnBrk="1" fontAlgn="auto" latinLnBrk="0" hangingPunct="1">
                <a:lnSpc>
                  <a:spcPct val="100000"/>
                </a:lnSpc>
                <a:spcBef>
                  <a:spcPct val="0"/>
                </a:spcBef>
                <a:spcAft>
                  <a:spcPts val="0"/>
                </a:spcAft>
                <a:buClrTx/>
                <a:buSzTx/>
                <a:buFontTx/>
                <a:buNone/>
                <a:tabLst/>
                <a:defRPr/>
              </a:pPr>
              <a:t>15</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j-ea"/>
              <a:cs typeface="+mj-cs"/>
            </a:endParaRPr>
          </a:p>
        </p:txBody>
      </p:sp>
      <p:sp>
        <p:nvSpPr>
          <p:cNvPr id="23" name="TextBox 22">
            <a:extLst>
              <a:ext uri="{FF2B5EF4-FFF2-40B4-BE49-F238E27FC236}">
                <a16:creationId xmlns:a16="http://schemas.microsoft.com/office/drawing/2014/main" id="{F93471CE-2011-42D8-8A00-FB9ED65EC5CB}"/>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12" name="Content Placeholder 8">
            <a:extLst>
              <a:ext uri="{FF2B5EF4-FFF2-40B4-BE49-F238E27FC236}">
                <a16:creationId xmlns:a16="http://schemas.microsoft.com/office/drawing/2014/main" id="{C14F3548-9EB9-441E-977A-6276A8347549}"/>
              </a:ext>
            </a:extLst>
          </p:cNvPr>
          <p:cNvGraphicFramePr>
            <a:graphicFrameLocks/>
          </p:cNvGraphicFramePr>
          <p:nvPr>
            <p:extLst>
              <p:ext uri="{D42A27DB-BD31-4B8C-83A1-F6EECF244321}">
                <p14:modId xmlns:p14="http://schemas.microsoft.com/office/powerpoint/2010/main" val="2163366600"/>
              </p:ext>
            </p:extLst>
          </p:nvPr>
        </p:nvGraphicFramePr>
        <p:xfrm>
          <a:off x="604570" y="3961203"/>
          <a:ext cx="10627323" cy="2332855"/>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D0FC2DD7-D205-4887-A6E6-CC56587F0A9F}"/>
              </a:ext>
            </a:extLst>
          </p:cNvPr>
          <p:cNvSpPr txBox="1"/>
          <p:nvPr/>
        </p:nvSpPr>
        <p:spPr>
          <a:xfrm>
            <a:off x="8257591" y="2578977"/>
            <a:ext cx="2304661"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l-GR" sz="1200" b="1" dirty="0"/>
              <a:t>81% κατά στους φοιτητές</a:t>
            </a:r>
          </a:p>
          <a:p>
            <a:r>
              <a:rPr lang="el-GR" sz="1200" b="1" dirty="0"/>
              <a:t>65% κατά στους 17-34 ετών</a:t>
            </a:r>
            <a:endParaRPr lang="en-GB" sz="1200" b="1" dirty="0"/>
          </a:p>
        </p:txBody>
      </p:sp>
    </p:spTree>
    <p:extLst>
      <p:ext uri="{BB962C8B-B14F-4D97-AF65-F5344CB8AC3E}">
        <p14:creationId xmlns:p14="http://schemas.microsoft.com/office/powerpoint/2010/main" val="2544753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D1702718-42D1-4C7E-82CC-1F84F83F4B09}"/>
              </a:ext>
            </a:extLst>
          </p:cNvPr>
          <p:cNvGraphicFramePr>
            <a:graphicFrameLocks noGrp="1"/>
          </p:cNvGraphicFramePr>
          <p:nvPr>
            <p:ph idx="1"/>
            <p:extLst>
              <p:ext uri="{D42A27DB-BD31-4B8C-83A1-F6EECF244321}">
                <p14:modId xmlns:p14="http://schemas.microsoft.com/office/powerpoint/2010/main" val="1654179854"/>
              </p:ext>
            </p:extLst>
          </p:nvPr>
        </p:nvGraphicFramePr>
        <p:xfrm>
          <a:off x="947348" y="1556792"/>
          <a:ext cx="10237217" cy="4535958"/>
        </p:xfrm>
        <a:graphic>
          <a:graphicData uri="http://schemas.openxmlformats.org/drawingml/2006/chart">
            <c:chart xmlns:c="http://schemas.openxmlformats.org/drawingml/2006/chart" xmlns:r="http://schemas.openxmlformats.org/officeDocument/2006/relationships" r:id="rId2"/>
          </a:graphicData>
        </a:graphic>
      </p:graphicFrame>
      <p:sp>
        <p:nvSpPr>
          <p:cNvPr id="6" name="Title 5">
            <a:extLst>
              <a:ext uri="{FF2B5EF4-FFF2-40B4-BE49-F238E27FC236}">
                <a16:creationId xmlns:a16="http://schemas.microsoft.com/office/drawing/2014/main" id="{E739381A-0352-423B-BFAB-2CFB156B4BEB}"/>
              </a:ext>
            </a:extLst>
          </p:cNvPr>
          <p:cNvSpPr>
            <a:spLocks noGrp="1"/>
          </p:cNvSpPr>
          <p:nvPr>
            <p:ph type="title"/>
          </p:nvPr>
        </p:nvSpPr>
        <p:spPr>
          <a:xfrm>
            <a:off x="143340" y="116632"/>
            <a:ext cx="8976996" cy="1080120"/>
          </a:xfrm>
        </p:spPr>
        <p:txBody>
          <a:bodyPr/>
          <a:lstStyle/>
          <a:p>
            <a:r>
              <a:rPr lang="el-GR" dirty="0">
                <a:ea typeface="Times New Roman" panose="02020603050405020304" pitchFamily="18" charset="0"/>
                <a:cs typeface="Times New Roman" panose="02020603050405020304" pitchFamily="18" charset="0"/>
              </a:rPr>
              <a:t>Τα επεισόδια στη Νέα Σμύρνη</a:t>
            </a:r>
            <a:br>
              <a:rPr lang="el-GR" sz="1400" i="1" dirty="0">
                <a:ea typeface="Times New Roman" panose="02020603050405020304" pitchFamily="18" charset="0"/>
                <a:cs typeface="Times New Roman" panose="02020603050405020304" pitchFamily="18" charset="0"/>
              </a:rPr>
            </a:br>
            <a:r>
              <a:rPr lang="el-GR" sz="1400" i="1" dirty="0">
                <a:ea typeface="Times New Roman" panose="02020603050405020304" pitchFamily="18" charset="0"/>
                <a:cs typeface="Times New Roman" panose="02020603050405020304" pitchFamily="18" charset="0"/>
              </a:rPr>
              <a:t>‘Θα έχετε ακούσει για τα επεισόδια που συνέβησαν προ ημερών στη Ν. Σμύρνη. θα σας διαβάσω ορισμένες προτάσεις και θα ήθελα να μου πείτε για κάθε μία από αυτές αν συμφωνείτε ή διαφωνείτε. Κατά την άποψή σας φταίνε…’</a:t>
            </a:r>
            <a:endParaRPr lang="en-GB" sz="1400" i="1" dirty="0"/>
          </a:p>
        </p:txBody>
      </p:sp>
      <p:sp>
        <p:nvSpPr>
          <p:cNvPr id="5" name="Slide Number Placeholder 4">
            <a:extLst>
              <a:ext uri="{FF2B5EF4-FFF2-40B4-BE49-F238E27FC236}">
                <a16:creationId xmlns:a16="http://schemas.microsoft.com/office/drawing/2014/main" id="{FA71BBC2-955B-44E2-BAC5-EFA454BFAF31}"/>
              </a:ext>
            </a:extLst>
          </p:cNvPr>
          <p:cNvSpPr>
            <a:spLocks noGrp="1"/>
          </p:cNvSpPr>
          <p:nvPr>
            <p:ph type="sldNum" sz="quarter" idx="10"/>
          </p:nvPr>
        </p:nvSpPr>
        <p:spPr/>
        <p:txBody>
          <a:bodyPr/>
          <a:lstStyle/>
          <a:p>
            <a:pPr algn="r">
              <a:spcBef>
                <a:spcPct val="0"/>
              </a:spcBef>
            </a:pPr>
            <a:fld id="{DE70D37E-C867-47FE-9F10-9260555C453A}" type="slidenum">
              <a:rPr lang="en-GB" sz="1600" smtClean="0">
                <a:solidFill>
                  <a:srgbClr val="4E5B6F"/>
                </a:solidFill>
                <a:latin typeface="Trebuchet MS"/>
              </a:rPr>
              <a:pPr algn="r">
                <a:spcBef>
                  <a:spcPct val="0"/>
                </a:spcBef>
              </a:pPr>
              <a:t>16</a:t>
            </a:fld>
            <a:endParaRPr lang="en-GB" sz="1600" dirty="0">
              <a:solidFill>
                <a:srgbClr val="4E5B6F"/>
              </a:solidFill>
              <a:latin typeface="Trebuchet MS"/>
            </a:endParaRPr>
          </a:p>
        </p:txBody>
      </p:sp>
      <p:sp>
        <p:nvSpPr>
          <p:cNvPr id="7" name="TextBox 6">
            <a:extLst>
              <a:ext uri="{FF2B5EF4-FFF2-40B4-BE49-F238E27FC236}">
                <a16:creationId xmlns:a16="http://schemas.microsoft.com/office/drawing/2014/main" id="{04E4B3B6-D238-475A-A3D7-69A0B19C605C}"/>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spTree>
    <p:extLst>
      <p:ext uri="{BB962C8B-B14F-4D97-AF65-F5344CB8AC3E}">
        <p14:creationId xmlns:p14="http://schemas.microsoft.com/office/powerpoint/2010/main" val="1427821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extLst>
              <a:ext uri="{FF2B5EF4-FFF2-40B4-BE49-F238E27FC236}">
                <a16:creationId xmlns:a16="http://schemas.microsoft.com/office/drawing/2014/main" id="{0F84D0A0-6466-4A38-BD4C-E56D7516A319}"/>
              </a:ext>
            </a:extLst>
          </p:cNvPr>
          <p:cNvGraphicFramePr>
            <a:graphicFrameLocks noGrp="1"/>
          </p:cNvGraphicFramePr>
          <p:nvPr>
            <p:ph idx="1"/>
            <p:extLst>
              <p:ext uri="{D42A27DB-BD31-4B8C-83A1-F6EECF244321}">
                <p14:modId xmlns:p14="http://schemas.microsoft.com/office/powerpoint/2010/main" val="257298759"/>
              </p:ext>
            </p:extLst>
          </p:nvPr>
        </p:nvGraphicFramePr>
        <p:xfrm>
          <a:off x="232994" y="1422323"/>
          <a:ext cx="5410722" cy="4772000"/>
        </p:xfrm>
        <a:graphic>
          <a:graphicData uri="http://schemas.openxmlformats.org/drawingml/2006/chart">
            <c:chart xmlns:c="http://schemas.openxmlformats.org/drawingml/2006/chart" xmlns:r="http://schemas.openxmlformats.org/officeDocument/2006/relationships" r:id="rId3"/>
          </a:graphicData>
        </a:graphic>
      </p:graphicFrame>
      <p:sp>
        <p:nvSpPr>
          <p:cNvPr id="6" name="Title 5">
            <a:extLst>
              <a:ext uri="{FF2B5EF4-FFF2-40B4-BE49-F238E27FC236}">
                <a16:creationId xmlns:a16="http://schemas.microsoft.com/office/drawing/2014/main" id="{17903300-89BE-4305-A9B6-B9FF6F26A1DC}"/>
              </a:ext>
            </a:extLst>
          </p:cNvPr>
          <p:cNvSpPr>
            <a:spLocks noGrp="1"/>
          </p:cNvSpPr>
          <p:nvPr>
            <p:ph type="title"/>
          </p:nvPr>
        </p:nvSpPr>
        <p:spPr>
          <a:xfrm>
            <a:off x="119336" y="116632"/>
            <a:ext cx="8976996" cy="1080120"/>
          </a:xfrm>
        </p:spPr>
        <p:txBody>
          <a:bodyPr/>
          <a:lstStyle/>
          <a:p>
            <a:r>
              <a:rPr lang="el-GR" sz="2400" dirty="0"/>
              <a:t>Καταλληλότερος Πρωθυπουργός</a:t>
            </a:r>
            <a:br>
              <a:rPr lang="el-GR" sz="3600" dirty="0"/>
            </a:br>
            <a:r>
              <a:rPr lang="el-GR" sz="1400" i="1" dirty="0"/>
              <a:t>‘Μεταξύ των πολιτικών αρχηγών ποια/</a:t>
            </a:r>
            <a:r>
              <a:rPr lang="el-GR" sz="1400" i="1" dirty="0" err="1"/>
              <a:t>ος</a:t>
            </a:r>
            <a:r>
              <a:rPr lang="el-GR" sz="1400" i="1" dirty="0"/>
              <a:t> νομίζετε ότι είναι καταλληλότερη/</a:t>
            </a:r>
            <a:r>
              <a:rPr lang="el-GR" sz="1400" i="1" dirty="0" err="1"/>
              <a:t>ος</a:t>
            </a:r>
            <a:r>
              <a:rPr lang="el-GR" sz="1400" i="1" dirty="0"/>
              <a:t> για πρωθυπουργός της χώρας;’ </a:t>
            </a:r>
            <a:br>
              <a:rPr lang="el-GR" sz="1400" i="1" dirty="0"/>
            </a:br>
            <a:r>
              <a:rPr lang="el-GR" sz="1400" u="sng" dirty="0"/>
              <a:t>αυθόρμητα</a:t>
            </a:r>
            <a:endParaRPr lang="el-GR" sz="1400" dirty="0"/>
          </a:p>
        </p:txBody>
      </p:sp>
      <p:sp>
        <p:nvSpPr>
          <p:cNvPr id="8" name="Slide Number Placeholder 3">
            <a:extLst>
              <a:ext uri="{FF2B5EF4-FFF2-40B4-BE49-F238E27FC236}">
                <a16:creationId xmlns:a16="http://schemas.microsoft.com/office/drawing/2014/main" id="{34270420-7A53-407C-8B36-0720F26F5A27}"/>
              </a:ext>
            </a:extLst>
          </p:cNvPr>
          <p:cNvSpPr txBox="1">
            <a:spLocks/>
          </p:cNvSpPr>
          <p:nvPr/>
        </p:nvSpPr>
        <p:spPr>
          <a:xfrm>
            <a:off x="11231893" y="6492876"/>
            <a:ext cx="96010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smtClean="0">
                <a:ln>
                  <a:noFill/>
                </a:ln>
                <a:solidFill>
                  <a:srgbClr val="4E5B6F"/>
                </a:solidFill>
                <a:effectLst>
                  <a:outerShdw blurRad="38100" dist="38100" dir="2700000" algn="tl">
                    <a:srgbClr val="000000">
                      <a:alpha val="43137"/>
                    </a:srgbClr>
                  </a:outerShdw>
                </a:effectLst>
                <a:uLnTx/>
                <a:uFillTx/>
                <a:latin typeface="Trebuchet MS"/>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17</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n-ea"/>
              <a:cs typeface="+mn-cs"/>
            </a:endParaRPr>
          </a:p>
        </p:txBody>
      </p:sp>
      <p:sp>
        <p:nvSpPr>
          <p:cNvPr id="14" name="TextBox 13">
            <a:extLst>
              <a:ext uri="{FF2B5EF4-FFF2-40B4-BE49-F238E27FC236}">
                <a16:creationId xmlns:a16="http://schemas.microsoft.com/office/drawing/2014/main" id="{0CA452A8-C467-42A7-A332-0B9A35201F74}"/>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9" name="Content Placeholder 8">
            <a:extLst>
              <a:ext uri="{FF2B5EF4-FFF2-40B4-BE49-F238E27FC236}">
                <a16:creationId xmlns:a16="http://schemas.microsoft.com/office/drawing/2014/main" id="{BE889ACB-1717-4972-A337-EB5FE8C58CDF}"/>
              </a:ext>
            </a:extLst>
          </p:cNvPr>
          <p:cNvGraphicFramePr>
            <a:graphicFrameLocks/>
          </p:cNvGraphicFramePr>
          <p:nvPr>
            <p:extLst>
              <p:ext uri="{D42A27DB-BD31-4B8C-83A1-F6EECF244321}">
                <p14:modId xmlns:p14="http://schemas.microsoft.com/office/powerpoint/2010/main" val="1015750499"/>
              </p:ext>
            </p:extLst>
          </p:nvPr>
        </p:nvGraphicFramePr>
        <p:xfrm>
          <a:off x="5875434" y="2287562"/>
          <a:ext cx="6083572" cy="304152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53941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Content Placeholder 29">
            <a:extLst>
              <a:ext uri="{FF2B5EF4-FFF2-40B4-BE49-F238E27FC236}">
                <a16:creationId xmlns:a16="http://schemas.microsoft.com/office/drawing/2014/main" id="{16509CBA-8802-4E80-A670-BC31BD6CF967}"/>
              </a:ext>
            </a:extLst>
          </p:cNvPr>
          <p:cNvGraphicFramePr>
            <a:graphicFrameLocks noGrp="1"/>
          </p:cNvGraphicFramePr>
          <p:nvPr>
            <p:ph idx="1"/>
          </p:nvPr>
        </p:nvGraphicFramePr>
        <p:xfrm>
          <a:off x="239713" y="1484313"/>
          <a:ext cx="11832951" cy="3816895"/>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a:extLst>
              <a:ext uri="{FF2B5EF4-FFF2-40B4-BE49-F238E27FC236}">
                <a16:creationId xmlns:a16="http://schemas.microsoft.com/office/drawing/2014/main" id="{87305AE5-0B64-4364-AB7C-4B6111FB60CC}"/>
              </a:ext>
            </a:extLst>
          </p:cNvPr>
          <p:cNvSpPr>
            <a:spLocks noGrp="1"/>
          </p:cNvSpPr>
          <p:nvPr>
            <p:ph type="title"/>
          </p:nvPr>
        </p:nvSpPr>
        <p:spPr/>
        <p:txBody>
          <a:bodyPr/>
          <a:lstStyle/>
          <a:p>
            <a:r>
              <a:rPr lang="el-GR" sz="2400" dirty="0"/>
              <a:t>Πρόθεση ψήφου στις Βουλευτικές εκλογές</a:t>
            </a:r>
            <a:br>
              <a:rPr lang="el-GR" dirty="0"/>
            </a:br>
            <a:r>
              <a:rPr lang="el-GR" sz="1400" i="1" dirty="0"/>
              <a:t>‘Και αν είχαμε την επόμενη Κυριακή Βουλευτικές εκλογές τι θα ψηφίζατε;’</a:t>
            </a:r>
            <a:endParaRPr lang="el-GR" sz="1400" dirty="0"/>
          </a:p>
        </p:txBody>
      </p:sp>
      <p:sp>
        <p:nvSpPr>
          <p:cNvPr id="2" name="Slide Number Placeholder 3">
            <a:extLst>
              <a:ext uri="{FF2B5EF4-FFF2-40B4-BE49-F238E27FC236}">
                <a16:creationId xmlns:a16="http://schemas.microsoft.com/office/drawing/2014/main" id="{FAD9B5F9-4D35-43E0-B0FB-318CFBC36378}"/>
              </a:ext>
            </a:extLst>
          </p:cNvPr>
          <p:cNvSpPr txBox="1">
            <a:spLocks/>
          </p:cNvSpPr>
          <p:nvPr/>
        </p:nvSpPr>
        <p:spPr>
          <a:xfrm>
            <a:off x="11231893" y="6492876"/>
            <a:ext cx="96010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ct val="0"/>
              </a:spcBef>
              <a:defRPr/>
            </a:pPr>
            <a:fld id="{DE70D37E-C867-47FE-9F10-9260555C453A}" type="slidenum">
              <a:rPr lang="en-GB" sz="1600" b="1" smtClean="0">
                <a:solidFill>
                  <a:srgbClr val="4E5B6F"/>
                </a:solidFill>
                <a:effectLst>
                  <a:outerShdw blurRad="38100" dist="38100" dir="2700000" algn="tl">
                    <a:srgbClr val="000000">
                      <a:alpha val="43137"/>
                    </a:srgbClr>
                  </a:outerShdw>
                </a:effectLst>
                <a:latin typeface="Trebuchet MS"/>
                <a:ea typeface="+mj-ea"/>
                <a:cs typeface="+mj-cs"/>
              </a:rPr>
              <a:pPr algn="ctr">
                <a:spcBef>
                  <a:spcPct val="0"/>
                </a:spcBef>
                <a:defRPr/>
              </a:pPr>
              <a:t>18</a:t>
            </a:fld>
            <a:endParaRPr lang="en-GB" sz="1600" b="1" dirty="0">
              <a:solidFill>
                <a:srgbClr val="4E5B6F"/>
              </a:solidFill>
              <a:effectLst>
                <a:outerShdw blurRad="38100" dist="38100" dir="2700000" algn="tl">
                  <a:srgbClr val="000000">
                    <a:alpha val="43137"/>
                  </a:srgbClr>
                </a:outerShdw>
              </a:effectLst>
              <a:latin typeface="Trebuchet MS"/>
              <a:ea typeface="+mj-ea"/>
              <a:cs typeface="+mj-cs"/>
            </a:endParaRPr>
          </a:p>
        </p:txBody>
      </p:sp>
      <p:sp>
        <p:nvSpPr>
          <p:cNvPr id="6" name="TextBox 5">
            <a:extLst>
              <a:ext uri="{FF2B5EF4-FFF2-40B4-BE49-F238E27FC236}">
                <a16:creationId xmlns:a16="http://schemas.microsoft.com/office/drawing/2014/main" id="{FB55B144-914E-4C85-8547-1FD2694785C0}"/>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pic>
        <p:nvPicPr>
          <p:cNvPr id="18" name="Picture 13" descr="http://radio-lehovo.gr/wp-content/uploads/2015/02/KKE-logo.gif">
            <a:extLst>
              <a:ext uri="{FF2B5EF4-FFF2-40B4-BE49-F238E27FC236}">
                <a16:creationId xmlns:a16="http://schemas.microsoft.com/office/drawing/2014/main" id="{72313CCC-DE17-4D5F-9240-EDA7A443177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19736" y="5373216"/>
            <a:ext cx="396000" cy="39600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3">
            <a:extLst>
              <a:ext uri="{FF2B5EF4-FFF2-40B4-BE49-F238E27FC236}">
                <a16:creationId xmlns:a16="http://schemas.microsoft.com/office/drawing/2014/main" id="{2B7EF8ED-A35B-4CEC-91DC-33D875C6F9D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55840" y="5373216"/>
            <a:ext cx="465857" cy="4658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descr="Image result for Î½Î´ Î»Î¿Î³Î¿ÏÏÏÎ¿">
            <a:extLst>
              <a:ext uri="{FF2B5EF4-FFF2-40B4-BE49-F238E27FC236}">
                <a16:creationId xmlns:a16="http://schemas.microsoft.com/office/drawing/2014/main" id="{888EFE5F-0CC3-41CC-AF2E-3B3CE7808945}"/>
              </a:ext>
            </a:extLst>
          </p:cNvPr>
          <p:cNvPicPr/>
          <p:nvPr/>
        </p:nvPicPr>
        <p:blipFill rotWithShape="1">
          <a:blip r:embed="rId6" cstate="print">
            <a:extLst>
              <a:ext uri="{28A0092B-C50C-407E-A947-70E740481C1C}">
                <a14:useLocalDpi xmlns:a14="http://schemas.microsoft.com/office/drawing/2010/main" val="0"/>
              </a:ext>
            </a:extLst>
          </a:blip>
          <a:srcRect l="12673" t="4811" r="13145" b="8581"/>
          <a:stretch/>
        </p:blipFill>
        <p:spPr bwMode="auto">
          <a:xfrm>
            <a:off x="902147" y="5421471"/>
            <a:ext cx="441325" cy="311785"/>
          </a:xfrm>
          <a:prstGeom prst="rect">
            <a:avLst/>
          </a:prstGeom>
          <a:noFill/>
        </p:spPr>
      </p:pic>
      <p:pic>
        <p:nvPicPr>
          <p:cNvPr id="24" name="Picture 23" descr="https://kinimaallagis.gr/gggg/uploads/2018/08/kinimaallagis-logo-1.png">
            <a:extLst>
              <a:ext uri="{FF2B5EF4-FFF2-40B4-BE49-F238E27FC236}">
                <a16:creationId xmlns:a16="http://schemas.microsoft.com/office/drawing/2014/main" id="{F8742D9F-18F9-4C88-8A38-851A180D8D5A}"/>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2783632" y="5389941"/>
            <a:ext cx="390525" cy="390525"/>
          </a:xfrm>
          <a:prstGeom prst="rect">
            <a:avLst/>
          </a:prstGeom>
          <a:noFill/>
        </p:spPr>
      </p:pic>
      <p:pic>
        <p:nvPicPr>
          <p:cNvPr id="26" name="Picture 2">
            <a:extLst>
              <a:ext uri="{FF2B5EF4-FFF2-40B4-BE49-F238E27FC236}">
                <a16:creationId xmlns:a16="http://schemas.microsoft.com/office/drawing/2014/main" id="{0DB6D773-5FBA-4F6B-B5D5-141157275B1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591944" y="5445224"/>
            <a:ext cx="479049" cy="3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 name="TextBox 32">
            <a:extLst>
              <a:ext uri="{FF2B5EF4-FFF2-40B4-BE49-F238E27FC236}">
                <a16:creationId xmlns:a16="http://schemas.microsoft.com/office/drawing/2014/main" id="{E9F38AF6-A2BC-4567-B843-D413AEE0B0B9}"/>
              </a:ext>
            </a:extLst>
          </p:cNvPr>
          <p:cNvSpPr txBox="1"/>
          <p:nvPr/>
        </p:nvSpPr>
        <p:spPr>
          <a:xfrm>
            <a:off x="11208568" y="5393208"/>
            <a:ext cx="864096" cy="276999"/>
          </a:xfrm>
          <a:prstGeom prst="rect">
            <a:avLst/>
          </a:prstGeom>
          <a:noFill/>
        </p:spPr>
        <p:txBody>
          <a:bodyPr wrap="square" rtlCol="0">
            <a:spAutoFit/>
          </a:bodyPr>
          <a:lstStyle/>
          <a:p>
            <a:pPr algn="ctr"/>
            <a:r>
              <a:rPr lang="el-GR" sz="1200" b="1" dirty="0"/>
              <a:t>ΔΑ</a:t>
            </a:r>
          </a:p>
        </p:txBody>
      </p:sp>
      <p:sp>
        <p:nvSpPr>
          <p:cNvPr id="35" name="TextBox 34">
            <a:extLst>
              <a:ext uri="{FF2B5EF4-FFF2-40B4-BE49-F238E27FC236}">
                <a16:creationId xmlns:a16="http://schemas.microsoft.com/office/drawing/2014/main" id="{F0B828E2-81B1-4778-994B-D87B9F4C84EA}"/>
              </a:ext>
            </a:extLst>
          </p:cNvPr>
          <p:cNvSpPr txBox="1"/>
          <p:nvPr/>
        </p:nvSpPr>
        <p:spPr>
          <a:xfrm>
            <a:off x="10272464" y="5373216"/>
            <a:ext cx="864096" cy="461665"/>
          </a:xfrm>
          <a:prstGeom prst="rect">
            <a:avLst/>
          </a:prstGeom>
          <a:noFill/>
        </p:spPr>
        <p:txBody>
          <a:bodyPr wrap="square" rtlCol="0">
            <a:spAutoFit/>
          </a:bodyPr>
          <a:lstStyle/>
          <a:p>
            <a:pPr algn="ctr"/>
            <a:r>
              <a:rPr lang="el-GR" sz="1200" b="1" dirty="0"/>
              <a:t>Αναποφάσιστοι</a:t>
            </a:r>
          </a:p>
        </p:txBody>
      </p:sp>
      <p:sp>
        <p:nvSpPr>
          <p:cNvPr id="37" name="TextBox 36">
            <a:extLst>
              <a:ext uri="{FF2B5EF4-FFF2-40B4-BE49-F238E27FC236}">
                <a16:creationId xmlns:a16="http://schemas.microsoft.com/office/drawing/2014/main" id="{05F41191-0A18-4219-A68C-729D344D0018}"/>
              </a:ext>
            </a:extLst>
          </p:cNvPr>
          <p:cNvSpPr txBox="1"/>
          <p:nvPr/>
        </p:nvSpPr>
        <p:spPr>
          <a:xfrm>
            <a:off x="8328248" y="5340383"/>
            <a:ext cx="864096" cy="461665"/>
          </a:xfrm>
          <a:prstGeom prst="rect">
            <a:avLst/>
          </a:prstGeom>
          <a:noFill/>
        </p:spPr>
        <p:txBody>
          <a:bodyPr wrap="square" rtlCol="0">
            <a:spAutoFit/>
          </a:bodyPr>
          <a:lstStyle/>
          <a:p>
            <a:pPr algn="ctr"/>
            <a:r>
              <a:rPr lang="el-GR" sz="1200" b="1" dirty="0"/>
              <a:t>Άκυρο-Λευκό</a:t>
            </a:r>
          </a:p>
        </p:txBody>
      </p:sp>
      <p:sp>
        <p:nvSpPr>
          <p:cNvPr id="39" name="TextBox 38">
            <a:extLst>
              <a:ext uri="{FF2B5EF4-FFF2-40B4-BE49-F238E27FC236}">
                <a16:creationId xmlns:a16="http://schemas.microsoft.com/office/drawing/2014/main" id="{19C82CF2-3B35-47BE-97F9-01608723DE47}"/>
              </a:ext>
            </a:extLst>
          </p:cNvPr>
          <p:cNvSpPr txBox="1"/>
          <p:nvPr/>
        </p:nvSpPr>
        <p:spPr>
          <a:xfrm>
            <a:off x="9264352" y="5367062"/>
            <a:ext cx="864096" cy="430887"/>
          </a:xfrm>
          <a:prstGeom prst="rect">
            <a:avLst/>
          </a:prstGeom>
          <a:noFill/>
        </p:spPr>
        <p:txBody>
          <a:bodyPr wrap="square" rtlCol="0">
            <a:spAutoFit/>
          </a:bodyPr>
          <a:lstStyle/>
          <a:p>
            <a:pPr algn="ctr"/>
            <a:r>
              <a:rPr lang="el-GR" sz="1100" b="1" dirty="0"/>
              <a:t>Δε θα ψηφίσουν</a:t>
            </a:r>
          </a:p>
        </p:txBody>
      </p:sp>
      <p:sp>
        <p:nvSpPr>
          <p:cNvPr id="41" name="TextBox 40">
            <a:extLst>
              <a:ext uri="{FF2B5EF4-FFF2-40B4-BE49-F238E27FC236}">
                <a16:creationId xmlns:a16="http://schemas.microsoft.com/office/drawing/2014/main" id="{268ABE4C-94A0-41C6-A245-84C8844C487B}"/>
              </a:ext>
            </a:extLst>
          </p:cNvPr>
          <p:cNvSpPr txBox="1"/>
          <p:nvPr/>
        </p:nvSpPr>
        <p:spPr>
          <a:xfrm>
            <a:off x="7320136" y="5445224"/>
            <a:ext cx="864096" cy="276999"/>
          </a:xfrm>
          <a:prstGeom prst="rect">
            <a:avLst/>
          </a:prstGeom>
          <a:noFill/>
        </p:spPr>
        <p:txBody>
          <a:bodyPr wrap="square" rtlCol="0">
            <a:spAutoFit/>
          </a:bodyPr>
          <a:lstStyle/>
          <a:p>
            <a:pPr algn="ctr"/>
            <a:r>
              <a:rPr lang="el-GR" sz="1200" b="1" dirty="0"/>
              <a:t>Λοιπά</a:t>
            </a:r>
          </a:p>
        </p:txBody>
      </p:sp>
      <p:pic>
        <p:nvPicPr>
          <p:cNvPr id="43" name="Picture 42" descr="Logo&#10;&#10;Description automatically generated">
            <a:extLst>
              <a:ext uri="{FF2B5EF4-FFF2-40B4-BE49-F238E27FC236}">
                <a16:creationId xmlns:a16="http://schemas.microsoft.com/office/drawing/2014/main" id="{E57068A2-2510-40D4-B635-ECD10229CD13}"/>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03512" y="5426161"/>
            <a:ext cx="689770" cy="307095"/>
          </a:xfrm>
          <a:prstGeom prst="rect">
            <a:avLst/>
          </a:prstGeom>
        </p:spPr>
      </p:pic>
      <p:sp>
        <p:nvSpPr>
          <p:cNvPr id="44" name="TextBox 6">
            <a:extLst>
              <a:ext uri="{FF2B5EF4-FFF2-40B4-BE49-F238E27FC236}">
                <a16:creationId xmlns:a16="http://schemas.microsoft.com/office/drawing/2014/main" id="{1B99E76B-0B10-45B7-8264-4AAD17519A3D}"/>
              </a:ext>
            </a:extLst>
          </p:cNvPr>
          <p:cNvSpPr txBox="1"/>
          <p:nvPr/>
        </p:nvSpPr>
        <p:spPr>
          <a:xfrm>
            <a:off x="815479" y="2111421"/>
            <a:ext cx="600001" cy="276999"/>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b="1" dirty="0"/>
              <a:t>3</a:t>
            </a:r>
            <a:r>
              <a:rPr lang="el-GR" sz="1200" b="1" dirty="0"/>
              <a:t>3</a:t>
            </a:r>
            <a:r>
              <a:rPr lang="en-US" sz="1200" b="1" dirty="0"/>
              <a:t>,</a:t>
            </a:r>
            <a:r>
              <a:rPr lang="el-GR" sz="1200" b="1" dirty="0"/>
              <a:t>6</a:t>
            </a:r>
          </a:p>
        </p:txBody>
      </p:sp>
      <p:sp>
        <p:nvSpPr>
          <p:cNvPr id="48" name="TextBox 6">
            <a:extLst>
              <a:ext uri="{FF2B5EF4-FFF2-40B4-BE49-F238E27FC236}">
                <a16:creationId xmlns:a16="http://schemas.microsoft.com/office/drawing/2014/main" id="{5C0C3A83-5091-4050-9922-A40B4951D712}"/>
              </a:ext>
            </a:extLst>
          </p:cNvPr>
          <p:cNvSpPr txBox="1"/>
          <p:nvPr/>
        </p:nvSpPr>
        <p:spPr>
          <a:xfrm>
            <a:off x="5519936" y="2119729"/>
            <a:ext cx="600001" cy="276999"/>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l-GR" sz="1200" b="1" dirty="0"/>
              <a:t>3,5</a:t>
            </a:r>
          </a:p>
        </p:txBody>
      </p:sp>
      <p:sp>
        <p:nvSpPr>
          <p:cNvPr id="50" name="TextBox 6">
            <a:extLst>
              <a:ext uri="{FF2B5EF4-FFF2-40B4-BE49-F238E27FC236}">
                <a16:creationId xmlns:a16="http://schemas.microsoft.com/office/drawing/2014/main" id="{7A4565B7-DCB4-4209-B61E-5D8E753815EC}"/>
              </a:ext>
            </a:extLst>
          </p:cNvPr>
          <p:cNvSpPr txBox="1"/>
          <p:nvPr/>
        </p:nvSpPr>
        <p:spPr>
          <a:xfrm>
            <a:off x="1703512" y="2111420"/>
            <a:ext cx="600001" cy="276999"/>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l-GR" sz="1200" b="1" dirty="0"/>
              <a:t>20,4</a:t>
            </a:r>
          </a:p>
        </p:txBody>
      </p:sp>
      <p:sp>
        <p:nvSpPr>
          <p:cNvPr id="52" name="TextBox 6">
            <a:extLst>
              <a:ext uri="{FF2B5EF4-FFF2-40B4-BE49-F238E27FC236}">
                <a16:creationId xmlns:a16="http://schemas.microsoft.com/office/drawing/2014/main" id="{0B286BB8-EE3C-429C-9AAF-6C67870AFB3A}"/>
              </a:ext>
            </a:extLst>
          </p:cNvPr>
          <p:cNvSpPr txBox="1"/>
          <p:nvPr/>
        </p:nvSpPr>
        <p:spPr>
          <a:xfrm>
            <a:off x="2711624" y="2111420"/>
            <a:ext cx="600001" cy="276999"/>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200" b="1" dirty="0"/>
              <a:t>6</a:t>
            </a:r>
            <a:r>
              <a:rPr lang="el-GR" sz="1200" b="1" dirty="0"/>
              <a:t>,7</a:t>
            </a:r>
          </a:p>
        </p:txBody>
      </p:sp>
      <p:sp>
        <p:nvSpPr>
          <p:cNvPr id="54" name="TextBox 6">
            <a:extLst>
              <a:ext uri="{FF2B5EF4-FFF2-40B4-BE49-F238E27FC236}">
                <a16:creationId xmlns:a16="http://schemas.microsoft.com/office/drawing/2014/main" id="{92082899-E609-4EFB-AB34-9BE9D6B476FD}"/>
              </a:ext>
            </a:extLst>
          </p:cNvPr>
          <p:cNvSpPr txBox="1"/>
          <p:nvPr/>
        </p:nvSpPr>
        <p:spPr>
          <a:xfrm>
            <a:off x="3647728" y="2111420"/>
            <a:ext cx="600001" cy="276999"/>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l-GR" sz="1200" b="1" dirty="0"/>
              <a:t>4,1</a:t>
            </a:r>
          </a:p>
        </p:txBody>
      </p:sp>
      <p:sp>
        <p:nvSpPr>
          <p:cNvPr id="56" name="TextBox 6">
            <a:extLst>
              <a:ext uri="{FF2B5EF4-FFF2-40B4-BE49-F238E27FC236}">
                <a16:creationId xmlns:a16="http://schemas.microsoft.com/office/drawing/2014/main" id="{38C69CE4-5252-41A1-BED2-F14453D34D7C}"/>
              </a:ext>
            </a:extLst>
          </p:cNvPr>
          <p:cNvSpPr txBox="1"/>
          <p:nvPr/>
        </p:nvSpPr>
        <p:spPr>
          <a:xfrm>
            <a:off x="4583832" y="2109266"/>
            <a:ext cx="600001" cy="276999"/>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l-GR" sz="1200" b="1" dirty="0"/>
              <a:t>4,2</a:t>
            </a:r>
          </a:p>
        </p:txBody>
      </p:sp>
      <p:sp>
        <p:nvSpPr>
          <p:cNvPr id="58" name="TextBox 57">
            <a:extLst>
              <a:ext uri="{FF2B5EF4-FFF2-40B4-BE49-F238E27FC236}">
                <a16:creationId xmlns:a16="http://schemas.microsoft.com/office/drawing/2014/main" id="{88D7EE55-2564-429F-BA9B-162F5D9F72E5}"/>
              </a:ext>
            </a:extLst>
          </p:cNvPr>
          <p:cNvSpPr txBox="1"/>
          <p:nvPr/>
        </p:nvSpPr>
        <p:spPr>
          <a:xfrm>
            <a:off x="10395026" y="3645024"/>
            <a:ext cx="1316920" cy="46166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1" i="0" u="none" strike="noStrike" kern="1200" cap="none" spc="0" normalizeH="0" baseline="0" noProof="0" dirty="0">
                <a:ln>
                  <a:noFill/>
                </a:ln>
                <a:solidFill>
                  <a:prstClr val="black"/>
                </a:solidFill>
                <a:effectLst/>
                <a:uLnTx/>
                <a:uFillTx/>
                <a:latin typeface="Trebuchet MS"/>
                <a:ea typeface="+mn-ea"/>
                <a:cs typeface="+mn-cs"/>
              </a:rPr>
              <a:t>Αδιευκρίνιστη ψήφος: </a:t>
            </a:r>
            <a:r>
              <a:rPr lang="en-GB" sz="1200" b="1" dirty="0">
                <a:solidFill>
                  <a:prstClr val="black"/>
                </a:solidFill>
                <a:latin typeface="Trebuchet MS"/>
              </a:rPr>
              <a:t>10</a:t>
            </a:r>
            <a:r>
              <a:rPr kumimoji="0" lang="el-GR" sz="1200" b="1" i="0" u="none" strike="noStrike" kern="1200" cap="none" spc="0" normalizeH="0" baseline="0" noProof="0" dirty="0">
                <a:ln>
                  <a:noFill/>
                </a:ln>
                <a:solidFill>
                  <a:prstClr val="black"/>
                </a:solidFill>
                <a:effectLst/>
                <a:uLnTx/>
                <a:uFillTx/>
                <a:latin typeface="Trebuchet MS"/>
                <a:ea typeface="+mn-ea"/>
                <a:cs typeface="+mn-cs"/>
              </a:rPr>
              <a:t>,</a:t>
            </a:r>
            <a:r>
              <a:rPr kumimoji="0" lang="en-GB" sz="1200" b="1" i="0" u="none" strike="noStrike" kern="1200" cap="none" spc="0" normalizeH="0" baseline="0" noProof="0" dirty="0">
                <a:ln>
                  <a:noFill/>
                </a:ln>
                <a:solidFill>
                  <a:prstClr val="black"/>
                </a:solidFill>
                <a:effectLst/>
                <a:uLnTx/>
                <a:uFillTx/>
                <a:latin typeface="Trebuchet MS"/>
                <a:ea typeface="+mn-ea"/>
                <a:cs typeface="+mn-cs"/>
              </a:rPr>
              <a:t>5</a:t>
            </a:r>
            <a:endParaRPr kumimoji="0" lang="el-GR" sz="1200" b="1" i="0" u="none" strike="noStrike" kern="1200" cap="none" spc="0" normalizeH="0" baseline="0" noProof="0" dirty="0">
              <a:ln>
                <a:noFill/>
              </a:ln>
              <a:solidFill>
                <a:prstClr val="black"/>
              </a:solidFill>
              <a:effectLst/>
              <a:uLnTx/>
              <a:uFillTx/>
              <a:latin typeface="Trebuchet MS"/>
              <a:ea typeface="+mn-ea"/>
              <a:cs typeface="+mn-cs"/>
            </a:endParaRPr>
          </a:p>
        </p:txBody>
      </p:sp>
      <p:pic>
        <p:nvPicPr>
          <p:cNvPr id="5" name="Picture 4">
            <a:extLst>
              <a:ext uri="{FF2B5EF4-FFF2-40B4-BE49-F238E27FC236}">
                <a16:creationId xmlns:a16="http://schemas.microsoft.com/office/drawing/2014/main" id="{F02918F0-0D9F-4D72-A7B6-BC7F051E6E3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56040" y="5411153"/>
            <a:ext cx="632554" cy="394111"/>
          </a:xfrm>
          <a:prstGeom prst="rect">
            <a:avLst/>
          </a:prstGeom>
        </p:spPr>
      </p:pic>
    </p:spTree>
    <p:extLst>
      <p:ext uri="{BB962C8B-B14F-4D97-AF65-F5344CB8AC3E}">
        <p14:creationId xmlns:p14="http://schemas.microsoft.com/office/powerpoint/2010/main" val="4065642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07368" y="908720"/>
            <a:ext cx="4032448" cy="648072"/>
          </a:xfrm>
          <a:noFill/>
          <a:ln>
            <a:noFill/>
          </a:ln>
          <a:effectLst/>
        </p:spPr>
        <p:style>
          <a:lnRef idx="1">
            <a:schemeClr val="accent2"/>
          </a:lnRef>
          <a:fillRef idx="3">
            <a:schemeClr val="accent2"/>
          </a:fillRef>
          <a:effectRef idx="2">
            <a:schemeClr val="accent2"/>
          </a:effectRef>
          <a:fontRef idx="minor">
            <a:schemeClr val="lt1"/>
          </a:fontRef>
        </p:style>
        <p:txBody>
          <a:bodyPr anchor="t">
            <a:normAutofit/>
          </a:bodyPr>
          <a:lstStyle/>
          <a:p>
            <a:r>
              <a:rPr lang="el-GR" sz="2200" dirty="0">
                <a:solidFill>
                  <a:schemeClr val="accent4">
                    <a:lumMod val="75000"/>
                  </a:schemeClr>
                </a:solidFill>
                <a:effectLst>
                  <a:innerShdw blurRad="63500" dist="50800" dir="10800000">
                    <a:prstClr val="black">
                      <a:alpha val="50000"/>
                    </a:prstClr>
                  </a:innerShdw>
                </a:effectLst>
              </a:rPr>
              <a:t>συνδρομητική έρευνα</a:t>
            </a:r>
            <a:endParaRPr lang="en-GB" sz="2200" dirty="0">
              <a:solidFill>
                <a:schemeClr val="accent4">
                  <a:lumMod val="75000"/>
                </a:schemeClr>
              </a:solidFill>
              <a:effectLst>
                <a:innerShdw blurRad="63500" dist="50800" dir="10800000">
                  <a:prstClr val="black">
                    <a:alpha val="50000"/>
                  </a:prstClr>
                </a:innerShdw>
              </a:effectLst>
            </a:endParaRPr>
          </a:p>
        </p:txBody>
      </p:sp>
      <p:sp>
        <p:nvSpPr>
          <p:cNvPr id="3" name="Subtitle 2"/>
          <p:cNvSpPr>
            <a:spLocks noGrp="1"/>
          </p:cNvSpPr>
          <p:nvPr>
            <p:ph type="subTitle" idx="1"/>
          </p:nvPr>
        </p:nvSpPr>
        <p:spPr>
          <a:xfrm>
            <a:off x="8976320" y="836712"/>
            <a:ext cx="3056384" cy="622920"/>
          </a:xfrm>
          <a:noFill/>
          <a:ln>
            <a:noFill/>
          </a:ln>
          <a:effectLst/>
        </p:spPr>
        <p:style>
          <a:lnRef idx="1">
            <a:schemeClr val="accent2"/>
          </a:lnRef>
          <a:fillRef idx="3">
            <a:schemeClr val="accent2"/>
          </a:fillRef>
          <a:effectRef idx="2">
            <a:schemeClr val="accent2"/>
          </a:effectRef>
          <a:fontRef idx="minor">
            <a:schemeClr val="lt1"/>
          </a:fontRef>
        </p:style>
        <p:txBody>
          <a:bodyPr vert="horz" lIns="91440" tIns="45720" rIns="91440" bIns="45720" rtlCol="0" anchor="b">
            <a:normAutofit/>
          </a:bodyPr>
          <a:lstStyle/>
          <a:p>
            <a:pPr algn="r">
              <a:spcBef>
                <a:spcPct val="0"/>
              </a:spcBef>
            </a:pPr>
            <a:r>
              <a:rPr lang="el-GR" sz="2200" spc="100" dirty="0">
                <a:solidFill>
                  <a:schemeClr val="accent4">
                    <a:lumMod val="75000"/>
                  </a:schemeClr>
                </a:solidFill>
                <a:effectLst>
                  <a:innerShdw blurRad="63500" dist="50800" dir="10800000">
                    <a:prstClr val="black">
                      <a:alpha val="50000"/>
                    </a:prstClr>
                  </a:innerShdw>
                </a:effectLst>
              </a:rPr>
              <a:t>Μάρτιος 2021</a:t>
            </a:r>
            <a:endParaRPr lang="en-GB" sz="2200" spc="100" dirty="0">
              <a:solidFill>
                <a:schemeClr val="accent4">
                  <a:lumMod val="75000"/>
                </a:schemeClr>
              </a:solidFill>
              <a:effectLst>
                <a:innerShdw blurRad="63500" dist="50800" dir="10800000">
                  <a:prstClr val="black">
                    <a:alpha val="50000"/>
                  </a:prstClr>
                </a:innerShdw>
              </a:effectLst>
            </a:endParaRPr>
          </a:p>
        </p:txBody>
      </p:sp>
      <p:sp>
        <p:nvSpPr>
          <p:cNvPr id="4" name="TextBox 3">
            <a:extLst>
              <a:ext uri="{FF2B5EF4-FFF2-40B4-BE49-F238E27FC236}">
                <a16:creationId xmlns:a16="http://schemas.microsoft.com/office/drawing/2014/main" id="{55C34B95-6ABB-4786-A070-E4926B6BE8A2}"/>
              </a:ext>
            </a:extLst>
          </p:cNvPr>
          <p:cNvSpPr txBox="1"/>
          <p:nvPr/>
        </p:nvSpPr>
        <p:spPr>
          <a:xfrm>
            <a:off x="102568" y="6135328"/>
            <a:ext cx="2866774" cy="369332"/>
          </a:xfrm>
          <a:prstGeom prst="rect">
            <a:avLst/>
          </a:prstGeom>
          <a:noFill/>
        </p:spPr>
        <p:txBody>
          <a:bodyPr wrap="square" rtlCol="0">
            <a:spAutoFit/>
          </a:bodyPr>
          <a:lstStyle/>
          <a:p>
            <a:r>
              <a:rPr lang="el-GR" b="1" dirty="0">
                <a:solidFill>
                  <a:srgbClr val="FF0000"/>
                </a:solidFill>
              </a:rPr>
              <a:t>Συντάχθηκε για το </a:t>
            </a:r>
            <a:r>
              <a:rPr lang="en-US" b="1" dirty="0">
                <a:solidFill>
                  <a:srgbClr val="FF0000"/>
                </a:solidFill>
              </a:rPr>
              <a:t>MEGA</a:t>
            </a:r>
            <a:endParaRPr lang="en-GB" b="1" dirty="0">
              <a:solidFill>
                <a:srgbClr val="FF0000"/>
              </a:solidFill>
            </a:endParaRPr>
          </a:p>
        </p:txBody>
      </p:sp>
    </p:spTree>
    <p:extLst>
      <p:ext uri="{BB962C8B-B14F-4D97-AF65-F5344CB8AC3E}">
        <p14:creationId xmlns:p14="http://schemas.microsoft.com/office/powerpoint/2010/main" val="972304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340" y="116632"/>
            <a:ext cx="9049004" cy="1080120"/>
          </a:xfrm>
        </p:spPr>
        <p:txBody>
          <a:bodyPr/>
          <a:lstStyle/>
          <a:p>
            <a:r>
              <a:rPr lang="el-GR" sz="2400" dirty="0"/>
              <a:t>Η ταυτότητα της έρευνας</a:t>
            </a:r>
            <a:endParaRPr lang="el-GR" sz="1400" dirty="0"/>
          </a:p>
        </p:txBody>
      </p:sp>
      <p:graphicFrame>
        <p:nvGraphicFramePr>
          <p:cNvPr id="5" name="Content Placeholder 4">
            <a:extLst>
              <a:ext uri="{FF2B5EF4-FFF2-40B4-BE49-F238E27FC236}">
                <a16:creationId xmlns:a16="http://schemas.microsoft.com/office/drawing/2014/main" id="{6B900402-09BF-4D28-9D96-570A98991972}"/>
              </a:ext>
            </a:extLst>
          </p:cNvPr>
          <p:cNvGraphicFramePr>
            <a:graphicFrameLocks noGrp="1"/>
          </p:cNvGraphicFramePr>
          <p:nvPr>
            <p:ph idx="1"/>
            <p:extLst>
              <p:ext uri="{D42A27DB-BD31-4B8C-83A1-F6EECF244321}">
                <p14:modId xmlns:p14="http://schemas.microsoft.com/office/powerpoint/2010/main" val="2117120611"/>
              </p:ext>
            </p:extLst>
          </p:nvPr>
        </p:nvGraphicFramePr>
        <p:xfrm>
          <a:off x="257436" y="1763526"/>
          <a:ext cx="11665296" cy="3330947"/>
        </p:xfrm>
        <a:graphic>
          <a:graphicData uri="http://schemas.openxmlformats.org/drawingml/2006/table">
            <a:tbl>
              <a:tblPr firstRow="1" bandRow="1">
                <a:tableStyleId>{5FD0F851-EC5A-4D38-B0AD-8093EC10F338}</a:tableStyleId>
              </a:tblPr>
              <a:tblGrid>
                <a:gridCol w="1728192">
                  <a:extLst>
                    <a:ext uri="{9D8B030D-6E8A-4147-A177-3AD203B41FA5}">
                      <a16:colId xmlns:a16="http://schemas.microsoft.com/office/drawing/2014/main" val="20000"/>
                    </a:ext>
                  </a:extLst>
                </a:gridCol>
                <a:gridCol w="9937104">
                  <a:extLst>
                    <a:ext uri="{9D8B030D-6E8A-4147-A177-3AD203B41FA5}">
                      <a16:colId xmlns:a16="http://schemas.microsoft.com/office/drawing/2014/main" val="20001"/>
                    </a:ext>
                  </a:extLst>
                </a:gridCol>
              </a:tblGrid>
              <a:tr h="274841">
                <a:tc>
                  <a:txBody>
                    <a:bodyPr/>
                    <a:lstStyle/>
                    <a:p>
                      <a:pPr algn="r"/>
                      <a:r>
                        <a:rPr lang="el-GR" sz="1200" b="1" dirty="0">
                          <a:solidFill>
                            <a:schemeClr val="accent5">
                              <a:lumMod val="75000"/>
                            </a:schemeClr>
                          </a:solidFill>
                        </a:rPr>
                        <a:t>Εταιρεία:</a:t>
                      </a:r>
                    </a:p>
                  </a:txBody>
                  <a:tcPr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altLang="en-US" sz="1200" b="0" kern="1200" dirty="0">
                          <a:solidFill>
                            <a:schemeClr val="tx1"/>
                          </a:solidFill>
                          <a:latin typeface="+mn-lt"/>
                          <a:ea typeface="+mn-ea"/>
                          <a:cs typeface="+mn-cs"/>
                        </a:rPr>
                        <a:t>Metron Analysis (Α.Μ. ΕΣΡ 4)</a:t>
                      </a:r>
                    </a:p>
                  </a:txBody>
                  <a:tcPr anchor="ctr"/>
                </a:tc>
                <a:extLst>
                  <a:ext uri="{0D108BD9-81ED-4DB2-BD59-A6C34878D82A}">
                    <a16:rowId xmlns:a16="http://schemas.microsoft.com/office/drawing/2014/main" val="10000"/>
                  </a:ext>
                </a:extLst>
              </a:tr>
              <a:tr h="354651">
                <a:tc>
                  <a:txBody>
                    <a:bodyPr/>
                    <a:lstStyle/>
                    <a:p>
                      <a:pPr algn="r"/>
                      <a:r>
                        <a:rPr lang="el-GR" sz="1200" b="1" dirty="0">
                          <a:solidFill>
                            <a:schemeClr val="accent5">
                              <a:lumMod val="75000"/>
                            </a:schemeClr>
                          </a:solidFill>
                        </a:rPr>
                        <a:t>Ανάθεση: </a:t>
                      </a:r>
                    </a:p>
                  </a:txBody>
                  <a:tcPr anchor="ctr"/>
                </a:tc>
                <a:tc>
                  <a:txBody>
                    <a:bodyPr/>
                    <a:lstStyle/>
                    <a:p>
                      <a:pPr algn="just"/>
                      <a:r>
                        <a:rPr lang="el-GR" sz="1200" b="0" dirty="0">
                          <a:solidFill>
                            <a:schemeClr val="tx1"/>
                          </a:solidFill>
                        </a:rPr>
                        <a:t>Συνδρομητική έρευνα</a:t>
                      </a:r>
                    </a:p>
                  </a:txBody>
                  <a:tcPr anchor="ctr"/>
                </a:tc>
                <a:extLst>
                  <a:ext uri="{0D108BD9-81ED-4DB2-BD59-A6C34878D82A}">
                    <a16:rowId xmlns:a16="http://schemas.microsoft.com/office/drawing/2014/main" val="10001"/>
                  </a:ext>
                </a:extLst>
              </a:tr>
              <a:tr h="354651">
                <a:tc>
                  <a:txBody>
                    <a:bodyPr/>
                    <a:lstStyle/>
                    <a:p>
                      <a:pPr algn="r"/>
                      <a:r>
                        <a:rPr lang="el-GR" sz="1200" b="1" dirty="0">
                          <a:solidFill>
                            <a:schemeClr val="accent5">
                              <a:lumMod val="75000"/>
                            </a:schemeClr>
                          </a:solidFill>
                        </a:rPr>
                        <a:t>Τύπος Έρευνας</a:t>
                      </a:r>
                      <a:r>
                        <a:rPr lang="en-US" sz="1200" b="1" dirty="0">
                          <a:solidFill>
                            <a:schemeClr val="accent5">
                              <a:lumMod val="75000"/>
                            </a:schemeClr>
                          </a:solidFill>
                        </a:rPr>
                        <a:t>:</a:t>
                      </a:r>
                      <a:r>
                        <a:rPr lang="el-GR" sz="1200" b="1" dirty="0">
                          <a:solidFill>
                            <a:schemeClr val="accent5">
                              <a:lumMod val="75000"/>
                            </a:schemeClr>
                          </a:solidFill>
                        </a:rPr>
                        <a:t> </a:t>
                      </a:r>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l-GR" sz="1200" b="0" dirty="0">
                          <a:solidFill>
                            <a:schemeClr val="tx1"/>
                          </a:solidFill>
                        </a:rPr>
                        <a:t>Τηλεφωνική πανελλαδική έρευνα κοινής</a:t>
                      </a:r>
                      <a:r>
                        <a:rPr lang="el-GR" sz="1200" b="0" baseline="0" dirty="0">
                          <a:solidFill>
                            <a:schemeClr val="tx1"/>
                          </a:solidFill>
                        </a:rPr>
                        <a:t> γνώμης</a:t>
                      </a:r>
                      <a:endParaRPr lang="el-GR" sz="1200" b="0" dirty="0">
                        <a:solidFill>
                          <a:schemeClr val="tx1"/>
                        </a:solidFill>
                      </a:endParaRPr>
                    </a:p>
                  </a:txBody>
                  <a:tcPr anchor="ctr"/>
                </a:tc>
                <a:extLst>
                  <a:ext uri="{0D108BD9-81ED-4DB2-BD59-A6C34878D82A}">
                    <a16:rowId xmlns:a16="http://schemas.microsoft.com/office/drawing/2014/main" val="3679952123"/>
                  </a:ext>
                </a:extLst>
              </a:tr>
              <a:tr h="712032">
                <a:tc>
                  <a:txBody>
                    <a:bodyPr/>
                    <a:lstStyle/>
                    <a:p>
                      <a:pPr algn="r"/>
                      <a:r>
                        <a:rPr lang="el-GR" sz="1200" b="1" dirty="0">
                          <a:solidFill>
                            <a:schemeClr val="accent5">
                              <a:lumMod val="75000"/>
                            </a:schemeClr>
                          </a:solidFill>
                        </a:rPr>
                        <a:t>Μέθοδος Δειγματοληψίας: </a:t>
                      </a:r>
                    </a:p>
                  </a:txBody>
                  <a:tcPr anchor="ctr"/>
                </a:tc>
                <a:tc>
                  <a:txBody>
                    <a:bodyPr/>
                    <a:lstStyle/>
                    <a:p>
                      <a:pPr algn="just">
                        <a:lnSpc>
                          <a:spcPct val="120000"/>
                        </a:lnSpc>
                        <a:buClr>
                          <a:srgbClr val="E53505"/>
                        </a:buClr>
                        <a:buFont typeface="Wingdings" pitchFamily="2" charset="2"/>
                        <a:buNone/>
                        <a:tabLst>
                          <a:tab pos="3403600" algn="l"/>
                        </a:tabLst>
                      </a:pPr>
                      <a:r>
                        <a:rPr lang="el-GR" sz="1200" b="0" dirty="0">
                          <a:solidFill>
                            <a:schemeClr val="tx1"/>
                          </a:solidFill>
                        </a:rPr>
                        <a:t>Απλή τυχαία δειγματοληψία </a:t>
                      </a:r>
                      <a:r>
                        <a:rPr lang="el-GR" sz="1200" b="0" kern="1200" dirty="0">
                          <a:solidFill>
                            <a:schemeClr val="tx1"/>
                          </a:solidFill>
                          <a:latin typeface="+mn-lt"/>
                          <a:ea typeface="+mn-ea"/>
                          <a:cs typeface="+mn-cs"/>
                        </a:rPr>
                        <a:t>σε αρχείο τηλεφωνικών αριθμών που έχει παραχθεί με τυχαίο τρόπο (</a:t>
                      </a:r>
                      <a:r>
                        <a:rPr lang="en-US" sz="1200" b="0" kern="1200" dirty="0">
                          <a:solidFill>
                            <a:schemeClr val="tx1"/>
                          </a:solidFill>
                          <a:latin typeface="+mn-lt"/>
                          <a:ea typeface="+mn-ea"/>
                          <a:cs typeface="+mn-cs"/>
                        </a:rPr>
                        <a:t>RDD</a:t>
                      </a:r>
                      <a:r>
                        <a:rPr lang="el-GR" sz="1200" b="0" kern="1200" dirty="0">
                          <a:solidFill>
                            <a:schemeClr val="tx1"/>
                          </a:solidFill>
                          <a:latin typeface="+mn-lt"/>
                          <a:ea typeface="+mn-ea"/>
                          <a:cs typeface="+mn-cs"/>
                        </a:rPr>
                        <a:t>-</a:t>
                      </a:r>
                      <a:r>
                        <a:rPr lang="en-US" sz="1200" b="0" kern="1200" dirty="0">
                          <a:solidFill>
                            <a:schemeClr val="tx1"/>
                          </a:solidFill>
                          <a:latin typeface="+mn-lt"/>
                          <a:ea typeface="+mn-ea"/>
                          <a:cs typeface="+mn-cs"/>
                        </a:rPr>
                        <a:t>Random Digit Dialing)</a:t>
                      </a:r>
                      <a:r>
                        <a:rPr lang="el-GR" sz="1200" b="0" kern="1200" dirty="0">
                          <a:solidFill>
                            <a:schemeClr val="tx1"/>
                          </a:solidFill>
                          <a:latin typeface="+mn-lt"/>
                          <a:ea typeface="+mn-ea"/>
                          <a:cs typeface="+mn-cs"/>
                        </a:rPr>
                        <a:t> με την εξής αναλογία:</a:t>
                      </a:r>
                      <a:r>
                        <a:rPr lang="el-GR" sz="1200" b="0" dirty="0">
                          <a:solidFill>
                            <a:schemeClr val="tx1"/>
                          </a:solidFill>
                        </a:rPr>
                        <a:t> σταθερά</a:t>
                      </a:r>
                      <a:r>
                        <a:rPr lang="el-GR" sz="1200" b="0" baseline="0" dirty="0">
                          <a:solidFill>
                            <a:schemeClr val="tx1"/>
                          </a:solidFill>
                        </a:rPr>
                        <a:t> τηλέφωνα 7</a:t>
                      </a:r>
                      <a:r>
                        <a:rPr lang="en-US" sz="1200" b="0" baseline="0" dirty="0">
                          <a:solidFill>
                            <a:schemeClr val="tx1"/>
                          </a:solidFill>
                        </a:rPr>
                        <a:t>0</a:t>
                      </a:r>
                      <a:r>
                        <a:rPr lang="el-GR" sz="1200" b="0" dirty="0">
                          <a:solidFill>
                            <a:schemeClr val="tx1"/>
                          </a:solidFill>
                        </a:rPr>
                        <a:t>% και</a:t>
                      </a:r>
                      <a:r>
                        <a:rPr lang="el-GR" sz="1200" b="0" dirty="0">
                          <a:solidFill>
                            <a:srgbClr val="FF0000"/>
                          </a:solidFill>
                        </a:rPr>
                        <a:t> κινητά</a:t>
                      </a:r>
                      <a:r>
                        <a:rPr lang="el-GR" sz="1200" b="0" baseline="0" dirty="0">
                          <a:solidFill>
                            <a:srgbClr val="FF0000"/>
                          </a:solidFill>
                        </a:rPr>
                        <a:t> τηλέφωνα </a:t>
                      </a:r>
                      <a:r>
                        <a:rPr lang="en-US" sz="1200" b="0" baseline="0" dirty="0">
                          <a:solidFill>
                            <a:srgbClr val="FF0000"/>
                          </a:solidFill>
                        </a:rPr>
                        <a:t>30</a:t>
                      </a:r>
                      <a:r>
                        <a:rPr lang="el-GR" sz="1200" b="0" baseline="0" dirty="0">
                          <a:solidFill>
                            <a:srgbClr val="FF0000"/>
                          </a:solidFill>
                        </a:rPr>
                        <a:t>%.</a:t>
                      </a:r>
                      <a:endParaRPr lang="el-GR" sz="1200" b="0" dirty="0">
                        <a:solidFill>
                          <a:srgbClr val="FF0000"/>
                        </a:solidFill>
                      </a:endParaRPr>
                    </a:p>
                  </a:txBody>
                  <a:tcPr anchor="ctr"/>
                </a:tc>
                <a:extLst>
                  <a:ext uri="{0D108BD9-81ED-4DB2-BD59-A6C34878D82A}">
                    <a16:rowId xmlns:a16="http://schemas.microsoft.com/office/drawing/2014/main" val="10002"/>
                  </a:ext>
                </a:extLst>
              </a:tr>
              <a:tr h="377568">
                <a:tc>
                  <a:txBody>
                    <a:bodyPr/>
                    <a:lstStyle/>
                    <a:p>
                      <a:pPr algn="r"/>
                      <a:r>
                        <a:rPr lang="el-GR" sz="1200" b="1" dirty="0">
                          <a:solidFill>
                            <a:schemeClr val="accent5">
                              <a:lumMod val="75000"/>
                            </a:schemeClr>
                          </a:solidFill>
                        </a:rPr>
                        <a:t>Χρόνος Διεξαγωγής</a:t>
                      </a:r>
                      <a:r>
                        <a:rPr lang="en-US" sz="1200" b="1" dirty="0">
                          <a:solidFill>
                            <a:schemeClr val="accent5">
                              <a:lumMod val="75000"/>
                            </a:schemeClr>
                          </a:solidFill>
                        </a:rPr>
                        <a:t>: </a:t>
                      </a:r>
                      <a:endParaRPr lang="el-GR" sz="1200" b="1" dirty="0">
                        <a:solidFill>
                          <a:schemeClr val="accent5">
                            <a:lumMod val="75000"/>
                          </a:schemeClr>
                        </a:solidFill>
                      </a:endParaRPr>
                    </a:p>
                  </a:txBody>
                  <a:tcPr anchor="ctr"/>
                </a:tc>
                <a:tc>
                  <a:txBody>
                    <a:bodyPr/>
                    <a:lstStyle/>
                    <a:p>
                      <a:pPr algn="just">
                        <a:lnSpc>
                          <a:spcPct val="120000"/>
                        </a:lnSpc>
                        <a:buClr>
                          <a:srgbClr val="E53505"/>
                        </a:buClr>
                        <a:buFont typeface="Wingdings" pitchFamily="2" charset="2"/>
                        <a:buNone/>
                        <a:tabLst>
                          <a:tab pos="3403600" algn="l"/>
                        </a:tabLst>
                      </a:pPr>
                      <a:r>
                        <a:rPr lang="en-GB" sz="1200" b="0" dirty="0">
                          <a:solidFill>
                            <a:schemeClr val="tx1"/>
                          </a:solidFill>
                        </a:rPr>
                        <a:t>16</a:t>
                      </a:r>
                      <a:r>
                        <a:rPr lang="el-GR" sz="1200" b="0" dirty="0">
                          <a:solidFill>
                            <a:schemeClr val="tx1"/>
                          </a:solidFill>
                        </a:rPr>
                        <a:t>-2</a:t>
                      </a:r>
                      <a:r>
                        <a:rPr lang="en-GB" sz="1200" b="0" dirty="0">
                          <a:solidFill>
                            <a:schemeClr val="tx1"/>
                          </a:solidFill>
                        </a:rPr>
                        <a:t>2</a:t>
                      </a:r>
                      <a:r>
                        <a:rPr lang="el-GR" sz="1200" b="0" dirty="0">
                          <a:solidFill>
                            <a:schemeClr val="tx1"/>
                          </a:solidFill>
                        </a:rPr>
                        <a:t>/0</a:t>
                      </a:r>
                      <a:r>
                        <a:rPr lang="en-GB" sz="1200" b="0" dirty="0">
                          <a:solidFill>
                            <a:schemeClr val="tx1"/>
                          </a:solidFill>
                        </a:rPr>
                        <a:t>3</a:t>
                      </a:r>
                      <a:r>
                        <a:rPr lang="el-GR" sz="1200" b="0" dirty="0">
                          <a:solidFill>
                            <a:schemeClr val="tx1"/>
                          </a:solidFill>
                        </a:rPr>
                        <a:t>/20</a:t>
                      </a:r>
                      <a:r>
                        <a:rPr lang="en-US" sz="1200" b="0" dirty="0">
                          <a:solidFill>
                            <a:schemeClr val="tx1"/>
                          </a:solidFill>
                        </a:rPr>
                        <a:t>2</a:t>
                      </a:r>
                      <a:r>
                        <a:rPr lang="el-GR" sz="1200" b="0" dirty="0">
                          <a:solidFill>
                            <a:schemeClr val="tx1"/>
                          </a:solidFill>
                        </a:rPr>
                        <a:t>1</a:t>
                      </a:r>
                    </a:p>
                  </a:txBody>
                  <a:tcPr anchor="ctr"/>
                </a:tc>
                <a:extLst>
                  <a:ext uri="{0D108BD9-81ED-4DB2-BD59-A6C34878D82A}">
                    <a16:rowId xmlns:a16="http://schemas.microsoft.com/office/drawing/2014/main" val="10003"/>
                  </a:ext>
                </a:extLst>
              </a:tr>
              <a:tr h="421567">
                <a:tc>
                  <a:txBody>
                    <a:bodyPr/>
                    <a:lstStyle/>
                    <a:p>
                      <a:pPr algn="r"/>
                      <a:r>
                        <a:rPr lang="el-GR" sz="1200" b="1" dirty="0">
                          <a:solidFill>
                            <a:schemeClr val="accent5">
                              <a:lumMod val="75000"/>
                            </a:schemeClr>
                          </a:solidFill>
                        </a:rPr>
                        <a:t>Μέγεθος Δείγματος</a:t>
                      </a:r>
                      <a:r>
                        <a:rPr lang="en-US" sz="1200" b="1" dirty="0">
                          <a:solidFill>
                            <a:schemeClr val="accent5">
                              <a:lumMod val="75000"/>
                            </a:schemeClr>
                          </a:solidFill>
                        </a:rPr>
                        <a:t>: </a:t>
                      </a:r>
                      <a:endParaRPr lang="el-GR" sz="1200" b="1" dirty="0">
                        <a:solidFill>
                          <a:schemeClr val="accent5">
                            <a:lumMod val="75000"/>
                          </a:schemeClr>
                        </a:solidFill>
                      </a:endParaRPr>
                    </a:p>
                  </a:txBody>
                  <a:tcPr anchor="ctr"/>
                </a:tc>
                <a:tc>
                  <a:txBody>
                    <a:bodyPr/>
                    <a:lstStyle/>
                    <a:p>
                      <a:pPr marL="0" marR="0" indent="0" algn="just" defTabSz="914400" rtl="0" eaLnBrk="1" fontAlgn="auto" latinLnBrk="0" hangingPunct="1">
                        <a:lnSpc>
                          <a:spcPct val="120000"/>
                        </a:lnSpc>
                        <a:spcBef>
                          <a:spcPts val="0"/>
                        </a:spcBef>
                        <a:spcAft>
                          <a:spcPts val="0"/>
                        </a:spcAft>
                        <a:buClr>
                          <a:srgbClr val="E53505"/>
                        </a:buClr>
                        <a:buSzTx/>
                        <a:buFont typeface="Wingdings" pitchFamily="2" charset="2"/>
                        <a:buNone/>
                        <a:tabLst>
                          <a:tab pos="3403600" algn="l"/>
                        </a:tabLst>
                        <a:defRPr/>
                      </a:pPr>
                      <a:r>
                        <a:rPr lang="el-GR" sz="1200" b="0" dirty="0">
                          <a:solidFill>
                            <a:schemeClr val="tx1"/>
                          </a:solidFill>
                        </a:rPr>
                        <a:t>1.20</a:t>
                      </a:r>
                      <a:r>
                        <a:rPr lang="en-US" sz="1200" b="0" dirty="0">
                          <a:solidFill>
                            <a:schemeClr val="tx1"/>
                          </a:solidFill>
                        </a:rPr>
                        <a:t>5</a:t>
                      </a:r>
                      <a:r>
                        <a:rPr lang="el-GR" sz="1200" b="0" baseline="0" dirty="0">
                          <a:solidFill>
                            <a:schemeClr val="tx1"/>
                          </a:solidFill>
                        </a:rPr>
                        <a:t> </a:t>
                      </a:r>
                      <a:r>
                        <a:rPr lang="el-GR" sz="1200" b="0" dirty="0">
                          <a:solidFill>
                            <a:schemeClr val="tx1"/>
                          </a:solidFill>
                        </a:rPr>
                        <a:t>άτομα ηλικίας 1</a:t>
                      </a:r>
                      <a:r>
                        <a:rPr lang="en-US" sz="1200" b="0" dirty="0">
                          <a:solidFill>
                            <a:schemeClr val="tx1"/>
                          </a:solidFill>
                        </a:rPr>
                        <a:t>7</a:t>
                      </a:r>
                      <a:r>
                        <a:rPr lang="el-GR" sz="1200" b="0" dirty="0">
                          <a:solidFill>
                            <a:schemeClr val="tx1"/>
                          </a:solidFill>
                        </a:rPr>
                        <a:t> ετών και άνω. Μέγιστο δειγματοληπτικό σφάλμα ±2,8%</a:t>
                      </a:r>
                      <a:endParaRPr lang="el-GR" sz="1200" b="0" kern="1200" dirty="0">
                        <a:solidFill>
                          <a:schemeClr val="tx1"/>
                        </a:solidFill>
                        <a:latin typeface="+mn-lt"/>
                        <a:ea typeface="+mn-ea"/>
                        <a:cs typeface="+mn-cs"/>
                      </a:endParaRPr>
                    </a:p>
                  </a:txBody>
                  <a:tcPr anchor="ctr"/>
                </a:tc>
                <a:extLst>
                  <a:ext uri="{0D108BD9-81ED-4DB2-BD59-A6C34878D82A}">
                    <a16:rowId xmlns:a16="http://schemas.microsoft.com/office/drawing/2014/main" val="1830265812"/>
                  </a:ext>
                </a:extLst>
              </a:tr>
              <a:tr h="377568">
                <a:tc>
                  <a:txBody>
                    <a:bodyPr/>
                    <a:lstStyle/>
                    <a:p>
                      <a:pPr algn="r"/>
                      <a:r>
                        <a:rPr lang="el-GR" sz="1200" b="1" dirty="0">
                          <a:solidFill>
                            <a:schemeClr val="accent5">
                              <a:lumMod val="75000"/>
                            </a:schemeClr>
                          </a:solidFill>
                        </a:rPr>
                        <a:t>Σταθμίσεις: </a:t>
                      </a:r>
                    </a:p>
                  </a:txBody>
                  <a:tcPr anchor="ctr"/>
                </a:tc>
                <a:tc>
                  <a:txBody>
                    <a:bodyPr/>
                    <a:lstStyle/>
                    <a:p>
                      <a:pPr algn="just"/>
                      <a:r>
                        <a:rPr lang="el-GR" sz="1200" b="0" dirty="0">
                          <a:solidFill>
                            <a:schemeClr val="tx1"/>
                          </a:solidFill>
                        </a:rPr>
                        <a:t>Το δείγμα σταθμίσθηκε εκ των υστέρων ως προς το φύλο και την ηλικία</a:t>
                      </a:r>
                      <a:r>
                        <a:rPr lang="el-GR" sz="1200" b="0" baseline="0" dirty="0">
                          <a:solidFill>
                            <a:schemeClr val="tx1"/>
                          </a:solidFill>
                        </a:rPr>
                        <a:t> </a:t>
                      </a:r>
                      <a:r>
                        <a:rPr lang="el-GR" sz="1200" b="0" dirty="0">
                          <a:solidFill>
                            <a:schemeClr val="tx1"/>
                          </a:solidFill>
                        </a:rPr>
                        <a:t>και την ψήφο στις Βουλευτικές 2019</a:t>
                      </a:r>
                    </a:p>
                  </a:txBody>
                  <a:tcPr anchor="ctr"/>
                </a:tc>
                <a:extLst>
                  <a:ext uri="{0D108BD9-81ED-4DB2-BD59-A6C34878D82A}">
                    <a16:rowId xmlns:a16="http://schemas.microsoft.com/office/drawing/2014/main" val="824811249"/>
                  </a:ext>
                </a:extLst>
              </a:tr>
              <a:tr h="458069">
                <a:tc>
                  <a:txBody>
                    <a:bodyPr/>
                    <a:lstStyle/>
                    <a:p>
                      <a:pPr algn="r"/>
                      <a:r>
                        <a:rPr lang="el-GR" sz="1200" b="1" dirty="0">
                          <a:solidFill>
                            <a:schemeClr val="accent5">
                              <a:lumMod val="75000"/>
                            </a:schemeClr>
                          </a:solidFill>
                        </a:rPr>
                        <a:t>Προσωπικό </a:t>
                      </a:r>
                      <a:r>
                        <a:rPr lang="en-US" sz="1200" b="1" dirty="0">
                          <a:solidFill>
                            <a:schemeClr val="accent5">
                              <a:lumMod val="75000"/>
                            </a:schemeClr>
                          </a:solidFill>
                        </a:rPr>
                        <a:t>field</a:t>
                      </a:r>
                      <a:r>
                        <a:rPr lang="el-GR" sz="1200" b="1" dirty="0">
                          <a:solidFill>
                            <a:schemeClr val="accent5">
                              <a:lumMod val="75000"/>
                            </a:schemeClr>
                          </a:solidFill>
                        </a:rPr>
                        <a:t>/Έλεγχοι</a:t>
                      </a:r>
                      <a:r>
                        <a:rPr lang="en-US" sz="1200" b="1" dirty="0">
                          <a:solidFill>
                            <a:schemeClr val="accent5">
                              <a:lumMod val="75000"/>
                            </a:schemeClr>
                          </a:solidFill>
                        </a:rPr>
                        <a:t>: </a:t>
                      </a:r>
                      <a:endParaRPr lang="el-GR" sz="1200" b="1" dirty="0">
                        <a:solidFill>
                          <a:schemeClr val="accent5">
                            <a:lumMod val="75000"/>
                          </a:schemeClr>
                        </a:solidFill>
                      </a:endParaRPr>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l-GR" sz="1200" b="0" dirty="0">
                          <a:solidFill>
                            <a:schemeClr val="tx1"/>
                          </a:solidFill>
                        </a:rPr>
                        <a:t>Εργάστηκαν </a:t>
                      </a:r>
                      <a:r>
                        <a:rPr lang="en-US" sz="1200" b="0" dirty="0">
                          <a:solidFill>
                            <a:schemeClr val="tx1"/>
                          </a:solidFill>
                        </a:rPr>
                        <a:t>3</a:t>
                      </a:r>
                      <a:r>
                        <a:rPr lang="el-GR" sz="1200" b="0" dirty="0">
                          <a:solidFill>
                            <a:schemeClr val="tx1"/>
                          </a:solidFill>
                        </a:rPr>
                        <a:t> επόπτες και </a:t>
                      </a:r>
                      <a:r>
                        <a:rPr lang="en-US" sz="1200" b="0" dirty="0">
                          <a:solidFill>
                            <a:schemeClr val="tx1"/>
                          </a:solidFill>
                        </a:rPr>
                        <a:t>35 </a:t>
                      </a:r>
                      <a:r>
                        <a:rPr lang="el-GR" sz="1200" b="0" dirty="0" err="1">
                          <a:solidFill>
                            <a:schemeClr val="tx1"/>
                          </a:solidFill>
                        </a:rPr>
                        <a:t>συνεντευκτές</a:t>
                      </a:r>
                      <a:r>
                        <a:rPr lang="el-GR" sz="1200" b="0" dirty="0">
                          <a:solidFill>
                            <a:schemeClr val="tx1"/>
                          </a:solidFill>
                        </a:rPr>
                        <a:t>. Το 2</a:t>
                      </a:r>
                      <a:r>
                        <a:rPr lang="en-GB" sz="1200" b="0" dirty="0">
                          <a:solidFill>
                            <a:schemeClr val="tx1"/>
                          </a:solidFill>
                        </a:rPr>
                        <a:t>0</a:t>
                      </a:r>
                      <a:r>
                        <a:rPr lang="el-GR" sz="1200" b="0" dirty="0">
                          <a:solidFill>
                            <a:schemeClr val="tx1"/>
                          </a:solidFill>
                        </a:rPr>
                        <a:t>% των συνεντεύξεων ελέχθησαν με τη μέθοδο της συνακρόασης και το 100% ηλεκτρονικά</a:t>
                      </a:r>
                    </a:p>
                  </a:txBody>
                  <a:tcPr anchor="ctr"/>
                </a:tc>
                <a:extLst>
                  <a:ext uri="{0D108BD9-81ED-4DB2-BD59-A6C34878D82A}">
                    <a16:rowId xmlns:a16="http://schemas.microsoft.com/office/drawing/2014/main" val="2427499809"/>
                  </a:ext>
                </a:extLst>
              </a:tr>
            </a:tbl>
          </a:graphicData>
        </a:graphic>
      </p:graphicFrame>
      <p:sp>
        <p:nvSpPr>
          <p:cNvPr id="6" name="Slide Number Placeholder 3">
            <a:extLst>
              <a:ext uri="{FF2B5EF4-FFF2-40B4-BE49-F238E27FC236}">
                <a16:creationId xmlns:a16="http://schemas.microsoft.com/office/drawing/2014/main" id="{A4A46F0C-3060-46F7-8800-92445CFCF1D9}"/>
              </a:ext>
            </a:extLst>
          </p:cNvPr>
          <p:cNvSpPr txBox="1">
            <a:spLocks/>
          </p:cNvSpPr>
          <p:nvPr/>
        </p:nvSpPr>
        <p:spPr>
          <a:xfrm>
            <a:off x="11231893" y="6492876"/>
            <a:ext cx="96010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smtClean="0">
                <a:ln>
                  <a:noFill/>
                </a:ln>
                <a:solidFill>
                  <a:srgbClr val="4E5B6F"/>
                </a:solidFill>
                <a:effectLst>
                  <a:outerShdw blurRad="38100" dist="38100" dir="2700000" algn="tl">
                    <a:srgbClr val="000000">
                      <a:alpha val="43137"/>
                    </a:srgbClr>
                  </a:outerShdw>
                </a:effectLst>
                <a:uLnTx/>
                <a:uFillTx/>
                <a:latin typeface="Trebuchet MS"/>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2</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n-ea"/>
              <a:cs typeface="+mn-cs"/>
            </a:endParaRPr>
          </a:p>
        </p:txBody>
      </p:sp>
      <p:sp>
        <p:nvSpPr>
          <p:cNvPr id="9" name="Rectangle 8">
            <a:extLst>
              <a:ext uri="{FF2B5EF4-FFF2-40B4-BE49-F238E27FC236}">
                <a16:creationId xmlns:a16="http://schemas.microsoft.com/office/drawing/2014/main" id="{C99FBB9D-C330-4D6E-ADDE-F3C65BD90659}"/>
              </a:ext>
            </a:extLst>
          </p:cNvPr>
          <p:cNvSpPr/>
          <p:nvPr/>
        </p:nvSpPr>
        <p:spPr>
          <a:xfrm>
            <a:off x="107505" y="5851196"/>
            <a:ext cx="11965159" cy="1209562"/>
          </a:xfrm>
          <a:prstGeom prst="rect">
            <a:avLst/>
          </a:prstGeom>
        </p:spPr>
        <p:txBody>
          <a:bodyPr wrap="square">
            <a:spAutoFit/>
          </a:bodyPr>
          <a:lstStyle/>
          <a:p>
            <a:pPr marL="0" marR="0" lvl="0" indent="0" algn="ctr" defTabSz="914400" rtl="0" eaLnBrk="1" fontAlgn="auto" latinLnBrk="0" hangingPunct="1">
              <a:lnSpc>
                <a:spcPct val="120000"/>
              </a:lnSpc>
              <a:spcBef>
                <a:spcPts val="0"/>
              </a:spcBef>
              <a:spcAft>
                <a:spcPts val="0"/>
              </a:spcAft>
              <a:buClr>
                <a:srgbClr val="C00000"/>
              </a:buClr>
              <a:buSzTx/>
              <a:buFontTx/>
              <a:buNone/>
              <a:tabLst>
                <a:tab pos="3403600" algn="l"/>
              </a:tabLst>
              <a:defRPr/>
            </a:pPr>
            <a:r>
              <a:rPr kumimoji="0" lang="el-GR" sz="105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Trebuchet MS"/>
                <a:ea typeface="+mn-ea"/>
                <a:cs typeface="+mn-cs"/>
              </a:rPr>
              <a:t>Η METRON ANALYSIS είναι μέλος της ESOMAR και του ΣΕΔΕΑ και τηρεί τους κώδικες δεοντολογίας και διεξαγωγής ερευνών και επαγγελματικής πρακτικής της ESOMAR και του </a:t>
            </a:r>
            <a:r>
              <a:rPr kumimoji="0" lang="el-GR" sz="1050" b="1" i="0" u="none" strike="noStrike" kern="1200" cap="none" spc="0" normalizeH="0" baseline="0" noProof="0" dirty="0" err="1">
                <a:ln>
                  <a:noFill/>
                </a:ln>
                <a:solidFill>
                  <a:prstClr val="black"/>
                </a:solidFill>
                <a:effectLst>
                  <a:outerShdw blurRad="38100" dist="38100" dir="2700000" algn="tl">
                    <a:srgbClr val="C0C0C0"/>
                  </a:outerShdw>
                </a:effectLst>
                <a:uLnTx/>
                <a:uFillTx/>
                <a:latin typeface="Trebuchet MS"/>
                <a:ea typeface="+mn-ea"/>
                <a:cs typeface="+mn-cs"/>
              </a:rPr>
              <a:t>ΣΕΔΕΑ</a:t>
            </a:r>
            <a:r>
              <a:rPr kumimoji="0" lang="el-GR" sz="105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Trebuchet MS"/>
                <a:ea typeface="+mn-ea"/>
                <a:cs typeface="+mn-cs"/>
              </a:rPr>
              <a:t>.</a:t>
            </a:r>
          </a:p>
          <a:p>
            <a:pPr marL="0" marR="0" lvl="0" indent="0" algn="ctr" defTabSz="914400" rtl="0" eaLnBrk="1" fontAlgn="auto" latinLnBrk="0" hangingPunct="1">
              <a:lnSpc>
                <a:spcPct val="100000"/>
              </a:lnSpc>
              <a:spcBef>
                <a:spcPts val="0"/>
              </a:spcBef>
              <a:spcAft>
                <a:spcPts val="0"/>
              </a:spcAft>
              <a:buClr>
                <a:srgbClr val="C00000"/>
              </a:buClr>
              <a:buSzTx/>
              <a:buFontTx/>
              <a:buNone/>
              <a:tabLst>
                <a:tab pos="3403600" algn="l"/>
              </a:tabLst>
              <a:defRPr/>
            </a:pPr>
            <a:endParaRPr kumimoji="0" lang="el-GR" sz="12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Trebuchet MS"/>
              <a:ea typeface="+mn-ea"/>
              <a:cs typeface="+mn-cs"/>
            </a:endParaRPr>
          </a:p>
          <a:p>
            <a:pPr marL="0" marR="0" lvl="0" indent="0" algn="ctr" defTabSz="914400" rtl="0" eaLnBrk="1" fontAlgn="auto" latinLnBrk="0" hangingPunct="1">
              <a:lnSpc>
                <a:spcPct val="100000"/>
              </a:lnSpc>
              <a:spcBef>
                <a:spcPts val="0"/>
              </a:spcBef>
              <a:spcAft>
                <a:spcPts val="0"/>
              </a:spcAft>
              <a:buClr>
                <a:srgbClr val="C00000"/>
              </a:buClr>
              <a:buSzTx/>
              <a:buFontTx/>
              <a:buNone/>
              <a:tabLst>
                <a:tab pos="3403600" algn="l"/>
              </a:tabLst>
              <a:defRPr/>
            </a:pPr>
            <a:endParaRPr kumimoji="0" lang="el-GR" sz="12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Trebuchet MS"/>
              <a:ea typeface="+mn-ea"/>
              <a:cs typeface="+mn-cs"/>
            </a:endParaRPr>
          </a:p>
          <a:p>
            <a:pPr marL="0" marR="0" lvl="0" indent="0" algn="ctr" defTabSz="914400" rtl="0" eaLnBrk="1" fontAlgn="auto" latinLnBrk="0" hangingPunct="1">
              <a:lnSpc>
                <a:spcPct val="100000"/>
              </a:lnSpc>
              <a:spcBef>
                <a:spcPts val="0"/>
              </a:spcBef>
              <a:spcAft>
                <a:spcPts val="0"/>
              </a:spcAft>
              <a:buClr>
                <a:srgbClr val="C00000"/>
              </a:buClr>
              <a:buSzTx/>
              <a:buFontTx/>
              <a:buNone/>
              <a:tabLst>
                <a:tab pos="3403600" algn="l"/>
              </a:tabLst>
              <a:defRPr/>
            </a:pPr>
            <a:endParaRPr kumimoji="0" lang="el-GR" sz="1200" b="1" i="0" u="sng" strike="noStrike" kern="1200" cap="none" spc="0" normalizeH="0" baseline="0" noProof="0" dirty="0">
              <a:ln>
                <a:noFill/>
              </a:ln>
              <a:solidFill>
                <a:srgbClr val="FF0000"/>
              </a:solidFill>
              <a:effectLst>
                <a:outerShdw blurRad="38100" dist="38100" dir="2700000" algn="tl">
                  <a:srgbClr val="C0C0C0"/>
                </a:outerShdw>
              </a:effectLst>
              <a:uLnTx/>
              <a:uFillTx/>
              <a:latin typeface="Trebuchet MS"/>
              <a:ea typeface="+mn-ea"/>
              <a:cs typeface="+mn-cs"/>
            </a:endParaRPr>
          </a:p>
          <a:p>
            <a:pPr marL="0" marR="0" lvl="0" indent="0" algn="ctr" defTabSz="914400" rtl="0" eaLnBrk="1" fontAlgn="auto" latinLnBrk="0" hangingPunct="1">
              <a:lnSpc>
                <a:spcPct val="100000"/>
              </a:lnSpc>
              <a:spcBef>
                <a:spcPts val="0"/>
              </a:spcBef>
              <a:spcAft>
                <a:spcPts val="0"/>
              </a:spcAft>
              <a:buClr>
                <a:srgbClr val="C00000"/>
              </a:buClr>
              <a:buSzTx/>
              <a:buFontTx/>
              <a:buNone/>
              <a:tabLst>
                <a:tab pos="3403600" algn="l"/>
              </a:tabLst>
              <a:defRPr/>
            </a:pPr>
            <a:endParaRPr kumimoji="0" lang="el-GR" sz="1200" b="0" i="0" u="sng" strike="noStrike" kern="1200" cap="none" spc="0" normalizeH="0" baseline="0" noProof="0" dirty="0">
              <a:ln>
                <a:noFill/>
              </a:ln>
              <a:solidFill>
                <a:srgbClr val="FF0000"/>
              </a:solidFill>
              <a:effectLst>
                <a:outerShdw blurRad="38100" dist="38100" dir="2700000" algn="tl">
                  <a:srgbClr val="C0C0C0"/>
                </a:outerShdw>
              </a:effectLst>
              <a:uLnTx/>
              <a:uFillTx/>
              <a:latin typeface="Trebuchet MS"/>
              <a:ea typeface="+mn-ea"/>
              <a:cs typeface="+mn-cs"/>
            </a:endParaRPr>
          </a:p>
          <a:p>
            <a:pPr marL="0" marR="0" lvl="0" indent="0" algn="ctr" defTabSz="914400" rtl="0" eaLnBrk="1" fontAlgn="auto" latinLnBrk="0" hangingPunct="1">
              <a:lnSpc>
                <a:spcPct val="100000"/>
              </a:lnSpc>
              <a:spcBef>
                <a:spcPts val="0"/>
              </a:spcBef>
              <a:spcAft>
                <a:spcPts val="0"/>
              </a:spcAft>
              <a:buClr>
                <a:srgbClr val="C00000"/>
              </a:buClr>
              <a:buSzTx/>
              <a:buFontTx/>
              <a:buNone/>
              <a:tabLst>
                <a:tab pos="3403600" algn="l"/>
              </a:tabLst>
              <a:defRPr/>
            </a:pPr>
            <a:endParaRPr kumimoji="0" lang="el-GR" sz="12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Trebuchet MS"/>
              <a:ea typeface="+mn-ea"/>
              <a:cs typeface="+mn-cs"/>
            </a:endParaRPr>
          </a:p>
        </p:txBody>
      </p:sp>
    </p:spTree>
    <p:extLst>
      <p:ext uri="{BB962C8B-B14F-4D97-AF65-F5344CB8AC3E}">
        <p14:creationId xmlns:p14="http://schemas.microsoft.com/office/powerpoint/2010/main" val="145523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340" y="116632"/>
            <a:ext cx="9049004" cy="1080120"/>
          </a:xfrm>
        </p:spPr>
        <p:txBody>
          <a:bodyPr/>
          <a:lstStyle/>
          <a:p>
            <a:r>
              <a:rPr lang="el-GR" sz="2400" dirty="0"/>
              <a:t>Τα σημαντικότερα γεγονότα κατά τη διάρκεια διεξαγωγής της έρευνας πεδίου (</a:t>
            </a:r>
            <a:r>
              <a:rPr lang="en-GB" sz="2400" dirty="0"/>
              <a:t>16</a:t>
            </a:r>
            <a:r>
              <a:rPr lang="en-US" sz="2400" dirty="0"/>
              <a:t>-</a:t>
            </a:r>
            <a:r>
              <a:rPr lang="en-GB" sz="2400" dirty="0"/>
              <a:t>22</a:t>
            </a:r>
            <a:r>
              <a:rPr lang="el-GR" sz="2400" dirty="0"/>
              <a:t>/</a:t>
            </a:r>
            <a:r>
              <a:rPr lang="en-GB" sz="2400" dirty="0"/>
              <a:t>03</a:t>
            </a:r>
            <a:r>
              <a:rPr lang="el-GR" sz="2400" dirty="0"/>
              <a:t>/20</a:t>
            </a:r>
            <a:r>
              <a:rPr lang="en-US" sz="2400" dirty="0"/>
              <a:t>21</a:t>
            </a:r>
            <a:r>
              <a:rPr lang="el-GR" sz="2400" dirty="0"/>
              <a:t>)</a:t>
            </a:r>
            <a:br>
              <a:rPr lang="el-GR" sz="2400" dirty="0"/>
            </a:br>
            <a:r>
              <a:rPr lang="el-GR" sz="1400" dirty="0"/>
              <a:t>(όπως παρουσιάστηκαν στην τηλεόραση) </a:t>
            </a:r>
          </a:p>
        </p:txBody>
      </p:sp>
      <p:graphicFrame>
        <p:nvGraphicFramePr>
          <p:cNvPr id="5" name="Content Placeholder 4">
            <a:extLst>
              <a:ext uri="{FF2B5EF4-FFF2-40B4-BE49-F238E27FC236}">
                <a16:creationId xmlns:a16="http://schemas.microsoft.com/office/drawing/2014/main" id="{6B900402-09BF-4D28-9D96-570A98991972}"/>
              </a:ext>
            </a:extLst>
          </p:cNvPr>
          <p:cNvGraphicFramePr>
            <a:graphicFrameLocks noGrp="1"/>
          </p:cNvGraphicFramePr>
          <p:nvPr>
            <p:ph idx="1"/>
          </p:nvPr>
        </p:nvGraphicFramePr>
        <p:xfrm>
          <a:off x="239712" y="1628329"/>
          <a:ext cx="11688935" cy="4601371"/>
        </p:xfrm>
        <a:graphic>
          <a:graphicData uri="http://schemas.openxmlformats.org/drawingml/2006/table">
            <a:tbl>
              <a:tblPr firstRow="1" bandRow="1">
                <a:tableStyleId>{5FD0F851-EC5A-4D38-B0AD-8093EC10F338}</a:tableStyleId>
              </a:tblPr>
              <a:tblGrid>
                <a:gridCol w="1391792">
                  <a:extLst>
                    <a:ext uri="{9D8B030D-6E8A-4147-A177-3AD203B41FA5}">
                      <a16:colId xmlns:a16="http://schemas.microsoft.com/office/drawing/2014/main" val="20000"/>
                    </a:ext>
                  </a:extLst>
                </a:gridCol>
                <a:gridCol w="10297143">
                  <a:extLst>
                    <a:ext uri="{9D8B030D-6E8A-4147-A177-3AD203B41FA5}">
                      <a16:colId xmlns:a16="http://schemas.microsoft.com/office/drawing/2014/main" val="20001"/>
                    </a:ext>
                  </a:extLst>
                </a:gridCol>
              </a:tblGrid>
              <a:tr h="348762">
                <a:tc>
                  <a:txBody>
                    <a:bodyPr/>
                    <a:lstStyle/>
                    <a:p>
                      <a:pPr algn="l" fontAlgn="b"/>
                      <a:r>
                        <a:rPr lang="el-GR" sz="1400" u="none" strike="noStrike" dirty="0">
                          <a:effectLst/>
                        </a:rPr>
                        <a:t>Ημερομηνία</a:t>
                      </a:r>
                      <a:endParaRPr lang="en-US" sz="1400" b="1" i="0" u="none" strike="noStrike" dirty="0">
                        <a:solidFill>
                          <a:srgbClr val="000000"/>
                        </a:solidFill>
                        <a:effectLst/>
                        <a:latin typeface="Calibri"/>
                      </a:endParaRPr>
                    </a:p>
                  </a:txBody>
                  <a:tcPr marL="9525" marR="9525" marT="9525" marB="0" anchor="ctr"/>
                </a:tc>
                <a:tc>
                  <a:txBody>
                    <a:bodyPr/>
                    <a:lstStyle/>
                    <a:p>
                      <a:pPr algn="l" fontAlgn="b"/>
                      <a:r>
                        <a:rPr lang="el-GR" sz="1400" u="none" strike="noStrike">
                          <a:effectLst/>
                        </a:rPr>
                        <a:t>Κύρια</a:t>
                      </a:r>
                      <a:r>
                        <a:rPr lang="el-GR" sz="1400" u="none" strike="noStrike" baseline="0">
                          <a:effectLst/>
                        </a:rPr>
                        <a:t> είδηση</a:t>
                      </a:r>
                      <a:endParaRPr lang="en-US" sz="1400" b="1"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0"/>
                  </a:ext>
                </a:extLst>
              </a:tr>
              <a:tr h="630329">
                <a:tc>
                  <a:txBody>
                    <a:bodyPr/>
                    <a:lstStyle/>
                    <a:p>
                      <a:pPr algn="l" fontAlgn="b"/>
                      <a:r>
                        <a:rPr lang="el-GR" sz="1300" b="1" i="0" u="none" strike="noStrike" dirty="0">
                          <a:solidFill>
                            <a:srgbClr val="000000"/>
                          </a:solidFill>
                          <a:effectLst/>
                          <a:latin typeface="+mj-lt"/>
                        </a:rPr>
                        <a:t>16/03/2021</a:t>
                      </a:r>
                      <a:endParaRPr lang="en-US" sz="1300" b="1" i="0" u="none" strike="noStrike" dirty="0">
                        <a:solidFill>
                          <a:srgbClr val="000000"/>
                        </a:solidFill>
                        <a:effectLst/>
                        <a:latin typeface="+mj-lt"/>
                      </a:endParaRPr>
                    </a:p>
                  </a:txBody>
                  <a:tcPr marL="9525" marR="9525" marT="9525" marB="0" anchor="ctr"/>
                </a:tc>
                <a:tc>
                  <a:txBody>
                    <a:bodyPr/>
                    <a:lstStyle/>
                    <a:p>
                      <a:pPr marL="0" algn="l" defTabSz="914400" rtl="0" eaLnBrk="1" fontAlgn="b" latinLnBrk="0" hangingPunct="1"/>
                      <a:r>
                        <a:rPr lang="el-GR" sz="1300" b="1" i="0" u="none" strike="noStrike" kern="1200" dirty="0">
                          <a:solidFill>
                            <a:srgbClr val="000000"/>
                          </a:solidFill>
                          <a:effectLst/>
                          <a:latin typeface="+mj-lt"/>
                          <a:ea typeface="+mn-ea"/>
                          <a:cs typeface="+mn-cs"/>
                        </a:rPr>
                        <a:t>Ο σχεδιασμός της κυβέρνησης για σταδιακή άρση των περιοριστικών μέτρων από τα τέλη Μαρτίου – Εκτιμήσεις για επαναλειτουργία της εστίασης στις αρχές Απριλίου</a:t>
                      </a:r>
                    </a:p>
                  </a:txBody>
                  <a:tcPr marL="9525" marR="9525" marT="9525" marB="0" anchor="ctr"/>
                </a:tc>
                <a:extLst>
                  <a:ext uri="{0D108BD9-81ED-4DB2-BD59-A6C34878D82A}">
                    <a16:rowId xmlns:a16="http://schemas.microsoft.com/office/drawing/2014/main" val="10001"/>
                  </a:ext>
                </a:extLst>
              </a:tr>
              <a:tr h="630329">
                <a:tc>
                  <a:txBody>
                    <a:bodyPr/>
                    <a:lstStyle/>
                    <a:p>
                      <a:pPr algn="l" fontAlgn="b"/>
                      <a:r>
                        <a:rPr lang="en-US" sz="1300" b="1" i="0" u="none" strike="noStrike" dirty="0">
                          <a:solidFill>
                            <a:srgbClr val="000000"/>
                          </a:solidFill>
                          <a:effectLst/>
                          <a:latin typeface="+mj-lt"/>
                        </a:rPr>
                        <a:t>17/0</a:t>
                      </a:r>
                      <a:r>
                        <a:rPr lang="el-GR" sz="1300" b="1" i="0" u="none" strike="noStrike" dirty="0">
                          <a:solidFill>
                            <a:srgbClr val="000000"/>
                          </a:solidFill>
                          <a:effectLst/>
                          <a:latin typeface="+mj-lt"/>
                        </a:rPr>
                        <a:t>3</a:t>
                      </a:r>
                      <a:r>
                        <a:rPr lang="en-US" sz="1300" b="1" i="0" u="none" strike="noStrike" dirty="0">
                          <a:solidFill>
                            <a:srgbClr val="000000"/>
                          </a:solidFill>
                          <a:effectLst/>
                          <a:latin typeface="+mj-lt"/>
                        </a:rPr>
                        <a:t>/2021</a:t>
                      </a:r>
                    </a:p>
                  </a:txBody>
                  <a:tcPr marL="9525" marR="9525" marT="9525" marB="0" anchor="ctr"/>
                </a:tc>
                <a:tc>
                  <a:txBody>
                    <a:bodyPr/>
                    <a:lstStyle/>
                    <a:p>
                      <a:pPr algn="l" fontAlgn="b"/>
                      <a:r>
                        <a:rPr lang="el-GR" sz="1300" b="1" i="0" u="none" strike="noStrike" kern="1200" dirty="0">
                          <a:solidFill>
                            <a:srgbClr val="000000"/>
                          </a:solidFill>
                          <a:effectLst/>
                          <a:latin typeface="+mj-lt"/>
                          <a:ea typeface="+mn-ea"/>
                          <a:cs typeface="+mn-cs"/>
                        </a:rPr>
                        <a:t>Νέο αρνητικό ρεκόρ με 3.465 νέα κρούσματα και 630 </a:t>
                      </a:r>
                      <a:r>
                        <a:rPr lang="el-GR" sz="1300" b="1" i="0" u="none" strike="noStrike" kern="1200" dirty="0" err="1">
                          <a:solidFill>
                            <a:srgbClr val="000000"/>
                          </a:solidFill>
                          <a:effectLst/>
                          <a:latin typeface="+mj-lt"/>
                          <a:ea typeface="+mn-ea"/>
                          <a:cs typeface="+mn-cs"/>
                        </a:rPr>
                        <a:t>διασωληνωμένους</a:t>
                      </a:r>
                      <a:r>
                        <a:rPr lang="el-GR" sz="1300" b="1" i="0" u="none" strike="noStrike" kern="1200" dirty="0">
                          <a:solidFill>
                            <a:srgbClr val="000000"/>
                          </a:solidFill>
                          <a:effectLst/>
                          <a:latin typeface="+mj-lt"/>
                          <a:ea typeface="+mn-ea"/>
                          <a:cs typeface="+mn-cs"/>
                        </a:rPr>
                        <a:t> ασθενείς – Παραχώρηση 550 κλινών από τον ιδιωτικό τομέα στο ΕΣΥ – Έκκληση του υπ. Υγείας προς τους ιδιώτες γιατρούς να συνδράμουν τα νοσοκομεία</a:t>
                      </a:r>
                    </a:p>
                  </a:txBody>
                  <a:tcPr marL="9525" marR="9525" marT="9525" marB="0" anchor="ctr"/>
                </a:tc>
                <a:extLst>
                  <a:ext uri="{0D108BD9-81ED-4DB2-BD59-A6C34878D82A}">
                    <a16:rowId xmlns:a16="http://schemas.microsoft.com/office/drawing/2014/main" val="526971608"/>
                  </a:ext>
                </a:extLst>
              </a:tr>
              <a:tr h="63032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rgbClr val="000000"/>
                          </a:solidFill>
                          <a:effectLst/>
                          <a:uLnTx/>
                          <a:uFillTx/>
                          <a:latin typeface="Trebuchet MS"/>
                          <a:ea typeface="+mn-ea"/>
                          <a:cs typeface="+mn-cs"/>
                        </a:rPr>
                        <a:t>18/0</a:t>
                      </a:r>
                      <a:r>
                        <a:rPr kumimoji="0" lang="el-GR" sz="1300" b="1" i="0" u="none" strike="noStrike" kern="1200" cap="none" spc="0" normalizeH="0" baseline="0" noProof="0" dirty="0">
                          <a:ln>
                            <a:noFill/>
                          </a:ln>
                          <a:solidFill>
                            <a:srgbClr val="000000"/>
                          </a:solidFill>
                          <a:effectLst/>
                          <a:uLnTx/>
                          <a:uFillTx/>
                          <a:latin typeface="Trebuchet MS"/>
                          <a:ea typeface="+mn-ea"/>
                          <a:cs typeface="+mn-cs"/>
                        </a:rPr>
                        <a:t>3</a:t>
                      </a:r>
                      <a:r>
                        <a:rPr kumimoji="0" lang="en-US" sz="1300" b="1" i="0" u="none" strike="noStrike" kern="1200" cap="none" spc="0" normalizeH="0" baseline="0" noProof="0" dirty="0">
                          <a:ln>
                            <a:noFill/>
                          </a:ln>
                          <a:solidFill>
                            <a:srgbClr val="000000"/>
                          </a:solidFill>
                          <a:effectLst/>
                          <a:uLnTx/>
                          <a:uFillTx/>
                          <a:latin typeface="Trebuchet MS"/>
                          <a:ea typeface="+mn-ea"/>
                          <a:cs typeface="+mn-cs"/>
                        </a:rPr>
                        <a:t>/2021</a:t>
                      </a:r>
                    </a:p>
                  </a:txBody>
                  <a:tcPr marL="9525" marR="9525" marT="9525" marB="0"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l-GR" sz="1300" b="1" i="0" u="none" strike="noStrike" kern="1200" dirty="0">
                          <a:solidFill>
                            <a:srgbClr val="000000"/>
                          </a:solidFill>
                          <a:effectLst/>
                          <a:latin typeface="+mn-lt"/>
                          <a:ea typeface="+mn-ea"/>
                          <a:cs typeface="+mn-cs"/>
                        </a:rPr>
                        <a:t>Ασφυκτικές πιέσεις στα νοσοκομεία από την έξαρση του κορωνοϊού – Συνεχίζεται ο σχεδιασμός για σταδιακό άνοιγμα της αγοράς</a:t>
                      </a:r>
                    </a:p>
                  </a:txBody>
                  <a:tcPr marL="9525" marR="9525" marT="9525" marB="0" anchor="ctr"/>
                </a:tc>
                <a:extLst>
                  <a:ext uri="{0D108BD9-81ED-4DB2-BD59-A6C34878D82A}">
                    <a16:rowId xmlns:a16="http://schemas.microsoft.com/office/drawing/2014/main" val="10002"/>
                  </a:ext>
                </a:extLst>
              </a:tr>
              <a:tr h="63032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rgbClr val="000000"/>
                          </a:solidFill>
                          <a:effectLst/>
                          <a:uLnTx/>
                          <a:uFillTx/>
                          <a:latin typeface="Trebuchet MS"/>
                          <a:ea typeface="+mn-ea"/>
                          <a:cs typeface="+mn-cs"/>
                        </a:rPr>
                        <a:t>19/0</a:t>
                      </a:r>
                      <a:r>
                        <a:rPr kumimoji="0" lang="el-GR" sz="1300" b="1" i="0" u="none" strike="noStrike" kern="1200" cap="none" spc="0" normalizeH="0" baseline="0" noProof="0" dirty="0">
                          <a:ln>
                            <a:noFill/>
                          </a:ln>
                          <a:solidFill>
                            <a:srgbClr val="000000"/>
                          </a:solidFill>
                          <a:effectLst/>
                          <a:uLnTx/>
                          <a:uFillTx/>
                          <a:latin typeface="Trebuchet MS"/>
                          <a:ea typeface="+mn-ea"/>
                          <a:cs typeface="+mn-cs"/>
                        </a:rPr>
                        <a:t>3</a:t>
                      </a:r>
                      <a:r>
                        <a:rPr kumimoji="0" lang="en-US" sz="1300" b="1" i="0" u="none" strike="noStrike" kern="1200" cap="none" spc="0" normalizeH="0" baseline="0" noProof="0" dirty="0">
                          <a:ln>
                            <a:noFill/>
                          </a:ln>
                          <a:solidFill>
                            <a:srgbClr val="000000"/>
                          </a:solidFill>
                          <a:effectLst/>
                          <a:uLnTx/>
                          <a:uFillTx/>
                          <a:latin typeface="Trebuchet MS"/>
                          <a:ea typeface="+mn-ea"/>
                          <a:cs typeface="+mn-cs"/>
                        </a:rPr>
                        <a:t>/2021</a:t>
                      </a:r>
                    </a:p>
                  </a:txBody>
                  <a:tcPr marL="9525" marR="9525" marT="9525" marB="0" anchor="ctr"/>
                </a:tc>
                <a:tc>
                  <a:txBody>
                    <a:bodyPr/>
                    <a:lstStyle/>
                    <a:p>
                      <a:pPr algn="l" fontAlgn="b"/>
                      <a:r>
                        <a:rPr lang="el-GR" sz="1300" b="1" i="0" u="none" strike="noStrike" dirty="0">
                          <a:solidFill>
                            <a:srgbClr val="000000"/>
                          </a:solidFill>
                          <a:effectLst/>
                          <a:latin typeface="+mj-lt"/>
                        </a:rPr>
                        <a:t>Η ανακοίνωση της μερικής άρσης περιοριστικών μέτρων – Ανοίγουν κομμωτήρια, πάρκα και αρχαιολογικοί χώροι – Απαγόρευση κυκλοφορίας από τις 9 το βράδυ – Εβδομαδιαία δωρεάν τεστ κατ’ </a:t>
                      </a:r>
                      <a:r>
                        <a:rPr lang="el-GR" sz="1300" b="1" i="0" u="none" strike="noStrike" dirty="0" err="1">
                          <a:solidFill>
                            <a:srgbClr val="000000"/>
                          </a:solidFill>
                          <a:effectLst/>
                          <a:latin typeface="+mj-lt"/>
                        </a:rPr>
                        <a:t>οίκον</a:t>
                      </a:r>
                      <a:r>
                        <a:rPr lang="el-GR" sz="1300" b="1" i="0" u="none" strike="noStrike" dirty="0">
                          <a:solidFill>
                            <a:srgbClr val="000000"/>
                          </a:solidFill>
                          <a:effectLst/>
                          <a:latin typeface="+mj-lt"/>
                        </a:rPr>
                        <a:t> για όλους</a:t>
                      </a:r>
                    </a:p>
                  </a:txBody>
                  <a:tcPr marL="9525" marR="9525" marT="9525" marB="0" anchor="ctr"/>
                </a:tc>
                <a:extLst>
                  <a:ext uri="{0D108BD9-81ED-4DB2-BD59-A6C34878D82A}">
                    <a16:rowId xmlns:a16="http://schemas.microsoft.com/office/drawing/2014/main" val="10003"/>
                  </a:ext>
                </a:extLst>
              </a:tr>
              <a:tr h="56593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rgbClr val="000000"/>
                          </a:solidFill>
                          <a:effectLst/>
                          <a:uLnTx/>
                          <a:uFillTx/>
                          <a:latin typeface="Trebuchet MS"/>
                          <a:ea typeface="+mn-ea"/>
                          <a:cs typeface="+mn-cs"/>
                        </a:rPr>
                        <a:t>20/0</a:t>
                      </a:r>
                      <a:r>
                        <a:rPr kumimoji="0" lang="el-GR" sz="1300" b="1" i="0" u="none" strike="noStrike" kern="1200" cap="none" spc="0" normalizeH="0" baseline="0" noProof="0" dirty="0">
                          <a:ln>
                            <a:noFill/>
                          </a:ln>
                          <a:solidFill>
                            <a:srgbClr val="000000"/>
                          </a:solidFill>
                          <a:effectLst/>
                          <a:uLnTx/>
                          <a:uFillTx/>
                          <a:latin typeface="Trebuchet MS"/>
                          <a:ea typeface="+mn-ea"/>
                          <a:cs typeface="+mn-cs"/>
                        </a:rPr>
                        <a:t>3</a:t>
                      </a:r>
                      <a:r>
                        <a:rPr kumimoji="0" lang="en-US" sz="1300" b="1" i="0" u="none" strike="noStrike" kern="1200" cap="none" spc="0" normalizeH="0" baseline="0" noProof="0" dirty="0">
                          <a:ln>
                            <a:noFill/>
                          </a:ln>
                          <a:solidFill>
                            <a:srgbClr val="000000"/>
                          </a:solidFill>
                          <a:effectLst/>
                          <a:uLnTx/>
                          <a:uFillTx/>
                          <a:latin typeface="Trebuchet MS"/>
                          <a:ea typeface="+mn-ea"/>
                          <a:cs typeface="+mn-cs"/>
                        </a:rPr>
                        <a:t>/2021</a:t>
                      </a:r>
                    </a:p>
                  </a:txBody>
                  <a:tcPr marL="9525" marR="9525" marT="9525" marB="0" anchor="ctr"/>
                </a:tc>
                <a:tc>
                  <a:txBody>
                    <a:bodyPr/>
                    <a:lstStyle/>
                    <a:p>
                      <a:pPr algn="l" fontAlgn="b"/>
                      <a:r>
                        <a:rPr lang="el-GR" sz="1300" b="1" i="0" u="none" strike="noStrike" dirty="0">
                          <a:solidFill>
                            <a:srgbClr val="000000"/>
                          </a:solidFill>
                          <a:effectLst/>
                          <a:latin typeface="+mj-lt"/>
                        </a:rPr>
                        <a:t>Οι δηλώσεις Μητσοτάκη για το ενδεχόμενο επιστράτευσης ιδιωτών γιατρών για ενίσχυση των δημόσιων νοσοκομείων – Έχουν ανταποκριθεί εθελοντικά 60 γιατροί από 200 που αναζητά το υπ. Υγείας</a:t>
                      </a:r>
                    </a:p>
                  </a:txBody>
                  <a:tcPr marL="9525" marR="9525" marT="9525" marB="0" anchor="ctr"/>
                </a:tc>
                <a:extLst>
                  <a:ext uri="{0D108BD9-81ED-4DB2-BD59-A6C34878D82A}">
                    <a16:rowId xmlns:a16="http://schemas.microsoft.com/office/drawing/2014/main" val="1830265812"/>
                  </a:ext>
                </a:extLst>
              </a:tr>
              <a:tr h="56593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rgbClr val="000000"/>
                          </a:solidFill>
                          <a:effectLst/>
                          <a:uLnTx/>
                          <a:uFillTx/>
                          <a:latin typeface="Trebuchet MS"/>
                          <a:ea typeface="+mn-ea"/>
                          <a:cs typeface="+mn-cs"/>
                        </a:rPr>
                        <a:t>21/0</a:t>
                      </a:r>
                      <a:r>
                        <a:rPr kumimoji="0" lang="el-GR" sz="1300" b="1" i="0" u="none" strike="noStrike" kern="1200" cap="none" spc="0" normalizeH="0" baseline="0" noProof="0" dirty="0">
                          <a:ln>
                            <a:noFill/>
                          </a:ln>
                          <a:solidFill>
                            <a:srgbClr val="000000"/>
                          </a:solidFill>
                          <a:effectLst/>
                          <a:uLnTx/>
                          <a:uFillTx/>
                          <a:latin typeface="Trebuchet MS"/>
                          <a:ea typeface="+mn-ea"/>
                          <a:cs typeface="+mn-cs"/>
                        </a:rPr>
                        <a:t>3</a:t>
                      </a:r>
                      <a:r>
                        <a:rPr kumimoji="0" lang="en-US" sz="1300" b="1" i="0" u="none" strike="noStrike" kern="1200" cap="none" spc="0" normalizeH="0" baseline="0" noProof="0" dirty="0">
                          <a:ln>
                            <a:noFill/>
                          </a:ln>
                          <a:solidFill>
                            <a:srgbClr val="000000"/>
                          </a:solidFill>
                          <a:effectLst/>
                          <a:uLnTx/>
                          <a:uFillTx/>
                          <a:latin typeface="Trebuchet MS"/>
                          <a:ea typeface="+mn-ea"/>
                          <a:cs typeface="+mn-cs"/>
                        </a:rPr>
                        <a:t>/2021</a:t>
                      </a:r>
                    </a:p>
                  </a:txBody>
                  <a:tcPr marL="9525" marR="9525" marT="9525" marB="0" anchor="ctr"/>
                </a:tc>
                <a:tc>
                  <a:txBody>
                    <a:bodyPr/>
                    <a:lstStyle/>
                    <a:p>
                      <a:pPr algn="l" fontAlgn="b"/>
                      <a:r>
                        <a:rPr lang="el-GR" sz="1300" b="1" i="0" u="none" strike="noStrike" dirty="0">
                          <a:solidFill>
                            <a:srgbClr val="000000"/>
                          </a:solidFill>
                          <a:effectLst/>
                          <a:latin typeface="+mj-lt"/>
                        </a:rPr>
                        <a:t>Αμείωτες πιέσεις στα δημόσια νοσοκομεία – Στους 674 οι </a:t>
                      </a:r>
                      <a:r>
                        <a:rPr lang="el-GR" sz="1300" b="1" i="0" u="none" strike="noStrike" dirty="0" err="1">
                          <a:solidFill>
                            <a:srgbClr val="000000"/>
                          </a:solidFill>
                          <a:effectLst/>
                          <a:latin typeface="+mj-lt"/>
                        </a:rPr>
                        <a:t>διασωληνωμένοι</a:t>
                      </a:r>
                      <a:r>
                        <a:rPr lang="el-GR" sz="1300" b="1" i="0" u="none" strike="noStrike" dirty="0">
                          <a:solidFill>
                            <a:srgbClr val="000000"/>
                          </a:solidFill>
                          <a:effectLst/>
                          <a:latin typeface="+mj-lt"/>
                        </a:rPr>
                        <a:t> – Αδιέξοδο στις επαφές κυβέρνησης</a:t>
                      </a:r>
                      <a:r>
                        <a:rPr lang="en-US" sz="1300" b="1" i="0" u="none" strike="noStrike" dirty="0">
                          <a:solidFill>
                            <a:srgbClr val="000000"/>
                          </a:solidFill>
                          <a:effectLst/>
                          <a:latin typeface="+mj-lt"/>
                        </a:rPr>
                        <a:t> –</a:t>
                      </a:r>
                      <a:r>
                        <a:rPr lang="el-GR" sz="1300" b="1" i="0" u="none" strike="noStrike" dirty="0">
                          <a:solidFill>
                            <a:srgbClr val="000000"/>
                          </a:solidFill>
                          <a:effectLst/>
                          <a:latin typeface="+mj-lt"/>
                        </a:rPr>
                        <a:t> ιατρικών συλλόγων</a:t>
                      </a:r>
                    </a:p>
                  </a:txBody>
                  <a:tcPr marL="9525" marR="9525" marT="9525" marB="0" anchor="ctr"/>
                </a:tc>
                <a:extLst>
                  <a:ext uri="{0D108BD9-81ED-4DB2-BD59-A6C34878D82A}">
                    <a16:rowId xmlns:a16="http://schemas.microsoft.com/office/drawing/2014/main" val="824811249"/>
                  </a:ext>
                </a:extLst>
              </a:tr>
              <a:tr h="599427">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rgbClr val="000000"/>
                          </a:solidFill>
                          <a:effectLst/>
                          <a:uLnTx/>
                          <a:uFillTx/>
                          <a:latin typeface="Trebuchet MS"/>
                          <a:ea typeface="+mn-ea"/>
                          <a:cs typeface="+mn-cs"/>
                        </a:rPr>
                        <a:t>22/0</a:t>
                      </a:r>
                      <a:r>
                        <a:rPr kumimoji="0" lang="el-GR" sz="1300" b="1" i="0" u="none" strike="noStrike" kern="1200" cap="none" spc="0" normalizeH="0" baseline="0" noProof="0" dirty="0">
                          <a:ln>
                            <a:noFill/>
                          </a:ln>
                          <a:solidFill>
                            <a:srgbClr val="000000"/>
                          </a:solidFill>
                          <a:effectLst/>
                          <a:uLnTx/>
                          <a:uFillTx/>
                          <a:latin typeface="Trebuchet MS"/>
                          <a:ea typeface="+mn-ea"/>
                          <a:cs typeface="+mn-cs"/>
                        </a:rPr>
                        <a:t>3</a:t>
                      </a:r>
                      <a:r>
                        <a:rPr kumimoji="0" lang="en-US" sz="1300" b="1" i="0" u="none" strike="noStrike" kern="1200" cap="none" spc="0" normalizeH="0" baseline="0" noProof="0" dirty="0">
                          <a:ln>
                            <a:noFill/>
                          </a:ln>
                          <a:solidFill>
                            <a:srgbClr val="000000"/>
                          </a:solidFill>
                          <a:effectLst/>
                          <a:uLnTx/>
                          <a:uFillTx/>
                          <a:latin typeface="Trebuchet MS"/>
                          <a:ea typeface="+mn-ea"/>
                          <a:cs typeface="+mn-cs"/>
                        </a:rPr>
                        <a:t>/2021</a:t>
                      </a:r>
                    </a:p>
                  </a:txBody>
                  <a:tcPr marL="9525" marR="9525" marT="9525" marB="0" anchor="ctr"/>
                </a:tc>
                <a:tc>
                  <a:txBody>
                    <a:bodyPr/>
                    <a:lstStyle/>
                    <a:p>
                      <a:pPr algn="l" fontAlgn="b"/>
                      <a:r>
                        <a:rPr lang="el-GR" sz="1300" b="1" i="0" u="none" strike="noStrike" dirty="0">
                          <a:solidFill>
                            <a:srgbClr val="000000"/>
                          </a:solidFill>
                          <a:effectLst/>
                          <a:latin typeface="+mj-lt"/>
                        </a:rPr>
                        <a:t>Η απόφαση της κυβέρνησης για επιστράτευση 206 ιδιωτών γιατρών για την ενίσχυση των νοσοκομείων της Αττικής</a:t>
                      </a:r>
                    </a:p>
                  </a:txBody>
                  <a:tcPr marL="9525" marR="9525" marT="9525" marB="0" anchor="ctr"/>
                </a:tc>
                <a:extLst>
                  <a:ext uri="{0D108BD9-81ED-4DB2-BD59-A6C34878D82A}">
                    <a16:rowId xmlns:a16="http://schemas.microsoft.com/office/drawing/2014/main" val="2427499809"/>
                  </a:ext>
                </a:extLst>
              </a:tr>
            </a:tbl>
          </a:graphicData>
        </a:graphic>
      </p:graphicFrame>
      <p:sp>
        <p:nvSpPr>
          <p:cNvPr id="6" name="Slide Number Placeholder 3">
            <a:extLst>
              <a:ext uri="{FF2B5EF4-FFF2-40B4-BE49-F238E27FC236}">
                <a16:creationId xmlns:a16="http://schemas.microsoft.com/office/drawing/2014/main" id="{A4A46F0C-3060-46F7-8800-92445CFCF1D9}"/>
              </a:ext>
            </a:extLst>
          </p:cNvPr>
          <p:cNvSpPr txBox="1">
            <a:spLocks/>
          </p:cNvSpPr>
          <p:nvPr/>
        </p:nvSpPr>
        <p:spPr>
          <a:xfrm>
            <a:off x="11231893" y="6492876"/>
            <a:ext cx="96010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smtClean="0">
                <a:ln>
                  <a:noFill/>
                </a:ln>
                <a:solidFill>
                  <a:srgbClr val="4E5B6F"/>
                </a:solidFill>
                <a:effectLst>
                  <a:outerShdw blurRad="38100" dist="38100" dir="2700000" algn="tl">
                    <a:srgbClr val="000000">
                      <a:alpha val="43137"/>
                    </a:srgbClr>
                  </a:outerShdw>
                </a:effectLst>
                <a:uLnTx/>
                <a:uFillTx/>
                <a:latin typeface="Trebuchet MS"/>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3</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n-ea"/>
              <a:cs typeface="+mn-cs"/>
            </a:endParaRPr>
          </a:p>
        </p:txBody>
      </p:sp>
    </p:spTree>
    <p:extLst>
      <p:ext uri="{BB962C8B-B14F-4D97-AF65-F5344CB8AC3E}">
        <p14:creationId xmlns:p14="http://schemas.microsoft.com/office/powerpoint/2010/main" val="2587391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7328" y="116632"/>
            <a:ext cx="9073008" cy="1080120"/>
          </a:xfrm>
        </p:spPr>
        <p:txBody>
          <a:bodyPr>
            <a:normAutofit/>
          </a:bodyPr>
          <a:lstStyle/>
          <a:p>
            <a:r>
              <a:rPr lang="el-GR" sz="2400" dirty="0"/>
              <a:t>Η πορεία της χώρας</a:t>
            </a:r>
            <a:br>
              <a:rPr lang="el-GR" sz="2800" dirty="0"/>
            </a:br>
            <a:r>
              <a:rPr lang="el-GR" sz="1400" i="1" dirty="0"/>
              <a:t>‘Κατά τη γνώμη σας η χώρα μας αυτή την περίοδο κινείται προς τη σωστή ή προς τη λάθος κατεύθυνση;’</a:t>
            </a:r>
            <a:endParaRPr lang="en-US" sz="1400" i="1" dirty="0">
              <a:latin typeface="+mn-lt"/>
            </a:endParaRPr>
          </a:p>
        </p:txBody>
      </p:sp>
      <p:graphicFrame>
        <p:nvGraphicFramePr>
          <p:cNvPr id="9" name="Content Placeholder 8">
            <a:extLst>
              <a:ext uri="{FF2B5EF4-FFF2-40B4-BE49-F238E27FC236}">
                <a16:creationId xmlns:a16="http://schemas.microsoft.com/office/drawing/2014/main" id="{2E73103E-9382-419B-B944-EC2109792C6B}"/>
              </a:ext>
            </a:extLst>
          </p:cNvPr>
          <p:cNvGraphicFramePr>
            <a:graphicFrameLocks noGrp="1"/>
          </p:cNvGraphicFramePr>
          <p:nvPr>
            <p:ph sz="half" idx="1"/>
            <p:extLst>
              <p:ext uri="{D42A27DB-BD31-4B8C-83A1-F6EECF244321}">
                <p14:modId xmlns:p14="http://schemas.microsoft.com/office/powerpoint/2010/main" val="1519112465"/>
              </p:ext>
            </p:extLst>
          </p:nvPr>
        </p:nvGraphicFramePr>
        <p:xfrm>
          <a:off x="1720645" y="1379938"/>
          <a:ext cx="8229600" cy="252489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a:ln>
                  <a:noFill/>
                </a:ln>
                <a:solidFill>
                  <a:srgbClr val="4E5B6F"/>
                </a:solidFill>
                <a:effectLst>
                  <a:outerShdw blurRad="38100" dist="38100" dir="2700000" algn="tl">
                    <a:srgbClr val="000000">
                      <a:alpha val="43137"/>
                    </a:srgbClr>
                  </a:outerShdw>
                </a:effectLst>
                <a:uLnTx/>
                <a:uFillTx/>
                <a:latin typeface="Trebuchet MS"/>
                <a:ea typeface="+mj-ea"/>
                <a:cs typeface="+mj-cs"/>
              </a:rPr>
              <a:pPr marL="0" marR="0" lvl="0" indent="0" algn="ctr" defTabSz="914400" rtl="0" eaLnBrk="1" fontAlgn="auto" latinLnBrk="0" hangingPunct="1">
                <a:lnSpc>
                  <a:spcPct val="100000"/>
                </a:lnSpc>
                <a:spcBef>
                  <a:spcPct val="0"/>
                </a:spcBef>
                <a:spcAft>
                  <a:spcPts val="0"/>
                </a:spcAft>
                <a:buClrTx/>
                <a:buSzTx/>
                <a:buFontTx/>
                <a:buNone/>
                <a:tabLst/>
                <a:defRPr/>
              </a:pPr>
              <a:t>4</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j-ea"/>
              <a:cs typeface="+mj-cs"/>
            </a:endParaRPr>
          </a:p>
        </p:txBody>
      </p:sp>
      <p:sp>
        <p:nvSpPr>
          <p:cNvPr id="23" name="TextBox 22">
            <a:extLst>
              <a:ext uri="{FF2B5EF4-FFF2-40B4-BE49-F238E27FC236}">
                <a16:creationId xmlns:a16="http://schemas.microsoft.com/office/drawing/2014/main" id="{F93471CE-2011-42D8-8A00-FB9ED65EC5CB}"/>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12" name="Content Placeholder 8">
            <a:extLst>
              <a:ext uri="{FF2B5EF4-FFF2-40B4-BE49-F238E27FC236}">
                <a16:creationId xmlns:a16="http://schemas.microsoft.com/office/drawing/2014/main" id="{C14F3548-9EB9-441E-977A-6276A8347549}"/>
              </a:ext>
            </a:extLst>
          </p:cNvPr>
          <p:cNvGraphicFramePr>
            <a:graphicFrameLocks/>
          </p:cNvGraphicFramePr>
          <p:nvPr>
            <p:extLst>
              <p:ext uri="{D42A27DB-BD31-4B8C-83A1-F6EECF244321}">
                <p14:modId xmlns:p14="http://schemas.microsoft.com/office/powerpoint/2010/main" val="2975435916"/>
              </p:ext>
            </p:extLst>
          </p:nvPr>
        </p:nvGraphicFramePr>
        <p:xfrm>
          <a:off x="1720645" y="4088014"/>
          <a:ext cx="8229600" cy="221948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115760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extLst>
              <a:ext uri="{FF2B5EF4-FFF2-40B4-BE49-F238E27FC236}">
                <a16:creationId xmlns:a16="http://schemas.microsoft.com/office/drawing/2014/main" id="{0F84D0A0-6466-4A38-BD4C-E56D7516A319}"/>
              </a:ext>
            </a:extLst>
          </p:cNvPr>
          <p:cNvGraphicFramePr>
            <a:graphicFrameLocks noGrp="1"/>
          </p:cNvGraphicFramePr>
          <p:nvPr>
            <p:ph idx="1"/>
            <p:extLst>
              <p:ext uri="{D42A27DB-BD31-4B8C-83A1-F6EECF244321}">
                <p14:modId xmlns:p14="http://schemas.microsoft.com/office/powerpoint/2010/main" val="866434483"/>
              </p:ext>
            </p:extLst>
          </p:nvPr>
        </p:nvGraphicFramePr>
        <p:xfrm>
          <a:off x="1546517" y="1435823"/>
          <a:ext cx="7048381" cy="4817981"/>
        </p:xfrm>
        <a:graphic>
          <a:graphicData uri="http://schemas.openxmlformats.org/drawingml/2006/chart">
            <c:chart xmlns:c="http://schemas.openxmlformats.org/drawingml/2006/chart" xmlns:r="http://schemas.openxmlformats.org/officeDocument/2006/relationships" r:id="rId2"/>
          </a:graphicData>
        </a:graphic>
      </p:graphicFrame>
      <p:sp>
        <p:nvSpPr>
          <p:cNvPr id="6" name="Title 5">
            <a:extLst>
              <a:ext uri="{FF2B5EF4-FFF2-40B4-BE49-F238E27FC236}">
                <a16:creationId xmlns:a16="http://schemas.microsoft.com/office/drawing/2014/main" id="{17903300-89BE-4305-A9B6-B9FF6F26A1DC}"/>
              </a:ext>
            </a:extLst>
          </p:cNvPr>
          <p:cNvSpPr>
            <a:spLocks noGrp="1"/>
          </p:cNvSpPr>
          <p:nvPr>
            <p:ph type="title"/>
          </p:nvPr>
        </p:nvSpPr>
        <p:spPr>
          <a:xfrm>
            <a:off x="119336" y="116632"/>
            <a:ext cx="8976996" cy="1080120"/>
          </a:xfrm>
        </p:spPr>
        <p:txBody>
          <a:bodyPr/>
          <a:lstStyle/>
          <a:p>
            <a:r>
              <a:rPr lang="el-GR" sz="2400" dirty="0"/>
              <a:t>Σημαντικότερο πρόβλημα της χώρας</a:t>
            </a:r>
            <a:br>
              <a:rPr lang="el-GR" sz="4000" dirty="0"/>
            </a:br>
            <a:r>
              <a:rPr lang="el-GR" sz="1400" i="1" dirty="0"/>
              <a:t>‘Ποιο νομίζετε ότι  είναι το σημαντικότερο πρόβλημα που αντιμετωπίζει σήμερα η χώρα μας;’</a:t>
            </a:r>
            <a:br>
              <a:rPr lang="el-GR" sz="1400" i="1" dirty="0"/>
            </a:br>
            <a:r>
              <a:rPr lang="el-GR" sz="1400" u="sng" dirty="0"/>
              <a:t>αυθόρμητες αναφορές – 5 πρώτα σημαντικότερα προβλήματα</a:t>
            </a:r>
            <a:endParaRPr lang="el-GR" sz="1400" dirty="0"/>
          </a:p>
        </p:txBody>
      </p:sp>
      <p:sp>
        <p:nvSpPr>
          <p:cNvPr id="8" name="Slide Number Placeholder 3">
            <a:extLst>
              <a:ext uri="{FF2B5EF4-FFF2-40B4-BE49-F238E27FC236}">
                <a16:creationId xmlns:a16="http://schemas.microsoft.com/office/drawing/2014/main" id="{34270420-7A53-407C-8B36-0720F26F5A27}"/>
              </a:ext>
            </a:extLst>
          </p:cNvPr>
          <p:cNvSpPr txBox="1">
            <a:spLocks/>
          </p:cNvSpPr>
          <p:nvPr/>
        </p:nvSpPr>
        <p:spPr>
          <a:xfrm>
            <a:off x="11231893" y="6492876"/>
            <a:ext cx="96010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ct val="0"/>
              </a:spcBef>
              <a:defRPr/>
            </a:pPr>
            <a:fld id="{DE70D37E-C867-47FE-9F10-9260555C453A}" type="slidenum">
              <a:rPr lang="en-GB" sz="1600" b="1" smtClean="0">
                <a:solidFill>
                  <a:srgbClr val="4E5B6F"/>
                </a:solidFill>
                <a:effectLst>
                  <a:outerShdw blurRad="38100" dist="38100" dir="2700000" algn="tl">
                    <a:srgbClr val="000000">
                      <a:alpha val="43137"/>
                    </a:srgbClr>
                  </a:outerShdw>
                </a:effectLst>
                <a:latin typeface="Trebuchet MS"/>
                <a:ea typeface="+mj-ea"/>
                <a:cs typeface="+mj-cs"/>
              </a:rPr>
              <a:pPr algn="ctr">
                <a:spcBef>
                  <a:spcPct val="0"/>
                </a:spcBef>
                <a:defRPr/>
              </a:pPr>
              <a:t>5</a:t>
            </a:fld>
            <a:endParaRPr lang="en-GB" sz="1600" b="1" dirty="0">
              <a:solidFill>
                <a:srgbClr val="4E5B6F"/>
              </a:solidFill>
              <a:effectLst>
                <a:outerShdw blurRad="38100" dist="38100" dir="2700000" algn="tl">
                  <a:srgbClr val="000000">
                    <a:alpha val="43137"/>
                  </a:srgbClr>
                </a:outerShdw>
              </a:effectLst>
              <a:latin typeface="Trebuchet MS"/>
              <a:ea typeface="+mj-ea"/>
              <a:cs typeface="+mj-cs"/>
            </a:endParaRPr>
          </a:p>
        </p:txBody>
      </p:sp>
      <p:sp>
        <p:nvSpPr>
          <p:cNvPr id="14" name="TextBox 13">
            <a:extLst>
              <a:ext uri="{FF2B5EF4-FFF2-40B4-BE49-F238E27FC236}">
                <a16:creationId xmlns:a16="http://schemas.microsoft.com/office/drawing/2014/main" id="{0CA452A8-C467-42A7-A332-0B9A35201F74}"/>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spTree>
    <p:extLst>
      <p:ext uri="{BB962C8B-B14F-4D97-AF65-F5344CB8AC3E}">
        <p14:creationId xmlns:p14="http://schemas.microsoft.com/office/powerpoint/2010/main" val="2895950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7328" y="116632"/>
            <a:ext cx="9073008" cy="1080120"/>
          </a:xfrm>
        </p:spPr>
        <p:txBody>
          <a:bodyPr>
            <a:normAutofit fontScale="90000"/>
          </a:bodyPr>
          <a:lstStyle/>
          <a:p>
            <a:r>
              <a:rPr lang="el-GR" sz="2400" dirty="0"/>
              <a:t>Τα 200 χρόνια από την επανάσταση του 1821</a:t>
            </a:r>
            <a:br>
              <a:rPr lang="el-GR" sz="2800" dirty="0"/>
            </a:br>
            <a:r>
              <a:rPr lang="el-GR" sz="1600" i="1" dirty="0">
                <a:latin typeface="+mn-lt"/>
              </a:rPr>
              <a:t>‘</a:t>
            </a:r>
            <a:r>
              <a:rPr lang="el-GR" sz="1600" b="1" i="1" dirty="0">
                <a:latin typeface="+mn-lt"/>
                <a:ea typeface="Times New Roman" panose="02020603050405020304" pitchFamily="18" charset="0"/>
                <a:cs typeface="Times New Roman" panose="02020603050405020304" pitchFamily="18" charset="0"/>
              </a:rPr>
              <a:t>Κλείνουμε εφέτος 200 χρόνια από την επανάσταση του 1821. Θα λέγατε ότι η σύγχρονη ιστορία μας είναι αντάξια ή ότι υστερεί των προσδοκιών εκείνης της εποχής</a:t>
            </a:r>
            <a:r>
              <a:rPr lang="el-GR" sz="1600" i="1" dirty="0">
                <a:latin typeface="+mn-lt"/>
              </a:rPr>
              <a:t>;’</a:t>
            </a:r>
            <a:endParaRPr lang="en-US" sz="1600" i="1" dirty="0">
              <a:latin typeface="+mn-lt"/>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a:ln>
                  <a:noFill/>
                </a:ln>
                <a:solidFill>
                  <a:srgbClr val="4E5B6F"/>
                </a:solidFill>
                <a:effectLst>
                  <a:outerShdw blurRad="38100" dist="38100" dir="2700000" algn="tl">
                    <a:srgbClr val="000000">
                      <a:alpha val="43137"/>
                    </a:srgbClr>
                  </a:outerShdw>
                </a:effectLst>
                <a:uLnTx/>
                <a:uFillTx/>
                <a:latin typeface="Trebuchet MS"/>
                <a:ea typeface="+mj-ea"/>
                <a:cs typeface="+mj-cs"/>
              </a:rPr>
              <a:pPr marL="0" marR="0" lvl="0" indent="0" algn="ctr" defTabSz="914400" rtl="0" eaLnBrk="1" fontAlgn="auto" latinLnBrk="0" hangingPunct="1">
                <a:lnSpc>
                  <a:spcPct val="100000"/>
                </a:lnSpc>
                <a:spcBef>
                  <a:spcPct val="0"/>
                </a:spcBef>
                <a:spcAft>
                  <a:spcPts val="0"/>
                </a:spcAft>
                <a:buClrTx/>
                <a:buSzTx/>
                <a:buFontTx/>
                <a:buNone/>
                <a:tabLst/>
                <a:defRPr/>
              </a:pPr>
              <a:t>6</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j-ea"/>
              <a:cs typeface="+mj-cs"/>
            </a:endParaRPr>
          </a:p>
        </p:txBody>
      </p:sp>
      <p:sp>
        <p:nvSpPr>
          <p:cNvPr id="23" name="TextBox 22">
            <a:extLst>
              <a:ext uri="{FF2B5EF4-FFF2-40B4-BE49-F238E27FC236}">
                <a16:creationId xmlns:a16="http://schemas.microsoft.com/office/drawing/2014/main" id="{F93471CE-2011-42D8-8A00-FB9ED65EC5CB}"/>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11" name="Content Placeholder 8">
            <a:extLst>
              <a:ext uri="{FF2B5EF4-FFF2-40B4-BE49-F238E27FC236}">
                <a16:creationId xmlns:a16="http://schemas.microsoft.com/office/drawing/2014/main" id="{A09BA63C-43E3-45E8-8F0F-ED8273B10B45}"/>
              </a:ext>
            </a:extLst>
          </p:cNvPr>
          <p:cNvGraphicFramePr>
            <a:graphicFrameLocks noGrp="1"/>
          </p:cNvGraphicFramePr>
          <p:nvPr>
            <p:ph sz="half" idx="1"/>
            <p:extLst>
              <p:ext uri="{D42A27DB-BD31-4B8C-83A1-F6EECF244321}">
                <p14:modId xmlns:p14="http://schemas.microsoft.com/office/powerpoint/2010/main" val="1210378256"/>
              </p:ext>
            </p:extLst>
          </p:nvPr>
        </p:nvGraphicFramePr>
        <p:xfrm>
          <a:off x="1797424" y="2102836"/>
          <a:ext cx="7452121" cy="28576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88379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7328" y="116632"/>
            <a:ext cx="9073008" cy="1080120"/>
          </a:xfrm>
        </p:spPr>
        <p:txBody>
          <a:bodyPr>
            <a:normAutofit/>
          </a:bodyPr>
          <a:lstStyle/>
          <a:p>
            <a:r>
              <a:rPr lang="el-GR" sz="2400" dirty="0"/>
              <a:t>Αξιολόγηση Κυβέρνησης</a:t>
            </a:r>
            <a:r>
              <a:rPr lang="en-GB" sz="2400" dirty="0"/>
              <a:t> </a:t>
            </a:r>
            <a:r>
              <a:rPr lang="el-GR" sz="2400" dirty="0"/>
              <a:t>και </a:t>
            </a:r>
            <a:r>
              <a:rPr lang="el-GR" sz="2400" dirty="0" err="1"/>
              <a:t>Αξ</a:t>
            </a:r>
            <a:r>
              <a:rPr lang="el-GR" sz="2400" dirty="0"/>
              <a:t>. Αντιπολίτευσης</a:t>
            </a:r>
            <a:br>
              <a:rPr lang="el-GR" sz="2400" dirty="0"/>
            </a:br>
            <a:r>
              <a:rPr lang="el-GR" sz="1400" i="1" dirty="0"/>
              <a:t>‘Ποια είναι η εντύπωση σας για το έργο της Κυβέρνησης συνολικά, θετική ή αρνητική; Και ποια για την </a:t>
            </a:r>
            <a:r>
              <a:rPr lang="el-GR" sz="1400" i="1" dirty="0" err="1"/>
              <a:t>Αξ</a:t>
            </a:r>
            <a:r>
              <a:rPr lang="el-GR" sz="1400" i="1" dirty="0"/>
              <a:t>. Αντιπολίτευση του ΣΥΡΙΖΑ’</a:t>
            </a:r>
            <a:endParaRPr lang="en-US" sz="1400" dirty="0"/>
          </a:p>
        </p:txBody>
      </p:sp>
      <p:graphicFrame>
        <p:nvGraphicFramePr>
          <p:cNvPr id="9" name="Content Placeholder 8">
            <a:extLst>
              <a:ext uri="{FF2B5EF4-FFF2-40B4-BE49-F238E27FC236}">
                <a16:creationId xmlns:a16="http://schemas.microsoft.com/office/drawing/2014/main" id="{2E73103E-9382-419B-B944-EC2109792C6B}"/>
              </a:ext>
            </a:extLst>
          </p:cNvPr>
          <p:cNvGraphicFramePr>
            <a:graphicFrameLocks noGrp="1"/>
          </p:cNvGraphicFramePr>
          <p:nvPr>
            <p:ph sz="half" idx="1"/>
            <p:extLst>
              <p:ext uri="{D42A27DB-BD31-4B8C-83A1-F6EECF244321}">
                <p14:modId xmlns:p14="http://schemas.microsoft.com/office/powerpoint/2010/main" val="3408910078"/>
              </p:ext>
            </p:extLst>
          </p:nvPr>
        </p:nvGraphicFramePr>
        <p:xfrm>
          <a:off x="1012723" y="1348358"/>
          <a:ext cx="9989573" cy="240486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a:ln>
                  <a:noFill/>
                </a:ln>
                <a:solidFill>
                  <a:srgbClr val="4E5B6F"/>
                </a:solidFill>
                <a:effectLst>
                  <a:outerShdw blurRad="38100" dist="38100" dir="2700000" algn="tl">
                    <a:srgbClr val="000000">
                      <a:alpha val="43137"/>
                    </a:srgbClr>
                  </a:outerShdw>
                </a:effectLst>
                <a:uLnTx/>
                <a:uFillTx/>
                <a:latin typeface="Trebuchet MS"/>
                <a:ea typeface="+mj-ea"/>
                <a:cs typeface="+mj-cs"/>
              </a:rPr>
              <a:pPr marL="0" marR="0" lvl="0" indent="0" algn="ctr" defTabSz="914400" rtl="0" eaLnBrk="1" fontAlgn="auto" latinLnBrk="0" hangingPunct="1">
                <a:lnSpc>
                  <a:spcPct val="100000"/>
                </a:lnSpc>
                <a:spcBef>
                  <a:spcPct val="0"/>
                </a:spcBef>
                <a:spcAft>
                  <a:spcPts val="0"/>
                </a:spcAft>
                <a:buClrTx/>
                <a:buSzTx/>
                <a:buFontTx/>
                <a:buNone/>
                <a:tabLst/>
                <a:defRPr/>
              </a:pPr>
              <a:t>7</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j-ea"/>
              <a:cs typeface="+mj-cs"/>
            </a:endParaRPr>
          </a:p>
        </p:txBody>
      </p:sp>
      <p:sp>
        <p:nvSpPr>
          <p:cNvPr id="23" name="TextBox 22">
            <a:extLst>
              <a:ext uri="{FF2B5EF4-FFF2-40B4-BE49-F238E27FC236}">
                <a16:creationId xmlns:a16="http://schemas.microsoft.com/office/drawing/2014/main" id="{F93471CE-2011-42D8-8A00-FB9ED65EC5CB}"/>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12" name="Content Placeholder 8">
            <a:extLst>
              <a:ext uri="{FF2B5EF4-FFF2-40B4-BE49-F238E27FC236}">
                <a16:creationId xmlns:a16="http://schemas.microsoft.com/office/drawing/2014/main" id="{C14F3548-9EB9-441E-977A-6276A8347549}"/>
              </a:ext>
            </a:extLst>
          </p:cNvPr>
          <p:cNvGraphicFramePr>
            <a:graphicFrameLocks/>
          </p:cNvGraphicFramePr>
          <p:nvPr>
            <p:extLst>
              <p:ext uri="{D42A27DB-BD31-4B8C-83A1-F6EECF244321}">
                <p14:modId xmlns:p14="http://schemas.microsoft.com/office/powerpoint/2010/main" val="3548534188"/>
              </p:ext>
            </p:extLst>
          </p:nvPr>
        </p:nvGraphicFramePr>
        <p:xfrm>
          <a:off x="1012723" y="3904828"/>
          <a:ext cx="9989573" cy="240486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42753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2E73103E-9382-419B-B944-EC2109792C6B}"/>
              </a:ext>
            </a:extLst>
          </p:cNvPr>
          <p:cNvGraphicFramePr>
            <a:graphicFrameLocks noGrp="1"/>
          </p:cNvGraphicFramePr>
          <p:nvPr>
            <p:ph sz="half" idx="1"/>
            <p:extLst>
              <p:ext uri="{D42A27DB-BD31-4B8C-83A1-F6EECF244321}">
                <p14:modId xmlns:p14="http://schemas.microsoft.com/office/powerpoint/2010/main" val="2330544402"/>
              </p:ext>
            </p:extLst>
          </p:nvPr>
        </p:nvGraphicFramePr>
        <p:xfrm>
          <a:off x="1012723" y="1348358"/>
          <a:ext cx="9989573" cy="240486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a:ln>
                  <a:noFill/>
                </a:ln>
                <a:solidFill>
                  <a:srgbClr val="4E5B6F"/>
                </a:solidFill>
                <a:effectLst>
                  <a:outerShdw blurRad="38100" dist="38100" dir="2700000" algn="tl">
                    <a:srgbClr val="000000">
                      <a:alpha val="43137"/>
                    </a:srgbClr>
                  </a:outerShdw>
                </a:effectLst>
                <a:uLnTx/>
                <a:uFillTx/>
                <a:latin typeface="Trebuchet MS"/>
                <a:ea typeface="+mj-ea"/>
                <a:cs typeface="+mj-cs"/>
              </a:rPr>
              <a:pPr marL="0" marR="0" lvl="0" indent="0" algn="ctr" defTabSz="914400" rtl="0" eaLnBrk="1" fontAlgn="auto" latinLnBrk="0" hangingPunct="1">
                <a:lnSpc>
                  <a:spcPct val="100000"/>
                </a:lnSpc>
                <a:spcBef>
                  <a:spcPct val="0"/>
                </a:spcBef>
                <a:spcAft>
                  <a:spcPts val="0"/>
                </a:spcAft>
                <a:buClrTx/>
                <a:buSzTx/>
                <a:buFontTx/>
                <a:buNone/>
                <a:tabLst/>
                <a:defRPr/>
              </a:pPr>
              <a:t>8</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j-ea"/>
              <a:cs typeface="+mj-cs"/>
            </a:endParaRPr>
          </a:p>
        </p:txBody>
      </p:sp>
      <p:sp>
        <p:nvSpPr>
          <p:cNvPr id="23" name="TextBox 22">
            <a:extLst>
              <a:ext uri="{FF2B5EF4-FFF2-40B4-BE49-F238E27FC236}">
                <a16:creationId xmlns:a16="http://schemas.microsoft.com/office/drawing/2014/main" id="{F93471CE-2011-42D8-8A00-FB9ED65EC5CB}"/>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12" name="Content Placeholder 8">
            <a:extLst>
              <a:ext uri="{FF2B5EF4-FFF2-40B4-BE49-F238E27FC236}">
                <a16:creationId xmlns:a16="http://schemas.microsoft.com/office/drawing/2014/main" id="{C14F3548-9EB9-441E-977A-6276A8347549}"/>
              </a:ext>
            </a:extLst>
          </p:cNvPr>
          <p:cNvGraphicFramePr>
            <a:graphicFrameLocks/>
          </p:cNvGraphicFramePr>
          <p:nvPr>
            <p:extLst>
              <p:ext uri="{D42A27DB-BD31-4B8C-83A1-F6EECF244321}">
                <p14:modId xmlns:p14="http://schemas.microsoft.com/office/powerpoint/2010/main" val="3417929873"/>
              </p:ext>
            </p:extLst>
          </p:nvPr>
        </p:nvGraphicFramePr>
        <p:xfrm>
          <a:off x="1012723" y="3976835"/>
          <a:ext cx="9989573" cy="2230501"/>
        </p:xfrm>
        <a:graphic>
          <a:graphicData uri="http://schemas.openxmlformats.org/drawingml/2006/chart">
            <c:chart xmlns:c="http://schemas.openxmlformats.org/drawingml/2006/chart" xmlns:r="http://schemas.openxmlformats.org/officeDocument/2006/relationships" r:id="rId4"/>
          </a:graphicData>
        </a:graphic>
      </p:graphicFrame>
      <p:sp>
        <p:nvSpPr>
          <p:cNvPr id="3" name="Title 2">
            <a:extLst>
              <a:ext uri="{FF2B5EF4-FFF2-40B4-BE49-F238E27FC236}">
                <a16:creationId xmlns:a16="http://schemas.microsoft.com/office/drawing/2014/main" id="{82C21723-2943-4786-B14C-A0BD36FF6B12}"/>
              </a:ext>
            </a:extLst>
          </p:cNvPr>
          <p:cNvSpPr>
            <a:spLocks noGrp="1"/>
          </p:cNvSpPr>
          <p:nvPr>
            <p:ph type="title"/>
          </p:nvPr>
        </p:nvSpPr>
        <p:spPr/>
        <p:txBody>
          <a:bodyPr/>
          <a:lstStyle/>
          <a:p>
            <a:r>
              <a:rPr lang="el-GR" sz="2000" dirty="0"/>
              <a:t>Εντυπώσεις από το έργο της Κυβέρνησης στη δημόσια υγεία-</a:t>
            </a:r>
            <a:r>
              <a:rPr lang="el-GR" sz="2000" dirty="0" err="1"/>
              <a:t>κορωνοϊό</a:t>
            </a:r>
            <a:endParaRPr lang="en-GB" dirty="0"/>
          </a:p>
        </p:txBody>
      </p:sp>
    </p:spTree>
    <p:extLst>
      <p:ext uri="{BB962C8B-B14F-4D97-AF65-F5344CB8AC3E}">
        <p14:creationId xmlns:p14="http://schemas.microsoft.com/office/powerpoint/2010/main" val="1269547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7903300-89BE-4305-A9B6-B9FF6F26A1DC}"/>
              </a:ext>
            </a:extLst>
          </p:cNvPr>
          <p:cNvSpPr>
            <a:spLocks noGrp="1"/>
          </p:cNvSpPr>
          <p:nvPr>
            <p:ph type="title"/>
          </p:nvPr>
        </p:nvSpPr>
        <p:spPr>
          <a:xfrm>
            <a:off x="119336" y="116632"/>
            <a:ext cx="8976996" cy="1080120"/>
          </a:xfrm>
        </p:spPr>
        <p:txBody>
          <a:bodyPr/>
          <a:lstStyle/>
          <a:p>
            <a:r>
              <a:rPr lang="el-GR" dirty="0"/>
              <a:t>Εντυπώσεις από το έργο της Κυβέρνησης στη δημόσια υγεία-</a:t>
            </a:r>
            <a:r>
              <a:rPr lang="el-GR" dirty="0" err="1"/>
              <a:t>κορωνοϊό</a:t>
            </a:r>
            <a:br>
              <a:rPr lang="el-GR" dirty="0"/>
            </a:br>
            <a:r>
              <a:rPr lang="el-GR" sz="1400" dirty="0"/>
              <a:t>ανά ηλικία</a:t>
            </a:r>
          </a:p>
        </p:txBody>
      </p:sp>
      <p:sp>
        <p:nvSpPr>
          <p:cNvPr id="8" name="Slide Number Placeholder 3">
            <a:extLst>
              <a:ext uri="{FF2B5EF4-FFF2-40B4-BE49-F238E27FC236}">
                <a16:creationId xmlns:a16="http://schemas.microsoft.com/office/drawing/2014/main" id="{34270420-7A53-407C-8B36-0720F26F5A27}"/>
              </a:ext>
            </a:extLst>
          </p:cNvPr>
          <p:cNvSpPr txBox="1">
            <a:spLocks/>
          </p:cNvSpPr>
          <p:nvPr/>
        </p:nvSpPr>
        <p:spPr>
          <a:xfrm>
            <a:off x="11231893" y="6492876"/>
            <a:ext cx="96010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DE70D37E-C867-47FE-9F10-9260555C453A}" type="slidenum">
              <a:rPr kumimoji="0" lang="en-GB" sz="1600" b="1" i="0" u="none" strike="noStrike" kern="1200" cap="none" spc="0" normalizeH="0" baseline="0" noProof="0" smtClean="0">
                <a:ln>
                  <a:noFill/>
                </a:ln>
                <a:solidFill>
                  <a:srgbClr val="4E5B6F"/>
                </a:solidFill>
                <a:effectLst>
                  <a:outerShdw blurRad="38100" dist="38100" dir="2700000" algn="tl">
                    <a:srgbClr val="000000">
                      <a:alpha val="43137"/>
                    </a:srgbClr>
                  </a:outerShdw>
                </a:effectLst>
                <a:uLnTx/>
                <a:uFillTx/>
                <a:latin typeface="Trebuchet MS"/>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9</a:t>
            </a:fld>
            <a:endParaRPr kumimoji="0" lang="en-GB" sz="1600" b="1" i="0" u="none" strike="noStrike" kern="1200" cap="none" spc="0" normalizeH="0" baseline="0" noProof="0" dirty="0">
              <a:ln>
                <a:noFill/>
              </a:ln>
              <a:solidFill>
                <a:srgbClr val="4E5B6F"/>
              </a:solidFill>
              <a:effectLst>
                <a:outerShdw blurRad="38100" dist="38100" dir="2700000" algn="tl">
                  <a:srgbClr val="000000">
                    <a:alpha val="43137"/>
                  </a:srgbClr>
                </a:outerShdw>
              </a:effectLst>
              <a:uLnTx/>
              <a:uFillTx/>
              <a:latin typeface="Trebuchet MS"/>
              <a:ea typeface="+mn-ea"/>
              <a:cs typeface="+mn-cs"/>
            </a:endParaRPr>
          </a:p>
        </p:txBody>
      </p:sp>
      <p:sp>
        <p:nvSpPr>
          <p:cNvPr id="14" name="TextBox 13">
            <a:extLst>
              <a:ext uri="{FF2B5EF4-FFF2-40B4-BE49-F238E27FC236}">
                <a16:creationId xmlns:a16="http://schemas.microsoft.com/office/drawing/2014/main" id="{0CA452A8-C467-42A7-A332-0B9A35201F74}"/>
              </a:ext>
            </a:extLst>
          </p:cNvPr>
          <p:cNvSpPr txBox="1"/>
          <p:nvPr/>
        </p:nvSpPr>
        <p:spPr>
          <a:xfrm>
            <a:off x="119335" y="6492876"/>
            <a:ext cx="64807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1" i="0" u="none" strike="noStrike" kern="1200" cap="none" spc="0" normalizeH="0" baseline="0" noProof="0"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uLnTx/>
                <a:uFillTx/>
                <a:latin typeface="Trebuchet MS"/>
                <a:ea typeface="+mn-ea"/>
                <a:cs typeface="+mn-cs"/>
              </a:rPr>
              <a:t>%</a:t>
            </a:r>
          </a:p>
        </p:txBody>
      </p:sp>
      <p:graphicFrame>
        <p:nvGraphicFramePr>
          <p:cNvPr id="4" name="Content Placeholder 8">
            <a:extLst>
              <a:ext uri="{FF2B5EF4-FFF2-40B4-BE49-F238E27FC236}">
                <a16:creationId xmlns:a16="http://schemas.microsoft.com/office/drawing/2014/main" id="{BD18B2E8-70A6-4FDC-8443-6865D98A58A6}"/>
              </a:ext>
            </a:extLst>
          </p:cNvPr>
          <p:cNvGraphicFramePr>
            <a:graphicFrameLocks/>
          </p:cNvGraphicFramePr>
          <p:nvPr>
            <p:extLst>
              <p:ext uri="{D42A27DB-BD31-4B8C-83A1-F6EECF244321}">
                <p14:modId xmlns:p14="http://schemas.microsoft.com/office/powerpoint/2010/main" val="2845881715"/>
              </p:ext>
            </p:extLst>
          </p:nvPr>
        </p:nvGraphicFramePr>
        <p:xfrm>
          <a:off x="95697" y="1700808"/>
          <a:ext cx="11688935" cy="4032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9660307"/>
      </p:ext>
    </p:extLst>
  </p:cSld>
  <p:clrMapOvr>
    <a:masterClrMapping/>
  </p:clrMapOvr>
</p:sld>
</file>

<file path=ppt/theme/theme1.xml><?xml version="1.0" encoding="utf-8"?>
<a:theme xmlns:a="http://schemas.openxmlformats.org/drawingml/2006/main" name="1_Office Theme">
  <a:themeElements>
    <a:clrScheme name="Custom 1">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C00000"/>
      </a:hlink>
      <a:folHlink>
        <a:srgbClr val="5F7791"/>
      </a:folHlink>
    </a:clrScheme>
    <a:fontScheme name="Custom 1">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TotalTime>
  <Words>1010</Words>
  <Application>Microsoft Office PowerPoint</Application>
  <PresentationFormat>Widescreen</PresentationFormat>
  <Paragraphs>215</Paragraphs>
  <Slides>19</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Trebuchet MS</vt:lpstr>
      <vt:lpstr>Wingdings</vt:lpstr>
      <vt:lpstr>1_Office Theme</vt:lpstr>
      <vt:lpstr>συνδρομητική έρευνα</vt:lpstr>
      <vt:lpstr>Η ταυτότητα της έρευνας</vt:lpstr>
      <vt:lpstr>Τα σημαντικότερα γεγονότα κατά τη διάρκεια διεξαγωγής της έρευνας πεδίου (16-22/03/2021) (όπως παρουσιάστηκαν στην τηλεόραση) </vt:lpstr>
      <vt:lpstr>Η πορεία της χώρας ‘Κατά τη γνώμη σας η χώρα μας αυτή την περίοδο κινείται προς τη σωστή ή προς τη λάθος κατεύθυνση;’</vt:lpstr>
      <vt:lpstr>Σημαντικότερο πρόβλημα της χώρας ‘Ποιο νομίζετε ότι  είναι το σημαντικότερο πρόβλημα που αντιμετωπίζει σήμερα η χώρα μας;’ αυθόρμητες αναφορές – 5 πρώτα σημαντικότερα προβλήματα</vt:lpstr>
      <vt:lpstr>Τα 200 χρόνια από την επανάσταση του 1821 ‘Κλείνουμε εφέτος 200 χρόνια από την επανάσταση του 1821. Θα λέγατε ότι η σύγχρονη ιστορία μας είναι αντάξια ή ότι υστερεί των προσδοκιών εκείνης της εποχής;’</vt:lpstr>
      <vt:lpstr>Αξιολόγηση Κυβέρνησης και Αξ. Αντιπολίτευσης ‘Ποια είναι η εντύπωση σας για το έργο της Κυβέρνησης συνολικά, θετική ή αρνητική; Και ποια για την Αξ. Αντιπολίτευση του ΣΥΡΙΖΑ’</vt:lpstr>
      <vt:lpstr>Εντυπώσεις από το έργο της Κυβέρνησης στη δημόσια υγεία-κορωνοϊό</vt:lpstr>
      <vt:lpstr>Εντυπώσεις από το έργο της Κυβέρνησης στη δημόσια υγεία-κορωνοϊό ανά ηλικία</vt:lpstr>
      <vt:lpstr>Αντιλαμβανόμενη φάση της Πανδημίας ‘Ας μιλήσουμε τώρα για την Πανδημία. Πιστεύετε ότι τα χειρότερα τα έχουμε αφήσει πίσω μας ή είναι μπροστά μας;’</vt:lpstr>
      <vt:lpstr>Χρονικό σημείο επαναφοράς σε φυσιολογική καθημερινότητα ‘Πότε εκτιμάτε ότι θα επανέλθουμε σε μια φυσιολογική καθημερινότητα;’</vt:lpstr>
      <vt:lpstr>Πρόθεση εμβολιασμού ‘Τα εμβόλια για τον κορωνοϊό έφτασαν και στη χώρα μας. Εσείς προσωπικά θα το κάνετε ή όχι;’</vt:lpstr>
      <vt:lpstr>Ρυθμός εμβολιασμού ‘Κατά τη γνώμη σας ο ρυθμός εμβολιασμών είναι ικανοποιητικός ή όχι;’</vt:lpstr>
      <vt:lpstr>Ασφάλεια εμβολίων ‘Από όσα έχετε ακούσει μέχρι τώρα θα λέγατε ότι τα εμβόλια για τον covid19 είναι ασφαλή ή όχι;’</vt:lpstr>
      <vt:lpstr>Η αστυνόμευση των Πανεπιστημιακών χώρων ‘Τι γνώμη έχετε για την αστυνόμευση των Πανεπιστημιακών χώρων που αποφάσισε να εφαρμόσει η Κυβέρνηση; Είστε υπέρ ή κατά;’</vt:lpstr>
      <vt:lpstr>Τα επεισόδια στη Νέα Σμύρνη ‘Θα έχετε ακούσει για τα επεισόδια που συνέβησαν προ ημερών στη Ν. Σμύρνη. θα σας διαβάσω ορισμένες προτάσεις και θα ήθελα να μου πείτε για κάθε μία από αυτές αν συμφωνείτε ή διαφωνείτε. Κατά την άποψή σας φταίνε…’</vt:lpstr>
      <vt:lpstr>Καταλληλότερος Πρωθυπουργός ‘Μεταξύ των πολιτικών αρχηγών ποια/ος νομίζετε ότι είναι καταλληλότερη/ος για πρωθυπουργός της χώρας;’  αυθόρμητα</vt:lpstr>
      <vt:lpstr>Πρόθεση ψήφου στις Βουλευτικές εκλογές ‘Και αν είχαμε την επόμενη Κυριακή Βουλευτικές εκλογές τι θα ψηφίζατε;’</vt:lpstr>
      <vt:lpstr>συνδρομητική έρευνα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συνδρομητική έρευνα</dc:title>
  <dc:creator>Penny Apostolopoulou</dc:creator>
  <cp:lastModifiedBy>Penny Apostolopoulou</cp:lastModifiedBy>
  <cp:revision>22</cp:revision>
  <dcterms:created xsi:type="dcterms:W3CDTF">2021-03-23T07:47:18Z</dcterms:created>
  <dcterms:modified xsi:type="dcterms:W3CDTF">2021-03-23T13:30:55Z</dcterms:modified>
</cp:coreProperties>
</file>