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266" y="-19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7" name="Shape 16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8147748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8657488"/>
            <a:ext cx="11607801" cy="461060"/>
          </a:xfrm>
          <a:prstGeom prst="rect">
            <a:avLst/>
          </a:prstGeom>
        </p:spPr>
        <p:txBody>
          <a:bodyPr anchor="b"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1854200"/>
            <a:ext cx="11609057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105400"/>
            <a:ext cx="11607800" cy="145639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568700"/>
            <a:ext cx="11607800" cy="26177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6209979"/>
            <a:ext cx="11607800" cy="67180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Fact information</a:t>
            </a:r>
          </a:p>
        </p:txBody>
      </p:sp>
      <p:sp>
        <p:nvSpPr>
          <p:cNvPr id="107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999066"/>
            <a:ext cx="11607800" cy="521091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736600" y="3721100"/>
            <a:ext cx="11531600" cy="2324100"/>
          </a:xfrm>
          <a:prstGeom prst="rect">
            <a:avLst/>
          </a:prstGeom>
        </p:spPr>
        <p:txBody>
          <a:bodyPr anchor="ctr"/>
          <a:lstStyle>
            <a:lvl1pPr marL="457200" indent="-342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457200" indent="1143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457200" indent="5715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457200" indent="10287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457200" indent="1485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6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6426200"/>
            <a:ext cx="11049000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Attribution</a:t>
            </a:r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idx="21"/>
          </p:nvPr>
        </p:nvSpPr>
        <p:spPr>
          <a:xfrm>
            <a:off x="-2082800" y="687558"/>
            <a:ext cx="11165190" cy="83738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sz="half" idx="22"/>
          </p:nvPr>
        </p:nvSpPr>
        <p:spPr>
          <a:xfrm>
            <a:off x="6597650" y="292100"/>
            <a:ext cx="5740400" cy="45923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Image"/>
          <p:cNvSpPr>
            <a:spLocks noGrp="1"/>
          </p:cNvSpPr>
          <p:nvPr>
            <p:ph type="pic" idx="23"/>
          </p:nvPr>
        </p:nvSpPr>
        <p:spPr>
          <a:xfrm>
            <a:off x="4984750" y="2749550"/>
            <a:ext cx="7937500" cy="9238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886640052_3195x2556.jpeg"/>
          <p:cNvSpPr>
            <a:spLocks noGrp="1"/>
          </p:cNvSpPr>
          <p:nvPr>
            <p:ph type="pic" idx="21"/>
          </p:nvPr>
        </p:nvSpPr>
        <p:spPr>
          <a:xfrm>
            <a:off x="-1016000" y="-1054100"/>
            <a:ext cx="14427200" cy="115417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itle Text"/>
          <p:cNvSpPr txBox="1">
            <a:spLocks noGrp="1"/>
          </p:cNvSpPr>
          <p:nvPr>
            <p:ph type="title"/>
          </p:nvPr>
        </p:nvSpPr>
        <p:spPr>
          <a:xfrm>
            <a:off x="650239" y="390596"/>
            <a:ext cx="11704322" cy="1625601"/>
          </a:xfrm>
          <a:prstGeom prst="rect">
            <a:avLst/>
          </a:prstGeom>
        </p:spPr>
        <p:txBody>
          <a:bodyPr lIns="65023" tIns="65023" rIns="65023" bIns="65023" anchor="ctr"/>
          <a:lstStyle>
            <a:lvl1pPr algn="ctr" defTabSz="1300480">
              <a:lnSpc>
                <a:spcPct val="100000"/>
              </a:lnSpc>
              <a:defRPr sz="6200" b="0" spc="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150" name="Body Level One…"/>
          <p:cNvSpPr txBox="1">
            <a:spLocks noGrp="1"/>
          </p:cNvSpPr>
          <p:nvPr>
            <p:ph type="body" idx="1"/>
          </p:nvPr>
        </p:nvSpPr>
        <p:spPr>
          <a:xfrm>
            <a:off x="650239" y="2275839"/>
            <a:ext cx="11704322" cy="6436927"/>
          </a:xfrm>
          <a:prstGeom prst="rect">
            <a:avLst/>
          </a:prstGeom>
        </p:spPr>
        <p:txBody>
          <a:bodyPr lIns="65023" tIns="65023" rIns="65023" bIns="65023"/>
          <a:lstStyle>
            <a:lvl1pPr marL="471487" indent="-471487" defTabSz="1300480">
              <a:lnSpc>
                <a:spcPct val="100000"/>
              </a:lnSpc>
              <a:spcBef>
                <a:spcPts val="1000"/>
              </a:spcBef>
              <a:buSzPct val="100000"/>
              <a:buFont typeface="Arial"/>
              <a:defRPr sz="4400">
                <a:latin typeface="Calibri"/>
                <a:ea typeface="Calibri"/>
                <a:cs typeface="Calibri"/>
                <a:sym typeface="Calibri"/>
              </a:defRPr>
            </a:lvl1pPr>
            <a:lvl2pPr marL="906235" indent="-449035" defTabSz="1300480">
              <a:lnSpc>
                <a:spcPct val="100000"/>
              </a:lnSpc>
              <a:spcBef>
                <a:spcPts val="1000"/>
              </a:spcBef>
              <a:buSzPct val="100000"/>
              <a:buFont typeface="Arial"/>
              <a:buChar char="–"/>
              <a:defRPr sz="4400">
                <a:latin typeface="Calibri"/>
                <a:ea typeface="Calibri"/>
                <a:cs typeface="Calibri"/>
                <a:sym typeface="Calibri"/>
              </a:defRPr>
            </a:lvl2pPr>
            <a:lvl3pPr marL="1333500" indent="-419100" defTabSz="1300480">
              <a:lnSpc>
                <a:spcPct val="100000"/>
              </a:lnSpc>
              <a:spcBef>
                <a:spcPts val="1000"/>
              </a:spcBef>
              <a:buSzPct val="100000"/>
              <a:buFont typeface="Arial"/>
              <a:defRPr sz="4400">
                <a:latin typeface="Calibri"/>
                <a:ea typeface="Calibri"/>
                <a:cs typeface="Calibri"/>
                <a:sym typeface="Calibri"/>
              </a:defRPr>
            </a:lvl3pPr>
            <a:lvl4pPr marL="1874520" indent="-502920" defTabSz="1300480">
              <a:lnSpc>
                <a:spcPct val="100000"/>
              </a:lnSpc>
              <a:spcBef>
                <a:spcPts val="1000"/>
              </a:spcBef>
              <a:buSzPct val="100000"/>
              <a:buFont typeface="Arial"/>
              <a:buChar char="–"/>
              <a:defRPr sz="4400">
                <a:latin typeface="Calibri"/>
                <a:ea typeface="Calibri"/>
                <a:cs typeface="Calibri"/>
                <a:sym typeface="Calibri"/>
              </a:defRPr>
            </a:lvl4pPr>
            <a:lvl5pPr marL="2331720" indent="-502920" defTabSz="1300480">
              <a:lnSpc>
                <a:spcPct val="100000"/>
              </a:lnSpc>
              <a:spcBef>
                <a:spcPts val="1000"/>
              </a:spcBef>
              <a:buSzPct val="100000"/>
              <a:buFont typeface="Arial"/>
              <a:buChar char="»"/>
              <a:defRPr sz="44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5834" y="9114112"/>
            <a:ext cx="348727" cy="371349"/>
          </a:xfrm>
          <a:prstGeom prst="rect">
            <a:avLst/>
          </a:prstGeom>
        </p:spPr>
        <p:txBody>
          <a:bodyPr lIns="65023" tIns="65023" rIns="65023" bIns="65023" anchor="ctr"/>
          <a:lstStyle>
            <a:lvl1pPr algn="r" defTabSz="130048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itle Text"/>
          <p:cNvSpPr txBox="1">
            <a:spLocks noGrp="1"/>
          </p:cNvSpPr>
          <p:nvPr>
            <p:ph type="title"/>
          </p:nvPr>
        </p:nvSpPr>
        <p:spPr>
          <a:xfrm>
            <a:off x="975359" y="3029937"/>
            <a:ext cx="11054082" cy="2090704"/>
          </a:xfrm>
          <a:prstGeom prst="rect">
            <a:avLst/>
          </a:prstGeom>
        </p:spPr>
        <p:txBody>
          <a:bodyPr lIns="65023" tIns="65023" rIns="65023" bIns="65023" anchor="ctr"/>
          <a:lstStyle>
            <a:lvl1pPr algn="ctr" defTabSz="1300480">
              <a:lnSpc>
                <a:spcPct val="100000"/>
              </a:lnSpc>
              <a:defRPr sz="6200" b="0" spc="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Title Text</a:t>
            </a:r>
          </a:p>
        </p:txBody>
      </p:sp>
      <p:sp>
        <p:nvSpPr>
          <p:cNvPr id="15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950719" y="5527040"/>
            <a:ext cx="9103362" cy="2492587"/>
          </a:xfrm>
          <a:prstGeom prst="rect">
            <a:avLst/>
          </a:prstGeom>
        </p:spPr>
        <p:txBody>
          <a:bodyPr lIns="65023" tIns="65023" rIns="65023" bIns="65023"/>
          <a:lstStyle>
            <a:lvl1pPr marL="0" indent="0" algn="ctr" defTabSz="1300480">
              <a:lnSpc>
                <a:spcPct val="100000"/>
              </a:lnSpc>
              <a:spcBef>
                <a:spcPts val="1000"/>
              </a:spcBef>
              <a:buSzTx/>
              <a:buNone/>
              <a:defRPr sz="4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indent="457200" algn="ctr" defTabSz="1300480">
              <a:lnSpc>
                <a:spcPct val="100000"/>
              </a:lnSpc>
              <a:spcBef>
                <a:spcPts val="1000"/>
              </a:spcBef>
              <a:buSzTx/>
              <a:buNone/>
              <a:defRPr sz="4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indent="914400" algn="ctr" defTabSz="1300480">
              <a:lnSpc>
                <a:spcPct val="100000"/>
              </a:lnSpc>
              <a:spcBef>
                <a:spcPts val="1000"/>
              </a:spcBef>
              <a:buSzTx/>
              <a:buNone/>
              <a:defRPr sz="4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indent="1371600" algn="ctr" defTabSz="1300480">
              <a:lnSpc>
                <a:spcPct val="100000"/>
              </a:lnSpc>
              <a:spcBef>
                <a:spcPts val="1000"/>
              </a:spcBef>
              <a:buSzTx/>
              <a:buNone/>
              <a:defRPr sz="4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indent="1828800" algn="ctr" defTabSz="1300480">
              <a:lnSpc>
                <a:spcPct val="100000"/>
              </a:lnSpc>
              <a:spcBef>
                <a:spcPts val="1000"/>
              </a:spcBef>
              <a:buSzTx/>
              <a:buNone/>
              <a:defRPr sz="4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5834" y="9114112"/>
            <a:ext cx="348727" cy="371349"/>
          </a:xfrm>
          <a:prstGeom prst="rect">
            <a:avLst/>
          </a:prstGeom>
        </p:spPr>
        <p:txBody>
          <a:bodyPr lIns="65023" tIns="65023" rIns="65023" bIns="65023" anchor="ctr"/>
          <a:lstStyle>
            <a:lvl1pPr algn="r" defTabSz="130048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Image"/>
          <p:cNvSpPr>
            <a:spLocks noGrp="1"/>
          </p:cNvSpPr>
          <p:nvPr>
            <p:ph type="pic" idx="21"/>
          </p:nvPr>
        </p:nvSpPr>
        <p:spPr>
          <a:xfrm>
            <a:off x="-376767" y="-915894"/>
            <a:ext cx="17835652" cy="106821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51816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8432800"/>
            <a:ext cx="11607800" cy="68976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571500"/>
            <a:ext cx="11607801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49999" y="9220199"/>
            <a:ext cx="297893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eg"/>
          <p:cNvSpPr>
            <a:spLocks noGrp="1"/>
          </p:cNvSpPr>
          <p:nvPr>
            <p:ph type="pic" idx="21"/>
          </p:nvPr>
        </p:nvSpPr>
        <p:spPr>
          <a:xfrm>
            <a:off x="5319129" y="495299"/>
            <a:ext cx="7543801" cy="8780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003800"/>
            <a:ext cx="5105400" cy="4044566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692534"/>
            <a:ext cx="5105400" cy="4387466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44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589358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660384004_1290x1720.jpeg"/>
          <p:cNvSpPr>
            <a:spLocks noGrp="1"/>
          </p:cNvSpPr>
          <p:nvPr>
            <p:ph type="pic" idx="21"/>
          </p:nvPr>
        </p:nvSpPr>
        <p:spPr>
          <a:xfrm>
            <a:off x="6172200" y="596900"/>
            <a:ext cx="6448425" cy="8597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2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3225800"/>
            <a:ext cx="11607800" cy="3302000"/>
          </a:xfrm>
          <a:prstGeom prst="rect">
            <a:avLst/>
          </a:prstGeom>
        </p:spPr>
        <p:txBody>
          <a:bodyPr anchor="ctr"/>
          <a:lstStyle>
            <a:lvl1pPr>
              <a:defRPr sz="8200" b="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11607800" cy="10160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09700"/>
            <a:ext cx="11607801" cy="671802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300"/>
              </a:spcBef>
              <a:buSzTx/>
              <a:buNone/>
              <a:defRPr sz="3800" spc="-38"/>
            </a:lvl1pPr>
            <a:lvl2pPr marL="0" indent="457200">
              <a:spcBef>
                <a:spcPts val="1300"/>
              </a:spcBef>
              <a:buSzTx/>
              <a:buNone/>
              <a:defRPr sz="3800" spc="-38"/>
            </a:lvl2pPr>
            <a:lvl3pPr marL="0" indent="914400">
              <a:spcBef>
                <a:spcPts val="1300"/>
              </a:spcBef>
              <a:buSzTx/>
              <a:buNone/>
              <a:defRPr sz="3800" spc="-38"/>
            </a:lvl3pPr>
            <a:lvl4pPr marL="0" indent="1371600">
              <a:spcBef>
                <a:spcPts val="1300"/>
              </a:spcBef>
              <a:buSzTx/>
              <a:buNone/>
              <a:defRPr sz="3800" spc="-38"/>
            </a:lvl4pPr>
            <a:lvl5pPr marL="0" indent="1828800">
              <a:spcBef>
                <a:spcPts val="1300"/>
              </a:spcBef>
              <a:buSzTx/>
              <a:buNone/>
              <a:defRPr sz="3800" spc="-38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/>
          </p:nvPr>
        </p:nvSpPr>
        <p:spPr>
          <a:xfrm>
            <a:off x="698500" y="2959100"/>
            <a:ext cx="11607800" cy="609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Slide Title"/>
          <p:cNvSpPr txBox="1">
            <a:spLocks noGrp="1"/>
          </p:cNvSpPr>
          <p:nvPr>
            <p:ph type="title"/>
          </p:nvPr>
        </p:nvSpPr>
        <p:spPr>
          <a:xfrm>
            <a:off x="698500" y="440266"/>
            <a:ext cx="11607800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0067" y="9220199"/>
            <a:ext cx="297892" cy="28747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3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81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762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143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524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905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286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667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048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429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lide Number Placeholder 2"/>
          <p:cNvSpPr txBox="1">
            <a:spLocks noGrp="1"/>
          </p:cNvSpPr>
          <p:nvPr>
            <p:ph type="sldNum" sz="quarter" idx="2"/>
          </p:nvPr>
        </p:nvSpPr>
        <p:spPr>
          <a:xfrm>
            <a:off x="12108823" y="9114112"/>
            <a:ext cx="245738" cy="37134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 b="1"/>
            </a:lvl1pPr>
          </a:lstStyle>
          <a:p>
            <a:fld id="{86CB4B4D-7CA3-9044-876B-883B54F8677D}" type="slidenum">
              <a:t>1</a:t>
            </a:fld>
            <a:endParaRPr/>
          </a:p>
        </p:txBody>
      </p:sp>
      <p:sp>
        <p:nvSpPr>
          <p:cNvPr id="170" name="Title 3"/>
          <p:cNvSpPr txBox="1">
            <a:spLocks noGrp="1"/>
          </p:cNvSpPr>
          <p:nvPr>
            <p:ph type="title"/>
          </p:nvPr>
        </p:nvSpPr>
        <p:spPr>
          <a:xfrm>
            <a:off x="2025226" y="3332481"/>
            <a:ext cx="9353974" cy="1056641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1200"/>
              </a:spcBef>
              <a:defRPr sz="2000" b="1">
                <a:solidFill>
                  <a:srgbClr val="FFFFFF"/>
                </a:solidFill>
              </a:defRPr>
            </a:pPr>
            <a:r>
              <a:t>Νέο Πρόγραμμα “ΕΞΟΙΚΟΝΟΜΩ – ΑΥΤΟΝΟΜΩ  …… </a:t>
            </a:r>
            <a:r>
              <a:rPr i="1"/>
              <a:t>για ένα έξυπνο σπίτι”</a:t>
            </a:r>
            <a:br>
              <a:rPr i="1"/>
            </a:br>
            <a:endParaRPr i="1"/>
          </a:p>
        </p:txBody>
      </p:sp>
      <p:pic>
        <p:nvPicPr>
          <p:cNvPr id="171" name="Εικόνα 3" descr="Εικόνα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27600" y="1542653"/>
            <a:ext cx="1822613" cy="895747"/>
          </a:xfrm>
          <a:prstGeom prst="rect">
            <a:avLst/>
          </a:prstGeom>
          <a:ln w="12700">
            <a:miter lim="400000"/>
          </a:ln>
        </p:spPr>
      </p:pic>
      <p:pic>
        <p:nvPicPr>
          <p:cNvPr id="172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397759" y="3413759"/>
            <a:ext cx="8290562" cy="2626852"/>
          </a:xfrm>
          <a:prstGeom prst="rect">
            <a:avLst/>
          </a:prstGeom>
          <a:ln w="12700">
            <a:miter lim="400000"/>
          </a:ln>
        </p:spPr>
      </p:pic>
      <p:sp>
        <p:nvSpPr>
          <p:cNvPr id="173" name="TextBox 9"/>
          <p:cNvSpPr txBox="1"/>
          <p:nvPr/>
        </p:nvSpPr>
        <p:spPr>
          <a:xfrm>
            <a:off x="3630876" y="6426195"/>
            <a:ext cx="6142674" cy="181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defTabSz="914400">
              <a:defRPr sz="2400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Ένα νέο Πρόγραμμα ενεργειακής αναβάθμισης και αυτονόμησης κατοικιών</a:t>
            </a:r>
          </a:p>
          <a:p>
            <a:pPr defTabSz="914400">
              <a:defRPr sz="2400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…για</a:t>
            </a:r>
            <a:r>
              <a:rPr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</a:rPr>
              <a:t> </a:t>
            </a:r>
            <a:r>
              <a:rPr sz="32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</a:rPr>
              <a:t>Έξυπνα Σπίτια</a:t>
            </a:r>
            <a:br>
              <a:rPr sz="32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</a:rPr>
            </a:br>
            <a:endParaRPr sz="3200" b="1">
              <a:solidFill>
                <a:schemeClr val="accent3">
                  <a:hueOff val="914338"/>
                  <a:satOff val="31515"/>
                  <a:lumOff val="-30790"/>
                </a:schemeClr>
              </a:solidFill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Θέση αριθμού διαφάνειας 4"/>
          <p:cNvSpPr txBox="1">
            <a:spLocks noGrp="1"/>
          </p:cNvSpPr>
          <p:nvPr>
            <p:ph type="sldNum" sz="quarter" idx="2"/>
          </p:nvPr>
        </p:nvSpPr>
        <p:spPr>
          <a:xfrm>
            <a:off x="12005834" y="9114112"/>
            <a:ext cx="348727" cy="37134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  <p:sp>
        <p:nvSpPr>
          <p:cNvPr id="270" name="Ορθογώνιο 6"/>
          <p:cNvSpPr/>
          <p:nvPr/>
        </p:nvSpPr>
        <p:spPr>
          <a:xfrm>
            <a:off x="-1" y="1683954"/>
            <a:ext cx="13004802" cy="108375"/>
          </a:xfrm>
          <a:prstGeom prst="rect">
            <a:avLst/>
          </a:prstGeom>
          <a:solidFill>
            <a:schemeClr val="accent3">
              <a:hueOff val="914338"/>
              <a:satOff val="31515"/>
              <a:lumOff val="-30790"/>
            </a:schemeClr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graphicFrame>
        <p:nvGraphicFramePr>
          <p:cNvPr id="271" name="Πίνακας 14"/>
          <p:cNvGraphicFramePr/>
          <p:nvPr/>
        </p:nvGraphicFramePr>
        <p:xfrm>
          <a:off x="2109792" y="3277753"/>
          <a:ext cx="10104551" cy="3719253"/>
        </p:xfrm>
        <a:graphic>
          <a:graphicData uri="http://schemas.openxmlformats.org/drawingml/2006/table">
            <a:tbl>
              <a:tblPr bandRow="1">
                <a:tableStyleId>{4C3C2611-4C71-4FC5-86AE-919BDF0F9419}</a:tableStyleId>
              </a:tblPr>
              <a:tblGrid>
                <a:gridCol w="6117830"/>
                <a:gridCol w="2667385"/>
              </a:tblGrid>
              <a:tr h="637046">
                <a:tc>
                  <a:txBody>
                    <a:bodyPr/>
                    <a:lstStyle/>
                    <a:p>
                      <a:pPr algn="l" defTabSz="1300480">
                        <a:defRPr sz="1800"/>
                      </a:pPr>
                      <a:r>
                        <a:rPr sz="2600">
                          <a:solidFill>
                            <a:schemeClr val="accent3">
                              <a:hueOff val="914338"/>
                              <a:satOff val="31515"/>
                              <a:lumOff val="-3079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Κατοικίες που αναμένεται να ενταχθούν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4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&gt;55.000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chemeClr val="accent3">
                        <a:hueOff val="914338"/>
                        <a:satOff val="31515"/>
                        <a:lumOff val="-30790"/>
                      </a:schemeClr>
                    </a:solidFill>
                  </a:tcPr>
                </a:tc>
              </a:tr>
              <a:tr h="638115">
                <a:tc>
                  <a:txBody>
                    <a:bodyPr/>
                    <a:lstStyle/>
                    <a:p>
                      <a:pPr algn="l" defTabSz="1300480">
                        <a:defRPr sz="1800"/>
                      </a:pPr>
                      <a:r>
                        <a:rPr sz="2600">
                          <a:solidFill>
                            <a:schemeClr val="accent3">
                              <a:hueOff val="914338"/>
                              <a:satOff val="31515"/>
                              <a:lumOff val="-3079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Ποσό επιδοτήσεων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4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&gt;897 εκ. €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chemeClr val="accent3">
                        <a:hueOff val="914338"/>
                        <a:satOff val="31515"/>
                        <a:lumOff val="-30790"/>
                      </a:schemeClr>
                    </a:solidFill>
                  </a:tcPr>
                </a:tc>
              </a:tr>
              <a:tr h="639762">
                <a:tc>
                  <a:txBody>
                    <a:bodyPr/>
                    <a:lstStyle/>
                    <a:p>
                      <a:pPr algn="l" defTabSz="1300480">
                        <a:defRPr sz="1800"/>
                      </a:pPr>
                      <a:r>
                        <a:rPr sz="2600">
                          <a:solidFill>
                            <a:schemeClr val="accent3">
                              <a:hueOff val="914338"/>
                              <a:satOff val="31515"/>
                              <a:lumOff val="-3079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Κύκλος εργασιών που θα δημιουργηθεί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4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&gt;1,5  δισ. €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chemeClr val="accent3">
                        <a:hueOff val="914338"/>
                        <a:satOff val="31515"/>
                        <a:lumOff val="-30790"/>
                      </a:schemeClr>
                    </a:solidFill>
                  </a:tcPr>
                </a:tc>
              </a:tr>
              <a:tr h="641960">
                <a:tc>
                  <a:txBody>
                    <a:bodyPr/>
                    <a:lstStyle/>
                    <a:p>
                      <a:pPr algn="l" defTabSz="1300480">
                        <a:defRPr sz="1800"/>
                      </a:pPr>
                      <a:r>
                        <a:rPr sz="2600">
                          <a:solidFill>
                            <a:schemeClr val="accent3">
                              <a:hueOff val="914338"/>
                              <a:satOff val="31515"/>
                              <a:lumOff val="-3079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Εξοικονόμηση Ενέργειας που θα επιτευχθεί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24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&gt;900.000Mwh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chemeClr val="accent3">
                        <a:hueOff val="914338"/>
                        <a:satOff val="31515"/>
                        <a:lumOff val="-30790"/>
                      </a:schemeClr>
                    </a:solidFill>
                  </a:tcPr>
                </a:tc>
              </a:tr>
              <a:tr h="641208">
                <a:tc>
                  <a:txBody>
                    <a:bodyPr/>
                    <a:lstStyle/>
                    <a:p>
                      <a:pPr algn="l" defTabSz="1300480">
                        <a:defRPr sz="1800"/>
                      </a:pPr>
                      <a:r>
                        <a:rPr sz="2600">
                          <a:solidFill>
                            <a:schemeClr val="accent3">
                              <a:hueOff val="914338"/>
                              <a:satOff val="31515"/>
                              <a:lumOff val="-3079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Αποφυγή έκλυσης αερίων θερμοκηπίου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24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&gt;200.000 tn CO</a:t>
                      </a:r>
                      <a:r>
                        <a:rPr baseline="30500"/>
                        <a:t>2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chemeClr val="accent3">
                        <a:hueOff val="914338"/>
                        <a:satOff val="31515"/>
                        <a:lumOff val="-3079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72" name="TextBox 15"/>
          <p:cNvSpPr txBox="1"/>
          <p:nvPr/>
        </p:nvSpPr>
        <p:spPr>
          <a:xfrm>
            <a:off x="716572" y="584418"/>
            <a:ext cx="7769131" cy="599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>
            <a:lvl1pPr algn="l" defTabSz="1300480">
              <a:defRPr sz="3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ΕΞΟΙΚΟΝΟΜΩ - ΑΥΤΟΝΟΜΩ 2020, Σε αριθμούς</a:t>
            </a:r>
          </a:p>
        </p:txBody>
      </p:sp>
      <p:pic>
        <p:nvPicPr>
          <p:cNvPr id="273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470971" y="541330"/>
            <a:ext cx="1533830" cy="7369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7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327371" y="7393650"/>
            <a:ext cx="4168957" cy="132092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lide Number Placeholder 2"/>
          <p:cNvSpPr txBox="1">
            <a:spLocks noGrp="1"/>
          </p:cNvSpPr>
          <p:nvPr>
            <p:ph type="sldNum" sz="quarter" idx="2"/>
          </p:nvPr>
        </p:nvSpPr>
        <p:spPr>
          <a:xfrm>
            <a:off x="12108823" y="9114112"/>
            <a:ext cx="245738" cy="37134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 b="1"/>
            </a:lvl1pPr>
          </a:lstStyle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176" name="Title 1"/>
          <p:cNvSpPr txBox="1"/>
          <p:nvPr/>
        </p:nvSpPr>
        <p:spPr>
          <a:xfrm>
            <a:off x="327217" y="609818"/>
            <a:ext cx="12441260" cy="599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/>
          <a:p>
            <a:pPr marL="487680" indent="-487680" algn="l" defTabSz="1300480">
              <a:spcBef>
                <a:spcPts val="800"/>
              </a:spcBef>
              <a:defRPr sz="3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H Εθνική Στρατηγική για την Ενεργειακή Εξοικονόμηση</a:t>
            </a:r>
          </a:p>
        </p:txBody>
      </p:sp>
      <p:sp>
        <p:nvSpPr>
          <p:cNvPr id="177" name="TextBox 6"/>
          <p:cNvSpPr txBox="1"/>
          <p:nvPr/>
        </p:nvSpPr>
        <p:spPr>
          <a:xfrm>
            <a:off x="155918" y="1625599"/>
            <a:ext cx="12783858" cy="3510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algn="l" defTabSz="1300480">
              <a:spcBef>
                <a:spcPts val="800"/>
              </a:spcBef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 algn="l" defTabSz="1300480">
              <a:spcBef>
                <a:spcPts val="800"/>
              </a:spcBef>
              <a:defRPr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Το </a:t>
            </a:r>
            <a:r>
              <a:rPr b="1"/>
              <a:t>Εθνικό Σχέδιο για την Ενέργεια και το Κλίμα</a:t>
            </a:r>
            <a:r>
              <a:t> </a:t>
            </a:r>
          </a:p>
          <a:p>
            <a:pPr algn="l" defTabSz="1300480">
              <a:spcBef>
                <a:spcPts val="800"/>
              </a:spcBef>
              <a:defRPr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της Ελληνικής Κυβέρνησης προβλέπει έως το έως το </a:t>
            </a:r>
            <a:r>
              <a:rPr b="1"/>
              <a:t>2030</a:t>
            </a:r>
            <a:r>
              <a:t>:</a:t>
            </a:r>
            <a:endParaRPr b="1"/>
          </a:p>
          <a:p>
            <a:pPr marL="914400" lvl="1" indent="-457200" algn="l" defTabSz="1300480">
              <a:spcBef>
                <a:spcPts val="800"/>
              </a:spcBef>
              <a:buSzPct val="100000"/>
              <a:buFont typeface="Arial"/>
              <a:buChar char="•"/>
              <a:defRPr sz="2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b="1"/>
          </a:p>
          <a:p>
            <a:pPr marL="914400" lvl="1" indent="-457200" algn="l" defTabSz="1300480">
              <a:spcBef>
                <a:spcPts val="800"/>
              </a:spcBef>
              <a:buSzPct val="100000"/>
              <a:buFont typeface="Arial"/>
              <a:buChar char="•"/>
              <a:defRPr sz="2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b="1"/>
          </a:p>
          <a:p>
            <a:pPr marL="914400" lvl="1" indent="-457200" algn="l" defTabSz="1300480">
              <a:spcBef>
                <a:spcPts val="800"/>
              </a:spcBef>
              <a:buSzPct val="100000"/>
              <a:buFont typeface="Arial"/>
              <a:buChar char="•"/>
              <a:defRPr sz="2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b="1"/>
          </a:p>
        </p:txBody>
      </p:sp>
      <p:sp>
        <p:nvSpPr>
          <p:cNvPr id="178" name="Ορθογώνιο 7"/>
          <p:cNvSpPr/>
          <p:nvPr/>
        </p:nvSpPr>
        <p:spPr>
          <a:xfrm>
            <a:off x="-1" y="1517226"/>
            <a:ext cx="13004802" cy="108374"/>
          </a:xfrm>
          <a:prstGeom prst="rect">
            <a:avLst/>
          </a:prstGeom>
          <a:solidFill>
            <a:schemeClr val="accent3">
              <a:hueOff val="914338"/>
              <a:satOff val="31515"/>
              <a:lumOff val="-30790"/>
            </a:schemeClr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pic>
        <p:nvPicPr>
          <p:cNvPr id="17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470970" y="541330"/>
            <a:ext cx="1533831" cy="736925"/>
          </a:xfrm>
          <a:prstGeom prst="rect">
            <a:avLst/>
          </a:prstGeom>
          <a:ln w="12700">
            <a:miter lim="400000"/>
          </a:ln>
        </p:spPr>
      </p:pic>
      <p:sp>
        <p:nvSpPr>
          <p:cNvPr id="180" name="Βελτίωση 38%…"/>
          <p:cNvSpPr txBox="1"/>
          <p:nvPr/>
        </p:nvSpPr>
        <p:spPr>
          <a:xfrm>
            <a:off x="348128" y="4272025"/>
            <a:ext cx="3735268" cy="12095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/>
          <a:p>
            <a:pPr defTabSz="1300480">
              <a:defRPr sz="3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Βελτίωση 38%</a:t>
            </a:r>
          </a:p>
          <a:p>
            <a:pPr defTabSz="1300480">
              <a:defRPr sz="2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της ενεργειακής απόδοσης </a:t>
            </a:r>
          </a:p>
          <a:p>
            <a:pPr defTabSz="1300480">
              <a:defRPr sz="2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σε σχέση με το 2017</a:t>
            </a:r>
          </a:p>
        </p:txBody>
      </p:sp>
      <p:sp>
        <p:nvSpPr>
          <p:cNvPr id="181" name="Ορθογώνιο 9"/>
          <p:cNvSpPr/>
          <p:nvPr/>
        </p:nvSpPr>
        <p:spPr>
          <a:xfrm>
            <a:off x="4634766" y="5516978"/>
            <a:ext cx="3735268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/>
          <a:p>
            <a:pPr defTabSz="1300480">
              <a:defRPr sz="3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Μείωση 55%</a:t>
            </a:r>
          </a:p>
          <a:p>
            <a:pPr defTabSz="1300480">
              <a:defRPr sz="2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εκπομπών CO</a:t>
            </a:r>
            <a:r>
              <a:rPr baseline="-19300"/>
              <a:t>2</a:t>
            </a:r>
            <a:r>
              <a:t> </a:t>
            </a:r>
          </a:p>
          <a:p>
            <a:pPr defTabSz="1300480">
              <a:defRPr sz="2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σε σχέση με το 2005</a:t>
            </a:r>
          </a:p>
        </p:txBody>
      </p:sp>
      <p:sp>
        <p:nvSpPr>
          <p:cNvPr id="182" name="~61%…"/>
          <p:cNvSpPr txBox="1"/>
          <p:nvPr/>
        </p:nvSpPr>
        <p:spPr>
          <a:xfrm>
            <a:off x="8921404" y="5699632"/>
            <a:ext cx="3735268" cy="12095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/>
          <a:p>
            <a:pPr defTabSz="1300480">
              <a:defRPr sz="3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~61% </a:t>
            </a:r>
          </a:p>
          <a:p>
            <a:pPr defTabSz="1300480">
              <a:defRPr sz="2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μερίδιο ΑΠΕ στην ηλεκτροπαραγωγή</a:t>
            </a:r>
          </a:p>
        </p:txBody>
      </p:sp>
      <p:sp>
        <p:nvSpPr>
          <p:cNvPr id="183" name="Rectangle"/>
          <p:cNvSpPr/>
          <p:nvPr/>
        </p:nvSpPr>
        <p:spPr>
          <a:xfrm>
            <a:off x="4504538" y="4404782"/>
            <a:ext cx="3995724" cy="2224394"/>
          </a:xfrm>
          <a:prstGeom prst="rect">
            <a:avLst/>
          </a:prstGeom>
          <a:ln w="635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4" name="Rectangle"/>
          <p:cNvSpPr/>
          <p:nvPr/>
        </p:nvSpPr>
        <p:spPr>
          <a:xfrm>
            <a:off x="217900" y="3764603"/>
            <a:ext cx="3995724" cy="2224394"/>
          </a:xfrm>
          <a:prstGeom prst="rect">
            <a:avLst/>
          </a:prstGeom>
          <a:ln w="635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5" name="Rectangle"/>
          <p:cNvSpPr/>
          <p:nvPr/>
        </p:nvSpPr>
        <p:spPr>
          <a:xfrm>
            <a:off x="8791176" y="5370551"/>
            <a:ext cx="3995724" cy="2224394"/>
          </a:xfrm>
          <a:prstGeom prst="rect">
            <a:avLst/>
          </a:prstGeom>
          <a:ln w="635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ctangle"/>
          <p:cNvSpPr/>
          <p:nvPr/>
        </p:nvSpPr>
        <p:spPr>
          <a:xfrm>
            <a:off x="3998998" y="5682946"/>
            <a:ext cx="8537165" cy="1069849"/>
          </a:xfrm>
          <a:prstGeom prst="rect">
            <a:avLst/>
          </a:prstGeom>
          <a:ln w="635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8" name="Rectangle"/>
          <p:cNvSpPr/>
          <p:nvPr/>
        </p:nvSpPr>
        <p:spPr>
          <a:xfrm>
            <a:off x="3492144" y="7250905"/>
            <a:ext cx="8537165" cy="1069849"/>
          </a:xfrm>
          <a:prstGeom prst="rect">
            <a:avLst/>
          </a:prstGeom>
          <a:ln w="635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9" name="Rectangle"/>
          <p:cNvSpPr/>
          <p:nvPr/>
        </p:nvSpPr>
        <p:spPr>
          <a:xfrm>
            <a:off x="3998998" y="4099506"/>
            <a:ext cx="8537165" cy="1069849"/>
          </a:xfrm>
          <a:prstGeom prst="rect">
            <a:avLst/>
          </a:prstGeom>
          <a:ln w="635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190" name="Εικόνα 1" descr="Εικόνα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82502" y="3379893"/>
            <a:ext cx="3359574" cy="2993814"/>
          </a:xfrm>
          <a:prstGeom prst="rect">
            <a:avLst/>
          </a:prstGeom>
          <a:ln w="12700">
            <a:miter lim="400000"/>
          </a:ln>
        </p:spPr>
      </p:pic>
      <p:sp>
        <p:nvSpPr>
          <p:cNvPr id="191" name="Slide Number Placeholder 2"/>
          <p:cNvSpPr txBox="1">
            <a:spLocks noGrp="1"/>
          </p:cNvSpPr>
          <p:nvPr>
            <p:ph type="sldNum" sz="quarter" idx="2"/>
          </p:nvPr>
        </p:nvSpPr>
        <p:spPr>
          <a:xfrm>
            <a:off x="12108823" y="9114112"/>
            <a:ext cx="245738" cy="37134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 b="1"/>
            </a:lvl1pPr>
          </a:lstStyle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192" name="Ορθογώνιο 7"/>
          <p:cNvSpPr/>
          <p:nvPr/>
        </p:nvSpPr>
        <p:spPr>
          <a:xfrm>
            <a:off x="-1" y="1517226"/>
            <a:ext cx="13004802" cy="108374"/>
          </a:xfrm>
          <a:prstGeom prst="rect">
            <a:avLst/>
          </a:prstGeom>
          <a:solidFill>
            <a:schemeClr val="accent3">
              <a:hueOff val="914338"/>
              <a:satOff val="31515"/>
              <a:lumOff val="-30790"/>
            </a:schemeClr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pic>
        <p:nvPicPr>
          <p:cNvPr id="193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470970" y="541330"/>
            <a:ext cx="1533831" cy="736925"/>
          </a:xfrm>
          <a:prstGeom prst="rect">
            <a:avLst/>
          </a:prstGeom>
          <a:ln w="12700">
            <a:miter lim="400000"/>
          </a:ln>
        </p:spPr>
      </p:pic>
      <p:sp>
        <p:nvSpPr>
          <p:cNvPr id="194" name="Shape"/>
          <p:cNvSpPr/>
          <p:nvPr/>
        </p:nvSpPr>
        <p:spPr>
          <a:xfrm>
            <a:off x="2489625" y="2116469"/>
            <a:ext cx="1381212" cy="65641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264" h="21600" extrusionOk="0">
                <a:moveTo>
                  <a:pt x="256" y="0"/>
                </a:moveTo>
                <a:cubicBezTo>
                  <a:pt x="21600" y="5965"/>
                  <a:pt x="21600" y="15635"/>
                  <a:pt x="256" y="21600"/>
                </a:cubicBezTo>
                <a:lnTo>
                  <a:pt x="0" y="21529"/>
                </a:lnTo>
                <a:cubicBezTo>
                  <a:pt x="21203" y="15603"/>
                  <a:pt x="21203" y="5997"/>
                  <a:pt x="0" y="71"/>
                </a:cubicBezTo>
                <a:close/>
              </a:path>
            </a:pathLst>
          </a:custGeom>
          <a:ln w="25400">
            <a:solidFill>
              <a:srgbClr val="00B050"/>
            </a:solidFill>
          </a:ln>
        </p:spPr>
        <p:txBody>
          <a:bodyPr lIns="65023" tIns="65023" rIns="65023" bIns="65023"/>
          <a:lstStyle/>
          <a:p>
            <a: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95" name="Rectangle"/>
          <p:cNvSpPr/>
          <p:nvPr/>
        </p:nvSpPr>
        <p:spPr>
          <a:xfrm>
            <a:off x="3162472" y="2480857"/>
            <a:ext cx="8600299" cy="1060830"/>
          </a:xfrm>
          <a:prstGeom prst="rect">
            <a:avLst/>
          </a:prstGeom>
          <a:solidFill>
            <a:schemeClr val="accent3">
              <a:hueOff val="914338"/>
              <a:satOff val="31515"/>
              <a:lumOff val="-30790"/>
            </a:schemeClr>
          </a:solidFill>
          <a:ln w="25400">
            <a:solidFill>
              <a:srgbClr val="FFFFFF"/>
            </a:solidFill>
          </a:ln>
        </p:spPr>
        <p:txBody>
          <a:bodyPr lIns="65023" tIns="65023" rIns="65023" bIns="65023" anchor="ctr"/>
          <a:lstStyle/>
          <a:p>
            <a:pPr algn="l" defTabSz="1390791">
              <a:lnSpc>
                <a:spcPct val="90000"/>
              </a:lnSpc>
              <a:spcBef>
                <a:spcPts val="1000"/>
              </a:spcBef>
              <a:defRPr sz="30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96" name="ΕΞΟΙΚΟΝΟΜΩ ΑΥΤΟΝΟΜΩ για ΕΞΥΠΝΑ ΣΠΙΤΙΑ"/>
          <p:cNvSpPr txBox="1"/>
          <p:nvPr/>
        </p:nvSpPr>
        <p:spPr>
          <a:xfrm>
            <a:off x="3925031" y="2696847"/>
            <a:ext cx="8625699" cy="6288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9473" tIns="79473" rIns="79473" bIns="79473" anchor="ctr">
            <a:spAutoFit/>
          </a:bodyPr>
          <a:lstStyle>
            <a:lvl1pPr algn="l" defTabSz="1390791">
              <a:lnSpc>
                <a:spcPct val="90000"/>
              </a:lnSpc>
              <a:spcBef>
                <a:spcPts val="1300"/>
              </a:spcBef>
              <a:defRPr sz="30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ΕΞΟΙΚΟΝΟΜΩ ΑΥΤΟΝΟΜΩ για ΕΞΥΠΝΑ ΣΠΙΤΙΑ</a:t>
            </a:r>
          </a:p>
        </p:txBody>
      </p:sp>
      <p:sp>
        <p:nvSpPr>
          <p:cNvPr id="197" name="Circle"/>
          <p:cNvSpPr/>
          <p:nvPr/>
        </p:nvSpPr>
        <p:spPr>
          <a:xfrm>
            <a:off x="2499454" y="2348253"/>
            <a:ext cx="1326035" cy="1326036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B050"/>
            </a:solidFill>
          </a:ln>
        </p:spPr>
        <p:txBody>
          <a:bodyPr lIns="65023" tIns="65023" rIns="65023" bIns="65023"/>
          <a:lstStyle/>
          <a:p>
            <a: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98" name="Ενεργειακή Εξοικονόμηση για Δημόσια Κτίρια"/>
          <p:cNvSpPr txBox="1"/>
          <p:nvPr/>
        </p:nvSpPr>
        <p:spPr>
          <a:xfrm>
            <a:off x="4533229" y="4288367"/>
            <a:ext cx="8017500" cy="6288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9473" tIns="79473" rIns="79473" bIns="79473" anchor="ctr">
            <a:spAutoFit/>
          </a:bodyPr>
          <a:lstStyle>
            <a:lvl1pPr algn="l" defTabSz="1390791">
              <a:lnSpc>
                <a:spcPct val="90000"/>
              </a:lnSpc>
              <a:spcBef>
                <a:spcPts val="1300"/>
              </a:spcBef>
              <a:defRPr sz="3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Ενεργειακή Εξοικονόμηση για Δημόσια Κτίρια</a:t>
            </a:r>
          </a:p>
        </p:txBody>
      </p:sp>
      <p:sp>
        <p:nvSpPr>
          <p:cNvPr id="199" name="Circle"/>
          <p:cNvSpPr/>
          <p:nvPr/>
        </p:nvSpPr>
        <p:spPr>
          <a:xfrm>
            <a:off x="3107652" y="3939773"/>
            <a:ext cx="1326035" cy="132603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C3D69B"/>
            </a:solidFill>
          </a:ln>
        </p:spPr>
        <p:txBody>
          <a:bodyPr lIns="65023" tIns="65023" rIns="65023" bIns="65023"/>
          <a:lstStyle/>
          <a:p>
            <a: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00" name="Ενεργειακή Εξοικονόμηση Βιομηχανία &amp; Επιχειρήσεις"/>
          <p:cNvSpPr txBox="1"/>
          <p:nvPr/>
        </p:nvSpPr>
        <p:spPr>
          <a:xfrm>
            <a:off x="4533229" y="5668431"/>
            <a:ext cx="8017500" cy="10517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9473" tIns="79473" rIns="79473" bIns="79473" anchor="ctr">
            <a:spAutoFit/>
          </a:bodyPr>
          <a:lstStyle>
            <a:lvl1pPr algn="l" defTabSz="1390791">
              <a:lnSpc>
                <a:spcPct val="90000"/>
              </a:lnSpc>
              <a:spcBef>
                <a:spcPts val="1300"/>
              </a:spcBef>
              <a:defRPr sz="3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Ενεργειακή Εξοικονόμηση Βιομηχανία &amp; Επιχειρήσεις</a:t>
            </a:r>
          </a:p>
        </p:txBody>
      </p:sp>
      <p:sp>
        <p:nvSpPr>
          <p:cNvPr id="201" name="Circle"/>
          <p:cNvSpPr/>
          <p:nvPr/>
        </p:nvSpPr>
        <p:spPr>
          <a:xfrm>
            <a:off x="3107652" y="5531292"/>
            <a:ext cx="1326035" cy="132603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C3D69B"/>
            </a:solidFill>
          </a:ln>
        </p:spPr>
        <p:txBody>
          <a:bodyPr lIns="65023" tIns="65023" rIns="65023" bIns="65023"/>
          <a:lstStyle/>
          <a:p>
            <a: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02" name="Ενεργειακή Εξοικονόμηση στον Τουρισμό"/>
          <p:cNvSpPr txBox="1"/>
          <p:nvPr/>
        </p:nvSpPr>
        <p:spPr>
          <a:xfrm>
            <a:off x="3925031" y="7471406"/>
            <a:ext cx="8625699" cy="6288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9473" tIns="79473" rIns="79473" bIns="79473" anchor="ctr">
            <a:spAutoFit/>
          </a:bodyPr>
          <a:lstStyle>
            <a:lvl1pPr algn="l" defTabSz="1390791">
              <a:lnSpc>
                <a:spcPct val="90000"/>
              </a:lnSpc>
              <a:spcBef>
                <a:spcPts val="1300"/>
              </a:spcBef>
              <a:defRPr sz="3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Ενεργειακή Εξοικονόμηση στον Τουρισμό</a:t>
            </a:r>
          </a:p>
        </p:txBody>
      </p:sp>
      <p:sp>
        <p:nvSpPr>
          <p:cNvPr id="203" name="Circle"/>
          <p:cNvSpPr/>
          <p:nvPr/>
        </p:nvSpPr>
        <p:spPr>
          <a:xfrm>
            <a:off x="2499454" y="7122811"/>
            <a:ext cx="1326035" cy="132603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C3D69B"/>
            </a:solidFill>
          </a:ln>
        </p:spPr>
        <p:txBody>
          <a:bodyPr lIns="65023" tIns="65023" rIns="65023" bIns="65023"/>
          <a:lstStyle/>
          <a:p>
            <a: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04" name="Ορθογώνιο 10"/>
          <p:cNvSpPr txBox="1"/>
          <p:nvPr/>
        </p:nvSpPr>
        <p:spPr>
          <a:xfrm>
            <a:off x="91778" y="6482852"/>
            <a:ext cx="2136116" cy="1539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65023" tIns="65023" rIns="65023" bIns="65023">
            <a:spAutoFit/>
          </a:bodyPr>
          <a:lstStyle/>
          <a:p>
            <a:pPr defTabSz="1300480">
              <a:defRPr sz="3000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Πράσινο </a:t>
            </a:r>
          </a:p>
          <a:p>
            <a:pPr defTabSz="1300480">
              <a:defRPr sz="3000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Κύμα </a:t>
            </a:r>
          </a:p>
          <a:p>
            <a:pPr defTabSz="1300480">
              <a:defRPr sz="3000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Ανακαίνισης</a:t>
            </a:r>
          </a:p>
        </p:txBody>
      </p:sp>
      <p:sp>
        <p:nvSpPr>
          <p:cNvPr id="205" name="Title 1"/>
          <p:cNvSpPr txBox="1"/>
          <p:nvPr/>
        </p:nvSpPr>
        <p:spPr>
          <a:xfrm>
            <a:off x="281770" y="609818"/>
            <a:ext cx="12441260" cy="599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/>
          <a:p>
            <a:pPr marL="487680" indent="-487680" algn="l" defTabSz="1300480">
              <a:spcBef>
                <a:spcPts val="800"/>
              </a:spcBef>
              <a:defRPr sz="3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H Εθνική Στρατηγική για την Ενεργειακή Εξοικονόμηση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Θέση αριθμού διαφάνειας 4"/>
          <p:cNvSpPr txBox="1">
            <a:spLocks noGrp="1"/>
          </p:cNvSpPr>
          <p:nvPr>
            <p:ph type="sldNum" sz="quarter" idx="2"/>
          </p:nvPr>
        </p:nvSpPr>
        <p:spPr>
          <a:xfrm>
            <a:off x="12108823" y="9114112"/>
            <a:ext cx="245738" cy="37134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208" name="Ορθογώνιο 8"/>
          <p:cNvSpPr/>
          <p:nvPr/>
        </p:nvSpPr>
        <p:spPr>
          <a:xfrm>
            <a:off x="-1" y="1517226"/>
            <a:ext cx="13004802" cy="108374"/>
          </a:xfrm>
          <a:prstGeom prst="rect">
            <a:avLst/>
          </a:prstGeom>
          <a:solidFill>
            <a:srgbClr val="00B050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pic>
        <p:nvPicPr>
          <p:cNvPr id="20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470970" y="541330"/>
            <a:ext cx="1533831" cy="736925"/>
          </a:xfrm>
          <a:prstGeom prst="rect">
            <a:avLst/>
          </a:prstGeom>
          <a:ln w="12700">
            <a:miter lim="400000"/>
          </a:ln>
        </p:spPr>
      </p:pic>
      <p:sp>
        <p:nvSpPr>
          <p:cNvPr id="210" name="Title 1"/>
          <p:cNvSpPr txBox="1"/>
          <p:nvPr/>
        </p:nvSpPr>
        <p:spPr>
          <a:xfrm>
            <a:off x="753387" y="609818"/>
            <a:ext cx="12441260" cy="599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marL="487680" indent="-487680" algn="l" defTabSz="1300480">
              <a:spcBef>
                <a:spcPts val="800"/>
              </a:spcBef>
              <a:defRPr sz="3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Χρηματοδότηση και αποτελέσματα </a:t>
            </a:r>
          </a:p>
        </p:txBody>
      </p:sp>
      <p:graphicFrame>
        <p:nvGraphicFramePr>
          <p:cNvPr id="211" name="6 - Πίνακας"/>
          <p:cNvGraphicFramePr/>
          <p:nvPr/>
        </p:nvGraphicFramePr>
        <p:xfrm>
          <a:off x="1361102" y="3273923"/>
          <a:ext cx="9858985" cy="493706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131671"/>
                <a:gridCol w="1154656"/>
                <a:gridCol w="1243476"/>
                <a:gridCol w="1243476"/>
                <a:gridCol w="1776394"/>
                <a:gridCol w="1282335"/>
                <a:gridCol w="1026977"/>
              </a:tblGrid>
              <a:tr h="710559">
                <a:tc>
                  <a:txBody>
                    <a:bodyPr/>
                    <a:lstStyle/>
                    <a:p>
                      <a:pPr algn="l" defTabSz="1300480">
                        <a:defRPr sz="22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</a:tcPr>
                </a:tc>
                <a:tc gridSpan="3"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Απολογισμός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Τρέχον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</a:lnR>
                    <a:lnT w="3175">
                      <a:solidFill>
                        <a:srgbClr val="000000"/>
                      </a:solidFill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C3D69B"/>
                    </a:solidFill>
                  </a:tcPr>
                </a:tc>
                <a:tc gridSpan="2"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Εκτίμηση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</a:lnL>
                    <a:lnR w="3175">
                      <a:solidFill>
                        <a:srgbClr val="000000"/>
                      </a:solidFill>
                    </a:lnR>
                    <a:lnT w="3175">
                      <a:solidFill>
                        <a:srgbClr val="000000"/>
                      </a:solidFill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D7E4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760026">
                <a:tc>
                  <a:txBody>
                    <a:bodyPr/>
                    <a:lstStyle/>
                    <a:p>
                      <a:pPr algn="l" defTabSz="1300480">
                        <a:defRPr sz="22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</a:tcPr>
                </a:tc>
                <a:tc gridSpan="3"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EKO I &amp; II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ΕΞΟΙΚΟΝΟΜΩ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12700">
                      <a:solidFill>
                        <a:srgbClr val="000000"/>
                      </a:solidFill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C3D69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defTabSz="1300480">
                        <a:defRPr sz="1800"/>
                      </a:pPr>
                      <a:r>
                        <a:rPr sz="24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ΑΥΤΟΝΟΜΩ</a:t>
                      </a:r>
                    </a:p>
                  </a:txBody>
                  <a:tcPr marL="9388" marR="9388" marT="9388" marB="9388" anchor="ctr" horzOverflow="overflow">
                    <a:lnL w="12700">
                      <a:solidFill>
                        <a:srgbClr val="000000"/>
                      </a:solidFill>
                    </a:lnL>
                    <a:lnR w="3175">
                      <a:solidFill>
                        <a:srgbClr val="000000"/>
                      </a:solidFill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D7E4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712393">
                <a:tc>
                  <a:txBody>
                    <a:bodyPr/>
                    <a:lstStyle/>
                    <a:p>
                      <a:pPr algn="l" defTabSz="1300480">
                        <a:defRPr sz="1800"/>
                      </a:pPr>
                      <a:r>
                        <a:rPr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 Έτη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2011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2018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2019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2020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C3D69B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2021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2022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D7E4BD"/>
                    </a:solidFill>
                  </a:tcPr>
                </a:tc>
              </a:tr>
              <a:tr h="1378367">
                <a:tc>
                  <a:txBody>
                    <a:bodyPr/>
                    <a:lstStyle/>
                    <a:p>
                      <a:pPr algn="l" defTabSz="1300480">
                        <a:defRPr sz="1800"/>
                      </a:pPr>
                      <a:r>
                        <a:rPr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Αναβαθμιζόμενες Κατοικίες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22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65.650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22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42.700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22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20.000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22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&gt;35.000 – 60.000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C3D69B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&gt;60.000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&gt;60.000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D7E4BD"/>
                    </a:solidFill>
                  </a:tcPr>
                </a:tc>
              </a:tr>
              <a:tr h="1375724"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Συνολική Δημόσια Δαπάνη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77933C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562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502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275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897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C3D69B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&gt;1 δις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&gt;1 δις</a:t>
                      </a:r>
                    </a:p>
                  </a:txBody>
                  <a:tcPr marL="9388" marR="9388" marT="9388" marB="9388" anchor="ctr" horzOverflow="overflow">
                    <a:lnL w="3175">
                      <a:solidFill>
                        <a:srgbClr val="000000"/>
                      </a:solidFill>
                      <a:prstDash val="lgDashDotDot"/>
                    </a:lnL>
                    <a:lnR w="3175">
                      <a:solidFill>
                        <a:srgbClr val="000000"/>
                      </a:solidFill>
                      <a:prstDash val="lgDashDotDot"/>
                    </a:lnR>
                    <a:lnT w="3175">
                      <a:solidFill>
                        <a:srgbClr val="000000"/>
                      </a:solidFill>
                      <a:prstDash val="lgDashDotDot"/>
                    </a:lnT>
                    <a:lnB w="3175">
                      <a:solidFill>
                        <a:srgbClr val="000000"/>
                      </a:solidFill>
                      <a:prstDash val="lgDashDotDot"/>
                    </a:lnB>
                    <a:solidFill>
                      <a:srgbClr val="D7E4B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Θέση αριθμού διαφάνειας 4"/>
          <p:cNvSpPr txBox="1">
            <a:spLocks noGrp="1"/>
          </p:cNvSpPr>
          <p:nvPr>
            <p:ph type="sldNum" sz="quarter" idx="2"/>
          </p:nvPr>
        </p:nvSpPr>
        <p:spPr>
          <a:xfrm>
            <a:off x="12108823" y="9114112"/>
            <a:ext cx="245738" cy="37134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214" name="Ορθογώνιο 8"/>
          <p:cNvSpPr/>
          <p:nvPr/>
        </p:nvSpPr>
        <p:spPr>
          <a:xfrm>
            <a:off x="-1" y="1517226"/>
            <a:ext cx="13004802" cy="108374"/>
          </a:xfrm>
          <a:prstGeom prst="rect">
            <a:avLst/>
          </a:prstGeom>
          <a:solidFill>
            <a:srgbClr val="00B050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pic>
        <p:nvPicPr>
          <p:cNvPr id="21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470970" y="541330"/>
            <a:ext cx="1533831" cy="736925"/>
          </a:xfrm>
          <a:prstGeom prst="rect">
            <a:avLst/>
          </a:prstGeom>
          <a:ln w="12700">
            <a:miter lim="400000"/>
          </a:ln>
        </p:spPr>
      </p:pic>
      <p:sp>
        <p:nvSpPr>
          <p:cNvPr id="216" name="Title 1"/>
          <p:cNvSpPr txBox="1"/>
          <p:nvPr/>
        </p:nvSpPr>
        <p:spPr>
          <a:xfrm>
            <a:off x="665135" y="609818"/>
            <a:ext cx="12441260" cy="599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marL="487680" indent="-487680" algn="l" defTabSz="1300480">
              <a:spcBef>
                <a:spcPts val="800"/>
              </a:spcBef>
              <a:defRPr sz="3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Χρονοδιάγραμμα Έναρξης Υποβολής αιτήσεων</a:t>
            </a:r>
          </a:p>
        </p:txBody>
      </p:sp>
      <p:graphicFrame>
        <p:nvGraphicFramePr>
          <p:cNvPr id="217" name="Πίνακας 1"/>
          <p:cNvGraphicFramePr/>
          <p:nvPr/>
        </p:nvGraphicFramePr>
        <p:xfrm>
          <a:off x="2568862" y="2326763"/>
          <a:ext cx="7045669" cy="5479041"/>
        </p:xfrm>
        <a:graphic>
          <a:graphicData uri="http://schemas.openxmlformats.org/drawingml/2006/table">
            <a:tbl>
              <a:tblPr firstRow="1" firstCol="1" bandRow="1">
                <a:tableStyleId>{4C3C2611-4C71-4FC5-86AE-919BDF0F9419}</a:tableStyleId>
              </a:tblPr>
              <a:tblGrid>
                <a:gridCol w="3793864"/>
                <a:gridCol w="3251805"/>
              </a:tblGrid>
              <a:tr h="403171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50000"/>
                        </a:lnSpc>
                        <a:defRPr sz="1800" b="0"/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Περιφέρεια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38100">
                      <a:solidFill>
                        <a:srgbClr val="FFFFFF"/>
                      </a:solidFill>
                    </a:lnB>
                    <a:solidFill>
                      <a:schemeClr val="accent3">
                        <a:hueOff val="914338"/>
                        <a:satOff val="31515"/>
                        <a:lumOff val="-3079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50000"/>
                        </a:lnSpc>
                        <a:defRPr sz="1800" b="0"/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Έναρξη υποβολής αιτήσεων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38100">
                      <a:solidFill>
                        <a:srgbClr val="FFFFFF"/>
                      </a:solidFill>
                    </a:lnB>
                    <a:solidFill>
                      <a:schemeClr val="accent3">
                        <a:hueOff val="914338"/>
                        <a:satOff val="31515"/>
                        <a:lumOff val="-30790"/>
                      </a:schemeClr>
                    </a:solidFill>
                  </a:tcPr>
                </a:tc>
              </a:tr>
              <a:tr h="512513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50000"/>
                        </a:lnSpc>
                        <a:defRPr sz="1800" b="0"/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Ηπείρου, Ιονίων Νήσων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381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50000"/>
                        </a:lnSpc>
                        <a:defRPr sz="1800"/>
                      </a:pPr>
                      <a:r>
                        <a:rPr sz="2200">
                          <a:solidFill>
                            <a:schemeClr val="accent3">
                              <a:hueOff val="914338"/>
                              <a:satOff val="31515"/>
                              <a:lumOff val="-3079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Από 11.12.2020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381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14477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50000"/>
                        </a:lnSpc>
                        <a:defRPr sz="1800" b="0"/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Αττικής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50000"/>
                        </a:lnSpc>
                        <a:defRPr sz="1800"/>
                      </a:pPr>
                      <a:r>
                        <a:rPr sz="2200">
                          <a:solidFill>
                            <a:schemeClr val="accent3">
                              <a:hueOff val="914338"/>
                              <a:satOff val="31515"/>
                              <a:lumOff val="-3079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Από 14.12.2020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09593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50000"/>
                        </a:lnSpc>
                        <a:defRPr sz="1800" b="0"/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Στερεάς Ελλάδας, Πελοποννήσου 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50000"/>
                        </a:lnSpc>
                        <a:defRPr sz="1800"/>
                      </a:pPr>
                      <a:r>
                        <a:rPr sz="2200">
                          <a:solidFill>
                            <a:schemeClr val="accent3">
                              <a:hueOff val="914338"/>
                              <a:satOff val="31515"/>
                              <a:lumOff val="-3079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Από 16.12.2020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17822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50000"/>
                        </a:lnSpc>
                        <a:defRPr sz="1800" b="0"/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Δυτικής Ελλάδας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50000"/>
                        </a:lnSpc>
                        <a:defRPr sz="1800"/>
                      </a:pPr>
                      <a:r>
                        <a:rPr sz="2200">
                          <a:solidFill>
                            <a:schemeClr val="accent3">
                              <a:hueOff val="914338"/>
                              <a:satOff val="31515"/>
                              <a:lumOff val="-3079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Από 18.12.2020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15576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50000"/>
                        </a:lnSpc>
                        <a:defRPr sz="1800" b="0"/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Κρήτης, Β. Αιγαίου, Ν. Αιγαίου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50000"/>
                        </a:lnSpc>
                        <a:defRPr sz="1800"/>
                      </a:pPr>
                      <a:r>
                        <a:rPr sz="2200">
                          <a:solidFill>
                            <a:schemeClr val="accent3">
                              <a:hueOff val="914338"/>
                              <a:satOff val="31515"/>
                              <a:lumOff val="-3079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Από 21.12.2020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19173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50000"/>
                        </a:lnSpc>
                        <a:defRPr sz="1800" b="0"/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Ανατολικής Μακεδονίας και Θράκης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50000"/>
                        </a:lnSpc>
                        <a:defRPr sz="1800"/>
                      </a:pPr>
                      <a:r>
                        <a:rPr sz="2200">
                          <a:solidFill>
                            <a:schemeClr val="accent3">
                              <a:hueOff val="914338"/>
                              <a:satOff val="31515"/>
                              <a:lumOff val="-3079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Από 11.01.2021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15416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50000"/>
                        </a:lnSpc>
                        <a:defRPr sz="1800" b="0"/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Δυτικής Μακεδονίας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50000"/>
                        </a:lnSpc>
                        <a:defRPr sz="1800"/>
                      </a:pPr>
                      <a:r>
                        <a:rPr sz="2200">
                          <a:solidFill>
                            <a:schemeClr val="accent3">
                              <a:hueOff val="914338"/>
                              <a:satOff val="31515"/>
                              <a:lumOff val="-3079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Από 13.01.2021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09512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50000"/>
                        </a:lnSpc>
                        <a:defRPr sz="1800" b="0"/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Κεντρικής Μακεδονίας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50000"/>
                        </a:lnSpc>
                        <a:defRPr sz="1800"/>
                      </a:pPr>
                      <a:r>
                        <a:rPr sz="2200">
                          <a:solidFill>
                            <a:schemeClr val="accent3">
                              <a:hueOff val="914338"/>
                              <a:satOff val="31515"/>
                              <a:lumOff val="-3079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Από 15.01.2021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12532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50000"/>
                        </a:lnSpc>
                        <a:defRPr sz="1800" b="0"/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Θεσσαλίας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50000"/>
                        </a:lnSpc>
                        <a:defRPr sz="1800"/>
                      </a:pPr>
                      <a:r>
                        <a:rPr sz="2200">
                          <a:solidFill>
                            <a:schemeClr val="accent3">
                              <a:hueOff val="914338"/>
                              <a:satOff val="31515"/>
                              <a:lumOff val="-3079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Από 20.01.2021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8" name="Table"/>
          <p:cNvGraphicFramePr/>
          <p:nvPr/>
        </p:nvGraphicFramePr>
        <p:xfrm>
          <a:off x="2609019" y="7733745"/>
          <a:ext cx="6950106" cy="527222"/>
        </p:xfrm>
        <a:graphic>
          <a:graphicData uri="http://schemas.openxmlformats.org/drawingml/2006/table">
            <a:tbl>
              <a:tblPr firstCol="1" bandRow="1">
                <a:tableStyleId>{4C3C2611-4C71-4FC5-86AE-919BDF0F9419}</a:tableStyleId>
              </a:tblPr>
              <a:tblGrid>
                <a:gridCol w="3768138"/>
                <a:gridCol w="3181968"/>
              </a:tblGrid>
              <a:tr h="527222"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50000"/>
                        </a:lnSpc>
                        <a:defRPr sz="1800" b="0"/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Πολυκατοικίες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50000"/>
                        </a:lnSpc>
                        <a:defRPr sz="1800"/>
                      </a:pPr>
                      <a:r>
                        <a:rPr sz="2200">
                          <a:solidFill>
                            <a:schemeClr val="accent3">
                              <a:hueOff val="914338"/>
                              <a:satOff val="31515"/>
                              <a:lumOff val="-30790"/>
                            </a:schemeClr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Από 18.01.2021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Θέση αριθμού διαφάνειας 4"/>
          <p:cNvSpPr txBox="1">
            <a:spLocks noGrp="1"/>
          </p:cNvSpPr>
          <p:nvPr>
            <p:ph type="sldNum" sz="quarter" idx="2"/>
          </p:nvPr>
        </p:nvSpPr>
        <p:spPr>
          <a:xfrm>
            <a:off x="12108823" y="9114112"/>
            <a:ext cx="245738" cy="37134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221" name="Title 1"/>
          <p:cNvSpPr txBox="1"/>
          <p:nvPr/>
        </p:nvSpPr>
        <p:spPr>
          <a:xfrm>
            <a:off x="665135" y="609818"/>
            <a:ext cx="12441260" cy="599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/>
          <a:p>
            <a:pPr marL="487680" indent="-487680" algn="l" defTabSz="1300480">
              <a:spcBef>
                <a:spcPts val="800"/>
              </a:spcBef>
              <a:defRPr sz="3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Η νέα προσέγγιση: Κίνητρα</a:t>
            </a:r>
          </a:p>
        </p:txBody>
      </p:sp>
      <p:sp>
        <p:nvSpPr>
          <p:cNvPr id="222" name="Ορθογώνιο 8"/>
          <p:cNvSpPr/>
          <p:nvPr/>
        </p:nvSpPr>
        <p:spPr>
          <a:xfrm>
            <a:off x="-1" y="1517226"/>
            <a:ext cx="13004802" cy="108374"/>
          </a:xfrm>
          <a:prstGeom prst="rect">
            <a:avLst/>
          </a:prstGeom>
          <a:solidFill>
            <a:srgbClr val="00B050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pic>
        <p:nvPicPr>
          <p:cNvPr id="223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470970" y="541330"/>
            <a:ext cx="1533831" cy="736925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24" name="Table 4"/>
          <p:cNvGraphicFramePr/>
          <p:nvPr/>
        </p:nvGraphicFramePr>
        <p:xfrm>
          <a:off x="473744" y="2275839"/>
          <a:ext cx="12233489" cy="3413255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678173"/>
                <a:gridCol w="2574617"/>
                <a:gridCol w="3451771"/>
                <a:gridCol w="2787816"/>
                <a:gridCol w="2741112"/>
              </a:tblGrid>
              <a:tr h="926599">
                <a:tc>
                  <a:txBody>
                    <a:bodyPr/>
                    <a:lstStyle/>
                    <a:p>
                      <a:pPr algn="just"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 b="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solidFill>
                        <a:srgbClr val="9BBB59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 b="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Ατομικό
Εισόδημα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solidFill>
                        <a:srgbClr val="9BBB59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 b="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Οικογενειακό
Εισόδημα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solidFill>
                        <a:srgbClr val="9BBB59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 b="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Βασικό Ποσοστό Επιχορήγησης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solidFill>
                        <a:srgbClr val="9BBB59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 b="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Μέγιστο Ποσοστό Επιχορήγησης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solidFill>
                        <a:srgbClr val="9BBB59"/>
                      </a:solidFill>
                    </a:lnB>
                  </a:tcPr>
                </a:tc>
              </a:tr>
              <a:tr h="353547">
                <a:tc>
                  <a:txBody>
                    <a:bodyPr/>
                    <a:lstStyle/>
                    <a:p>
                      <a:pPr algn="just"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 b="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miter lim="400000"/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≤ 10.000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miter lim="400000"/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≤ 20.000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miter lim="400000"/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65%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miter lim="400000"/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95%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miter lim="400000"/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  <a:tr h="596442">
                <a:tc>
                  <a:txBody>
                    <a:bodyPr/>
                    <a:lstStyle/>
                    <a:p>
                      <a:pPr algn="just"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 b="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 10.000 – 20.000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 20.000 – 30.000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55%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85%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514577">
                <a:tc>
                  <a:txBody>
                    <a:bodyPr/>
                    <a:lstStyle/>
                    <a:p>
                      <a:pPr algn="just"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 b="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 20.000 – 30.000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 30.000 – 40.000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50%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80%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  <a:tr h="514577">
                <a:tc>
                  <a:txBody>
                    <a:bodyPr/>
                    <a:lstStyle/>
                    <a:p>
                      <a:pPr algn="just"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 b="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 30.000 – 50.000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 40.000 – 70.000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45%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75%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358945">
                <a:tc>
                  <a:txBody>
                    <a:bodyPr/>
                    <a:lstStyle/>
                    <a:p>
                      <a:pPr algn="just"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 b="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 50.000 – 90.000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&gt; 70.000 – 120.000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35%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65%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9BBB59"/>
                      </a:solidFill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5" name="Table 6"/>
          <p:cNvGraphicFramePr/>
          <p:nvPr/>
        </p:nvGraphicFramePr>
        <p:xfrm>
          <a:off x="473744" y="6068906"/>
          <a:ext cx="12233487" cy="1766570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719382"/>
                <a:gridCol w="3905218"/>
                <a:gridCol w="4910324"/>
                <a:gridCol w="2698563"/>
              </a:tblGrid>
              <a:tr h="802498">
                <a:tc>
                  <a:txBody>
                    <a:bodyPr/>
                    <a:lstStyle/>
                    <a:p>
                      <a:pPr algn="just"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 b="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solidFill>
                        <a:srgbClr val="9BBB59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 b="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Πολυκατοικία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solidFill>
                        <a:srgbClr val="9BBB59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Βασικό ποσοστό  επιχορήγησης </a:t>
                      </a:r>
                    </a:p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(ανεξάρτητο από εισοδ. κατηγορίες)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solidFill>
                        <a:srgbClr val="9BBB59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 b="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Μέγιστο Ποσοστό Επιχορήγησης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solidFill>
                        <a:srgbClr val="9BBB59"/>
                      </a:solidFill>
                    </a:lnB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algn="just"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 b="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miter lim="400000"/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Τύπου Α*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miter lim="400000"/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60%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miter lim="400000"/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90%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9BBB59"/>
                      </a:solidFill>
                    </a:lnT>
                    <a:lnB w="12700">
                      <a:miter lim="400000"/>
                    </a:lnB>
                    <a:solidFill>
                      <a:srgbClr val="9BBB59">
                        <a:alpha val="20000"/>
                      </a:srgbClr>
                    </a:soli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algn="just"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 b="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9BBB59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Τύπου Β**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9BBB59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60%</a:t>
                      </a:r>
                    </a:p>
                  </a:txBody>
                  <a:tcPr marL="9525" marR="9525" marT="9525" marB="9525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9BBB59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defTabSz="1300480">
                        <a:lnSpc>
                          <a:spcPct val="15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80%</a:t>
                      </a:r>
                    </a:p>
                  </a:txBody>
                  <a:tcPr marL="0" marR="0" marT="0" marB="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solidFill>
                        <a:srgbClr val="9BBB59"/>
                      </a:solidFill>
                    </a:lnB>
                  </a:tcPr>
                </a:tc>
              </a:tr>
            </a:tbl>
          </a:graphicData>
        </a:graphic>
      </p:graphicFrame>
      <p:sp>
        <p:nvSpPr>
          <p:cNvPr id="226" name="Content Placeholder 2"/>
          <p:cNvSpPr txBox="1"/>
          <p:nvPr/>
        </p:nvSpPr>
        <p:spPr>
          <a:xfrm>
            <a:off x="432147" y="1647944"/>
            <a:ext cx="11750768" cy="46903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normAutofit/>
          </a:bodyPr>
          <a:lstStyle/>
          <a:p>
            <a:pPr marL="235743" indent="-235743" algn="l" defTabSz="1300480">
              <a:lnSpc>
                <a:spcPct val="90000"/>
              </a:lnSpc>
              <a:buSzPct val="100000"/>
              <a:buFont typeface="Arial"/>
              <a:buChar char="•"/>
              <a:defRPr sz="2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Αυξημένο βασικό ποσοστό και ειδικά κίνητρα επιχορήγησης για έως και 95% ενίσχυση.</a:t>
            </a:r>
          </a:p>
          <a:p>
            <a:pPr marL="235743" indent="-235743" algn="l" defTabSz="1300480">
              <a:lnSpc>
                <a:spcPct val="90000"/>
              </a:lnSpc>
              <a:buSzPct val="100000"/>
              <a:buFont typeface="Arial"/>
              <a:buChar char="•"/>
              <a:defRPr sz="2200">
                <a:solidFill>
                  <a:srgbClr val="2F5597"/>
                </a:solidFill>
                <a:latin typeface="Roboto"/>
                <a:ea typeface="Roboto"/>
                <a:cs typeface="Roboto"/>
                <a:sym typeface="Roboto"/>
              </a:defRPr>
            </a:pPr>
            <a:endParaRPr/>
          </a:p>
          <a:p>
            <a:pPr marL="235743" indent="-235743" algn="l" defTabSz="1300480">
              <a:lnSpc>
                <a:spcPct val="90000"/>
              </a:lnSpc>
              <a:buSzPct val="100000"/>
              <a:buFont typeface="Arial"/>
              <a:buChar char="•"/>
              <a:defRPr sz="2200" i="1">
                <a:solidFill>
                  <a:srgbClr val="2F5597"/>
                </a:solidFill>
                <a:latin typeface="Roboto"/>
                <a:ea typeface="Roboto"/>
                <a:cs typeface="Roboto"/>
                <a:sym typeface="Roboto"/>
              </a:defRPr>
            </a:pPr>
            <a:endParaRPr/>
          </a:p>
        </p:txBody>
      </p:sp>
      <p:sp>
        <p:nvSpPr>
          <p:cNvPr id="227" name="TextBox 1"/>
          <p:cNvSpPr txBox="1"/>
          <p:nvPr/>
        </p:nvSpPr>
        <p:spPr>
          <a:xfrm>
            <a:off x="538768" y="7878651"/>
            <a:ext cx="11899394" cy="1527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algn="l" defTabSz="1300480">
              <a:defRPr sz="1800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*Υποβάλλεται συνδυαστικά από αιτήσεις των διαμερισμάτων μιας πολυκατοικίας όπου δηλώνουν ότι επιθυμούν πέρα από τις δικές τους παρεμβάσεις να πραγματοποιήσουν και κοινόχρηστες </a:t>
            </a:r>
          </a:p>
          <a:p>
            <a:pPr algn="l" defTabSz="1300480">
              <a:def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 algn="l" defTabSz="1300480">
              <a:defRPr sz="1800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**Ειδική αίτηση όπου δίνει τη δυνατότητα για υλοποίηση μόνο κοινόχρηστων παρεμβάσεων σε μια πολυκατοικία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Θέση αριθμού διαφάνειας 4"/>
          <p:cNvSpPr txBox="1">
            <a:spLocks noGrp="1"/>
          </p:cNvSpPr>
          <p:nvPr>
            <p:ph type="sldNum" sz="quarter" idx="2"/>
          </p:nvPr>
        </p:nvSpPr>
        <p:spPr>
          <a:xfrm>
            <a:off x="12108823" y="9114112"/>
            <a:ext cx="245738" cy="37134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sp>
        <p:nvSpPr>
          <p:cNvPr id="230" name="Content Placeholder 2"/>
          <p:cNvSpPr txBox="1"/>
          <p:nvPr/>
        </p:nvSpPr>
        <p:spPr>
          <a:xfrm>
            <a:off x="507500" y="2275571"/>
            <a:ext cx="11989800" cy="66000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normAutofit/>
          </a:bodyPr>
          <a:lstStyle/>
          <a:p>
            <a:pPr marL="226313" indent="-226313" algn="l" defTabSz="1248460">
              <a:lnSpc>
                <a:spcPct val="90000"/>
              </a:lnSpc>
              <a:buSzPct val="100000"/>
              <a:buFont typeface="Arial"/>
              <a:buChar char="•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Αυξημένο βασικό ποσοστό και ειδικά κίνητρα επιχορήγησης, για έως και 95% ενίσχυση.</a:t>
            </a:r>
          </a:p>
          <a:p>
            <a:pPr algn="l" defTabSz="1248460">
              <a:lnSpc>
                <a:spcPct val="90000"/>
              </a:lnSpc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 marL="219455" indent="-219455" algn="l" defTabSz="1248460">
              <a:lnSpc>
                <a:spcPct val="90000"/>
              </a:lnSpc>
              <a:buSzPct val="100000"/>
              <a:buFont typeface="Arial"/>
              <a:buChar char="•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Επί του βασικού ποσοστού επιχορήγησης, προστίθεται επιπλέον </a:t>
            </a:r>
            <a:r>
              <a:rPr b="1"/>
              <a:t>ειδική προσαύξηση 10% λόγω COVID – 19.</a:t>
            </a:r>
          </a:p>
          <a:p>
            <a:pPr marL="219455" indent="-219455" algn="l" defTabSz="1248460">
              <a:lnSpc>
                <a:spcPct val="90000"/>
              </a:lnSpc>
              <a:buSzPct val="100000"/>
              <a:buFont typeface="Arial"/>
              <a:buChar char="•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b="1"/>
          </a:p>
          <a:p>
            <a:pPr marL="219455" indent="-219455" algn="l" defTabSz="1248460">
              <a:lnSpc>
                <a:spcPct val="90000"/>
              </a:lnSpc>
              <a:buSzPct val="100000"/>
              <a:buFont typeface="Arial"/>
              <a:buChar char="•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Σε κτίρια ενεργειακής κατηγορίας </a:t>
            </a:r>
            <a:r>
              <a:rPr b="1"/>
              <a:t>Η και Ζ </a:t>
            </a:r>
            <a:r>
              <a:t>(μονοκατοικίες, μεμονωμένα διαμερίσματα, πολυκατοικίες Τύπου Α), </a:t>
            </a:r>
            <a:r>
              <a:rPr b="1"/>
              <a:t>εφόσον επιτευχθεί αναβάθμιση σε τουλάχιστον Β’ ενεργειακή κατηγορία</a:t>
            </a:r>
            <a:r>
              <a:t>, προστίθεται ενεργειακό premium +10%.</a:t>
            </a:r>
            <a:r>
              <a:rPr i="1"/>
              <a:t> </a:t>
            </a:r>
          </a:p>
          <a:p>
            <a:pPr marL="219455" indent="-219455" algn="l" defTabSz="1248460">
              <a:lnSpc>
                <a:spcPct val="90000"/>
              </a:lnSpc>
              <a:buSzPct val="100000"/>
              <a:buFont typeface="Arial"/>
              <a:buChar char="•"/>
              <a:defRPr sz="2400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i="1"/>
          </a:p>
          <a:p>
            <a:pPr marL="219455" indent="-219455" algn="l" defTabSz="1248460">
              <a:lnSpc>
                <a:spcPct val="90000"/>
              </a:lnSpc>
              <a:buSzPct val="100000"/>
              <a:buFont typeface="Arial"/>
              <a:buChar char="•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Ειδικά για τους δήμους που ανήκουν σε λιγνιτικές περιοχές, το βασικό ποσοστό επιχορήγησης, προσαυξάνεται κατά 10%.</a:t>
            </a:r>
          </a:p>
          <a:p>
            <a:pPr algn="l" defTabSz="1248460">
              <a:lnSpc>
                <a:spcPct val="90000"/>
              </a:lnSpc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 algn="l" defTabSz="1248460">
              <a:lnSpc>
                <a:spcPct val="90000"/>
              </a:lnSpc>
              <a:defRPr sz="2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Ακόμα,</a:t>
            </a:r>
            <a:br/>
            <a:endParaRPr/>
          </a:p>
          <a:p>
            <a:pPr marL="219455" indent="-219455" algn="l" defTabSz="1248460">
              <a:lnSpc>
                <a:spcPct val="90000"/>
              </a:lnSpc>
              <a:buSzPct val="100000"/>
              <a:buFont typeface="Arial"/>
              <a:buChar char="•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Ανώτατος επιλέξιμος προϋπολογισμός συνολικών παρεμβάσεων 50.000€ ανά επιλέξιμη κατοικία ή 100.000€ ανά ΑΦΜ Ωφελούμενου Δικαιούχου</a:t>
            </a:r>
          </a:p>
          <a:p>
            <a:pPr marL="219455" indent="-219455" algn="l" defTabSz="1248460">
              <a:lnSpc>
                <a:spcPct val="90000"/>
              </a:lnSpc>
              <a:buSzPct val="100000"/>
              <a:buFont typeface="Arial"/>
              <a:buChar char="•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 marL="219455" indent="-219455" algn="l" defTabSz="1248460">
              <a:lnSpc>
                <a:spcPct val="90000"/>
              </a:lnSpc>
              <a:buSzPct val="100000"/>
              <a:buFont typeface="Arial"/>
              <a:buChar char="•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80.000€ ανώτατος επιλέξιμος προϋπολογισμός κοινόχρηστων παρεμβάσεων σε πολυκατοικίες.</a:t>
            </a:r>
          </a:p>
        </p:txBody>
      </p:sp>
      <p:sp>
        <p:nvSpPr>
          <p:cNvPr id="231" name="Title 1"/>
          <p:cNvSpPr txBox="1"/>
          <p:nvPr/>
        </p:nvSpPr>
        <p:spPr>
          <a:xfrm>
            <a:off x="543648" y="609818"/>
            <a:ext cx="12441260" cy="599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/>
          <a:p>
            <a:pPr marL="487680" indent="-487680" algn="l" defTabSz="1300480">
              <a:spcBef>
                <a:spcPts val="800"/>
              </a:spcBef>
              <a:defRPr sz="3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Η νέα προσέγγιση: Κίνητρα</a:t>
            </a:r>
          </a:p>
        </p:txBody>
      </p:sp>
      <p:sp>
        <p:nvSpPr>
          <p:cNvPr id="232" name="Ορθογώνιο 8"/>
          <p:cNvSpPr/>
          <p:nvPr/>
        </p:nvSpPr>
        <p:spPr>
          <a:xfrm>
            <a:off x="-1" y="1517226"/>
            <a:ext cx="13004802" cy="108374"/>
          </a:xfrm>
          <a:prstGeom prst="rect">
            <a:avLst/>
          </a:prstGeom>
          <a:solidFill>
            <a:schemeClr val="accent3">
              <a:hueOff val="914338"/>
              <a:satOff val="31515"/>
              <a:lumOff val="-30790"/>
            </a:schemeClr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pic>
        <p:nvPicPr>
          <p:cNvPr id="233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470970" y="541330"/>
            <a:ext cx="1533831" cy="73692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" name="Εικόνα 13" descr="Εικόνα 1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726522" y="2465558"/>
            <a:ext cx="6920963" cy="6220630"/>
          </a:xfrm>
          <a:prstGeom prst="rect">
            <a:avLst/>
          </a:prstGeom>
          <a:ln w="12700">
            <a:miter lim="400000"/>
          </a:ln>
        </p:spPr>
      </p:pic>
      <p:sp>
        <p:nvSpPr>
          <p:cNvPr id="236" name="Title 1"/>
          <p:cNvSpPr txBox="1"/>
          <p:nvPr/>
        </p:nvSpPr>
        <p:spPr>
          <a:xfrm>
            <a:off x="501679" y="609818"/>
            <a:ext cx="12441260" cy="599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marL="487680" indent="-487680" algn="l" defTabSz="1300480">
              <a:spcBef>
                <a:spcPts val="800"/>
              </a:spcBef>
              <a:defRPr sz="3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Νέα χαρακτηριστικά – επιλέξιμες παρεμβάσεις</a:t>
            </a:r>
          </a:p>
        </p:txBody>
      </p:sp>
      <p:sp>
        <p:nvSpPr>
          <p:cNvPr id="237" name="Slide Number Placeholder 2"/>
          <p:cNvSpPr txBox="1">
            <a:spLocks noGrp="1"/>
          </p:cNvSpPr>
          <p:nvPr>
            <p:ph type="sldNum" sz="quarter" idx="2"/>
          </p:nvPr>
        </p:nvSpPr>
        <p:spPr>
          <a:xfrm>
            <a:off x="12108823" y="9114112"/>
            <a:ext cx="245738" cy="37134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 b="1"/>
            </a:lvl1pPr>
          </a:lstStyle>
          <a:p>
            <a:fld id="{86CB4B4D-7CA3-9044-876B-883B54F8677D}" type="slidenum">
              <a:t>8</a:t>
            </a:fld>
            <a:endParaRPr/>
          </a:p>
        </p:txBody>
      </p:sp>
      <p:sp>
        <p:nvSpPr>
          <p:cNvPr id="238" name="Ορθογώνιο 11"/>
          <p:cNvSpPr/>
          <p:nvPr/>
        </p:nvSpPr>
        <p:spPr>
          <a:xfrm>
            <a:off x="-1" y="1517226"/>
            <a:ext cx="13004802" cy="108374"/>
          </a:xfrm>
          <a:prstGeom prst="rect">
            <a:avLst/>
          </a:prstGeom>
          <a:solidFill>
            <a:schemeClr val="accent3">
              <a:hueOff val="914338"/>
              <a:satOff val="31515"/>
              <a:lumOff val="-30790"/>
            </a:schemeClr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sz="2400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pic>
        <p:nvPicPr>
          <p:cNvPr id="239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470970" y="541330"/>
            <a:ext cx="1533831" cy="736925"/>
          </a:xfrm>
          <a:prstGeom prst="rect">
            <a:avLst/>
          </a:prstGeom>
          <a:ln w="12700">
            <a:miter lim="400000"/>
          </a:ln>
        </p:spPr>
      </p:pic>
      <p:sp>
        <p:nvSpPr>
          <p:cNvPr id="240" name="15 - TextBox"/>
          <p:cNvSpPr txBox="1"/>
          <p:nvPr/>
        </p:nvSpPr>
        <p:spPr>
          <a:xfrm>
            <a:off x="581977" y="2030000"/>
            <a:ext cx="6950344" cy="23398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algn="l" defTabSz="1300480">
              <a:defRPr sz="2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Διατήρηση και διεύρυνση των επιλέξιμων παρεμβάσεων εξοικονόμησης</a:t>
            </a:r>
          </a:p>
          <a:p>
            <a: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- Θερμομόνωση</a:t>
            </a:r>
          </a:p>
          <a:p>
            <a:pPr algn="l" defTabSz="1300480">
              <a:buSzPct val="100000"/>
              <a:buChar char="-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Κουφώματα</a:t>
            </a:r>
          </a:p>
          <a:p>
            <a:pPr algn="l" defTabSz="1300480">
              <a:buSzPct val="100000"/>
              <a:buChar char="-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Σύστημα θέρμανσης – ψύξης</a:t>
            </a:r>
          </a:p>
          <a:p>
            <a:pPr algn="l" defTabSz="1300480">
              <a:buSzPct val="100000"/>
              <a:buChar char="-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Σύστημα Ζεστού Νερού Χρήσης</a:t>
            </a:r>
          </a:p>
        </p:txBody>
      </p:sp>
      <p:sp>
        <p:nvSpPr>
          <p:cNvPr id="241" name="15 - TextBox"/>
          <p:cNvSpPr txBox="1"/>
          <p:nvPr/>
        </p:nvSpPr>
        <p:spPr>
          <a:xfrm>
            <a:off x="581977" y="4774248"/>
            <a:ext cx="8467570" cy="1603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algn="l" defTabSz="1300480">
              <a:defRPr sz="2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Έξυπνα συστήματα (Smart Home)</a:t>
            </a:r>
          </a:p>
          <a:p>
            <a:pPr algn="l" defTabSz="1300480">
              <a:buSzPct val="100000"/>
              <a:buChar char="-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Φωτισμού</a:t>
            </a:r>
          </a:p>
          <a:p>
            <a:pPr algn="l" defTabSz="1300480">
              <a:buSzPct val="100000"/>
              <a:buChar char="-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Θέρμανσης/ψύξης</a:t>
            </a:r>
          </a:p>
          <a:p>
            <a:pPr algn="l" defTabSz="1300480">
              <a:buSzPct val="100000"/>
              <a:buChar char="-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Απομακρυσμένου ελέγχου και παρακολούθησης</a:t>
            </a:r>
          </a:p>
        </p:txBody>
      </p:sp>
      <p:sp>
        <p:nvSpPr>
          <p:cNvPr id="242" name="15 - TextBox"/>
          <p:cNvSpPr txBox="1"/>
          <p:nvPr/>
        </p:nvSpPr>
        <p:spPr>
          <a:xfrm>
            <a:off x="469751" y="6940780"/>
            <a:ext cx="9258696" cy="1603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algn="l" defTabSz="1300480">
              <a:defRPr sz="24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Ενίσχυση ενεργειακής αυτονομίας</a:t>
            </a:r>
          </a:p>
          <a:p>
            <a:pPr algn="l" defTabSz="1300480">
              <a:buSzPct val="100000"/>
              <a:buChar char="-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Συστήματα ηλεκτροπαραγωγής από ΑΠΕ</a:t>
            </a:r>
          </a:p>
          <a:p>
            <a:pPr algn="l" defTabSz="1300480">
              <a:buSzPct val="100000"/>
              <a:buChar char="-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Συστήματα αποθήκευσης</a:t>
            </a:r>
          </a:p>
          <a:p>
            <a:pPr algn="l" defTabSz="1300480">
              <a:buSzPct val="100000"/>
              <a:buChar char="-"/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Υποδομές φόρτισης ηλεκτρικών οχημάτων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Οβάλ 31"/>
          <p:cNvSpPr/>
          <p:nvPr/>
        </p:nvSpPr>
        <p:spPr>
          <a:xfrm>
            <a:off x="2864562" y="6006436"/>
            <a:ext cx="1083735" cy="975361"/>
          </a:xfrm>
          <a:prstGeom prst="ellipse">
            <a:avLst/>
          </a:prstGeom>
          <a:solidFill>
            <a:srgbClr val="00B050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45" name="TextBox 18"/>
          <p:cNvSpPr txBox="1"/>
          <p:nvPr/>
        </p:nvSpPr>
        <p:spPr>
          <a:xfrm>
            <a:off x="2390081" y="8749174"/>
            <a:ext cx="11321604" cy="562739"/>
          </a:xfrm>
          <a:prstGeom prst="rect">
            <a:avLst/>
          </a:prstGeom>
          <a:ln w="50800">
            <a:solidFill>
              <a:schemeClr val="accent3">
                <a:hueOff val="914338"/>
                <a:satOff val="31515"/>
                <a:lumOff val="-3079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>
            <a:lvl1pPr algn="l" defTabSz="1300480">
              <a:lnSpc>
                <a:spcPts val="2900"/>
              </a:lnSpc>
              <a:spcBef>
                <a:spcPts val="1700"/>
              </a:spcBef>
              <a:defRPr sz="23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Μείωση του ενεργειακού κόστους για τα νοικοκυριά</a:t>
            </a:r>
          </a:p>
        </p:txBody>
      </p:sp>
      <p:sp>
        <p:nvSpPr>
          <p:cNvPr id="246" name="TextBox 16"/>
          <p:cNvSpPr txBox="1"/>
          <p:nvPr/>
        </p:nvSpPr>
        <p:spPr>
          <a:xfrm>
            <a:off x="4101532" y="4627625"/>
            <a:ext cx="10744580" cy="536449"/>
          </a:xfrm>
          <a:prstGeom prst="rect">
            <a:avLst/>
          </a:prstGeom>
          <a:ln w="50800">
            <a:solidFill>
              <a:schemeClr val="accent3">
                <a:hueOff val="914338"/>
                <a:satOff val="31515"/>
                <a:lumOff val="-3079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algn="l" defTabSz="1300480">
              <a:defRPr sz="23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</a:rPr>
              <a:t>Δημιουργία προστιθέμενης αξίας </a:t>
            </a:r>
            <a:r>
              <a:rPr b="0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</a:rPr>
              <a:t>στο κτιριακό απόθεμα της Χώρας</a:t>
            </a:r>
            <a:r>
              <a:rPr b="0"/>
              <a:t>.</a:t>
            </a:r>
          </a:p>
        </p:txBody>
      </p:sp>
      <p:sp>
        <p:nvSpPr>
          <p:cNvPr id="247" name="TextBox 14"/>
          <p:cNvSpPr txBox="1"/>
          <p:nvPr/>
        </p:nvSpPr>
        <p:spPr>
          <a:xfrm>
            <a:off x="2600959" y="2236139"/>
            <a:ext cx="12954001" cy="892049"/>
          </a:xfrm>
          <a:prstGeom prst="rect">
            <a:avLst/>
          </a:prstGeom>
          <a:ln w="50800">
            <a:solidFill>
              <a:schemeClr val="accent3">
                <a:hueOff val="914338"/>
                <a:satOff val="31515"/>
                <a:lumOff val="-3079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algn="l" defTabSz="1300480">
              <a:defRPr sz="2300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 </a:t>
            </a:r>
            <a:r>
              <a:rPr b="1"/>
              <a:t>Κινητοποίηση της αγοράς </a:t>
            </a:r>
            <a:r>
              <a:t>για την υλοποίηση επενδύσεων σε κτιριακές</a:t>
            </a:r>
            <a:br/>
            <a:r>
              <a:t>  υποδομές.</a:t>
            </a:r>
          </a:p>
        </p:txBody>
      </p:sp>
      <p:sp>
        <p:nvSpPr>
          <p:cNvPr id="248" name="Slide Number Placeholder 2"/>
          <p:cNvSpPr txBox="1">
            <a:spLocks noGrp="1"/>
          </p:cNvSpPr>
          <p:nvPr>
            <p:ph type="sldNum" sz="quarter" idx="2"/>
          </p:nvPr>
        </p:nvSpPr>
        <p:spPr>
          <a:xfrm>
            <a:off x="12108823" y="9114112"/>
            <a:ext cx="245738" cy="37134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 b="1"/>
            </a:lvl1pPr>
          </a:lstStyle>
          <a:p>
            <a:fld id="{86CB4B4D-7CA3-9044-876B-883B54F8677D}" type="slidenum">
              <a:t>9</a:t>
            </a:fld>
            <a:endParaRPr/>
          </a:p>
        </p:txBody>
      </p:sp>
      <p:sp>
        <p:nvSpPr>
          <p:cNvPr id="249" name="Ορθογώνιο 25"/>
          <p:cNvSpPr/>
          <p:nvPr/>
        </p:nvSpPr>
        <p:spPr>
          <a:xfrm>
            <a:off x="-1" y="1517226"/>
            <a:ext cx="13004802" cy="108374"/>
          </a:xfrm>
          <a:prstGeom prst="rect">
            <a:avLst/>
          </a:prstGeom>
          <a:solidFill>
            <a:schemeClr val="accent3">
              <a:hueOff val="914338"/>
              <a:satOff val="31515"/>
              <a:lumOff val="-30790"/>
            </a:schemeClr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50" name="Στεφάνη 4"/>
          <p:cNvSpPr/>
          <p:nvPr/>
        </p:nvSpPr>
        <p:spPr>
          <a:xfrm rot="5400000">
            <a:off x="-1777829" y="3876911"/>
            <a:ext cx="7065235" cy="37263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359"/>
                </a:moveTo>
                <a:cubicBezTo>
                  <a:pt x="0" y="9563"/>
                  <a:pt x="4836" y="0"/>
                  <a:pt x="10802" y="0"/>
                </a:cubicBezTo>
                <a:cubicBezTo>
                  <a:pt x="16641" y="0"/>
                  <a:pt x="21424" y="9174"/>
                  <a:pt x="21600" y="20714"/>
                </a:cubicBezTo>
                <a:lnTo>
                  <a:pt x="21083" y="20986"/>
                </a:lnTo>
                <a:lnTo>
                  <a:pt x="21083" y="20986"/>
                </a:lnTo>
                <a:cubicBezTo>
                  <a:pt x="20912" y="9736"/>
                  <a:pt x="16170" y="891"/>
                  <a:pt x="10492" y="1230"/>
                </a:cubicBezTo>
                <a:cubicBezTo>
                  <a:pt x="4934" y="1562"/>
                  <a:pt x="516" y="10584"/>
                  <a:pt x="516" y="21600"/>
                </a:cubicBezTo>
                <a:close/>
              </a:path>
            </a:pathLst>
          </a:custGeom>
          <a:solidFill>
            <a:srgbClr val="00B050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51" name="Οβάλ 5"/>
          <p:cNvSpPr/>
          <p:nvPr/>
        </p:nvSpPr>
        <p:spPr>
          <a:xfrm>
            <a:off x="1212921" y="2272557"/>
            <a:ext cx="1083734" cy="975361"/>
          </a:xfrm>
          <a:prstGeom prst="ellipse">
            <a:avLst/>
          </a:prstGeom>
          <a:solidFill>
            <a:srgbClr val="00B050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52" name="Οβάλ 31"/>
          <p:cNvSpPr/>
          <p:nvPr/>
        </p:nvSpPr>
        <p:spPr>
          <a:xfrm>
            <a:off x="2864562" y="4530990"/>
            <a:ext cx="1083735" cy="975361"/>
          </a:xfrm>
          <a:prstGeom prst="ellipse">
            <a:avLst/>
          </a:prstGeom>
          <a:solidFill>
            <a:srgbClr val="00B050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53" name="Οβάλ 37"/>
          <p:cNvSpPr/>
          <p:nvPr/>
        </p:nvSpPr>
        <p:spPr>
          <a:xfrm>
            <a:off x="2249680" y="3330476"/>
            <a:ext cx="1083735" cy="975361"/>
          </a:xfrm>
          <a:prstGeom prst="ellipse">
            <a:avLst/>
          </a:prstGeom>
          <a:solidFill>
            <a:srgbClr val="00B050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54" name="Οβάλ 40"/>
          <p:cNvSpPr/>
          <p:nvPr/>
        </p:nvSpPr>
        <p:spPr>
          <a:xfrm>
            <a:off x="2249680" y="7391855"/>
            <a:ext cx="1083735" cy="975361"/>
          </a:xfrm>
          <a:prstGeom prst="ellipse">
            <a:avLst/>
          </a:prstGeom>
          <a:solidFill>
            <a:srgbClr val="00B050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55" name="TextBox 7"/>
          <p:cNvSpPr txBox="1"/>
          <p:nvPr/>
        </p:nvSpPr>
        <p:spPr>
          <a:xfrm>
            <a:off x="1603065" y="2511063"/>
            <a:ext cx="303446" cy="498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>
            <a:lvl1pPr algn="l" defTabSz="1300480">
              <a:defRPr sz="2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1</a:t>
            </a:r>
          </a:p>
        </p:txBody>
      </p:sp>
      <p:sp>
        <p:nvSpPr>
          <p:cNvPr id="256" name="TextBox 42"/>
          <p:cNvSpPr txBox="1"/>
          <p:nvPr/>
        </p:nvSpPr>
        <p:spPr>
          <a:xfrm>
            <a:off x="2639824" y="3568982"/>
            <a:ext cx="303447" cy="498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>
            <a:lvl1pPr algn="l" defTabSz="1300480">
              <a:defRPr sz="2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2</a:t>
            </a:r>
          </a:p>
        </p:txBody>
      </p:sp>
      <p:sp>
        <p:nvSpPr>
          <p:cNvPr id="257" name="TextBox 43"/>
          <p:cNvSpPr txBox="1"/>
          <p:nvPr/>
        </p:nvSpPr>
        <p:spPr>
          <a:xfrm>
            <a:off x="3254706" y="4769496"/>
            <a:ext cx="303447" cy="498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>
            <a:lvl1pPr algn="l" defTabSz="1300480">
              <a:defRPr sz="2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3</a:t>
            </a:r>
          </a:p>
        </p:txBody>
      </p:sp>
      <p:sp>
        <p:nvSpPr>
          <p:cNvPr id="258" name="TextBox 44"/>
          <p:cNvSpPr txBox="1"/>
          <p:nvPr/>
        </p:nvSpPr>
        <p:spPr>
          <a:xfrm>
            <a:off x="3254706" y="6199928"/>
            <a:ext cx="303447" cy="498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>
            <a:lvl1pPr algn="l" defTabSz="1300480">
              <a:defRPr sz="2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4</a:t>
            </a:r>
          </a:p>
        </p:txBody>
      </p:sp>
      <p:pic>
        <p:nvPicPr>
          <p:cNvPr id="25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470970" y="541330"/>
            <a:ext cx="1533831" cy="736925"/>
          </a:xfrm>
          <a:prstGeom prst="rect">
            <a:avLst/>
          </a:prstGeom>
          <a:ln w="12700">
            <a:miter lim="400000"/>
          </a:ln>
        </p:spPr>
      </p:pic>
      <p:sp>
        <p:nvSpPr>
          <p:cNvPr id="260" name="TextBox 22"/>
          <p:cNvSpPr txBox="1"/>
          <p:nvPr/>
        </p:nvSpPr>
        <p:spPr>
          <a:xfrm>
            <a:off x="3622796" y="3533640"/>
            <a:ext cx="11288107" cy="536449"/>
          </a:xfrm>
          <a:prstGeom prst="rect">
            <a:avLst/>
          </a:prstGeom>
          <a:ln w="50800">
            <a:solidFill>
              <a:schemeClr val="accent3">
                <a:hueOff val="914338"/>
                <a:satOff val="31515"/>
                <a:lumOff val="-3079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algn="l" defTabSz="1300480">
              <a:defRPr sz="2300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Διατήρηση  υφιστάμενων και δημιουργία νέων </a:t>
            </a:r>
            <a:r>
              <a:rPr b="1"/>
              <a:t>θέσεων εργασίας</a:t>
            </a:r>
          </a:p>
        </p:txBody>
      </p:sp>
      <p:sp>
        <p:nvSpPr>
          <p:cNvPr id="261" name="TextBox 23"/>
          <p:cNvSpPr txBox="1"/>
          <p:nvPr/>
        </p:nvSpPr>
        <p:spPr>
          <a:xfrm>
            <a:off x="197864" y="4904675"/>
            <a:ext cx="2635764" cy="1019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>
            <a:lvl1pPr defTabSz="1300480">
              <a:defRPr sz="28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ΕΞΟΙΚΟΝΟΜΩ ΑΥΤΟΝΟΜΩ</a:t>
            </a:r>
          </a:p>
        </p:txBody>
      </p:sp>
      <p:sp>
        <p:nvSpPr>
          <p:cNvPr id="262" name="TextBox 1"/>
          <p:cNvSpPr txBox="1"/>
          <p:nvPr/>
        </p:nvSpPr>
        <p:spPr>
          <a:xfrm>
            <a:off x="571395" y="609818"/>
            <a:ext cx="11522380" cy="599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>
            <a:lvl1pPr marL="487680" indent="-487680" algn="l" defTabSz="1300480">
              <a:spcBef>
                <a:spcPts val="800"/>
              </a:spcBef>
              <a:defRPr sz="3000"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Προσδοκώμενα αποτελέσματα</a:t>
            </a:r>
          </a:p>
        </p:txBody>
      </p:sp>
      <p:sp>
        <p:nvSpPr>
          <p:cNvPr id="263" name="TextBox 44"/>
          <p:cNvSpPr txBox="1"/>
          <p:nvPr/>
        </p:nvSpPr>
        <p:spPr>
          <a:xfrm>
            <a:off x="2639824" y="7630361"/>
            <a:ext cx="303447" cy="498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>
            <a:lvl1pPr algn="l" defTabSz="1300480">
              <a:defRPr sz="2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5</a:t>
            </a:r>
          </a:p>
        </p:txBody>
      </p:sp>
      <p:sp>
        <p:nvSpPr>
          <p:cNvPr id="264" name="Οβάλ 40"/>
          <p:cNvSpPr/>
          <p:nvPr/>
        </p:nvSpPr>
        <p:spPr>
          <a:xfrm>
            <a:off x="1083099" y="8387206"/>
            <a:ext cx="1083735" cy="975361"/>
          </a:xfrm>
          <a:prstGeom prst="ellipse">
            <a:avLst/>
          </a:prstGeom>
          <a:solidFill>
            <a:srgbClr val="00B050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 defTabSz="130048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65" name="TextBox 44"/>
          <p:cNvSpPr txBox="1"/>
          <p:nvPr/>
        </p:nvSpPr>
        <p:spPr>
          <a:xfrm>
            <a:off x="1473243" y="8625713"/>
            <a:ext cx="303447" cy="498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>
            <a:lvl1pPr algn="l" defTabSz="1300480">
              <a:defRPr sz="24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6</a:t>
            </a:r>
          </a:p>
        </p:txBody>
      </p:sp>
      <p:sp>
        <p:nvSpPr>
          <p:cNvPr id="266" name="TextBox 18"/>
          <p:cNvSpPr txBox="1"/>
          <p:nvPr/>
        </p:nvSpPr>
        <p:spPr>
          <a:xfrm>
            <a:off x="4127164" y="5849652"/>
            <a:ext cx="10512215" cy="892049"/>
          </a:xfrm>
          <a:prstGeom prst="rect">
            <a:avLst/>
          </a:prstGeom>
          <a:ln w="50800">
            <a:solidFill>
              <a:schemeClr val="accent3">
                <a:hueOff val="914338"/>
                <a:satOff val="31515"/>
                <a:lumOff val="-3079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algn="l" defTabSz="1300480">
              <a:defRPr sz="2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 </a:t>
            </a:r>
            <a:r>
              <a:rPr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</a:rPr>
              <a:t>Συμβολή στην επίτευξη των στόχων της Εθνικής Στρατηγικής </a:t>
            </a:r>
          </a:p>
          <a:p>
            <a:pPr algn="l" defTabSz="1300480">
              <a:defRPr sz="2300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 για την Ενέργεια και το Κλίμα.</a:t>
            </a:r>
          </a:p>
        </p:txBody>
      </p:sp>
      <p:sp>
        <p:nvSpPr>
          <p:cNvPr id="267" name="TextBox 16"/>
          <p:cNvSpPr txBox="1"/>
          <p:nvPr/>
        </p:nvSpPr>
        <p:spPr>
          <a:xfrm>
            <a:off x="3615128" y="7384581"/>
            <a:ext cx="9428480" cy="892049"/>
          </a:xfrm>
          <a:prstGeom prst="rect">
            <a:avLst/>
          </a:prstGeom>
          <a:ln w="50800">
            <a:solidFill>
              <a:schemeClr val="accent3">
                <a:hueOff val="914338"/>
                <a:satOff val="31515"/>
                <a:lumOff val="-30790"/>
              </a:schemeClr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algn="l" defTabSz="1300480">
              <a:defRPr sz="2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  </a:t>
            </a:r>
            <a:r>
              <a:rPr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</a:rPr>
              <a:t>Αντιμετώπιση της </a:t>
            </a:r>
            <a:r>
              <a:rPr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</a:rPr>
              <a:t>ενεργειακής φτώχειας</a:t>
            </a:r>
            <a:r>
              <a:rPr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</a:rPr>
              <a:t>, αφού μειώνεται το </a:t>
            </a:r>
            <a:br>
              <a:rPr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</a:rPr>
            </a:br>
            <a:r>
              <a:rPr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</a:rPr>
              <a:t>  κόστος ενέργειας για τις χαμηλές εισοδηματικές κατηγορίες.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640</Words>
  <Application>Microsoft Office PowerPoint</Application>
  <PresentationFormat>Προσαρμογή</PresentationFormat>
  <Paragraphs>186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21_BasicWhite</vt:lpstr>
      <vt:lpstr>Νέο Πρόγραμμα “ΕΞΟΙΚΟΝΟΜΩ – ΑΥΤΟΝΟΜΩ  …… για ένα έξυπνο σπίτι”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Νέο Πρόγραμμα “ΕΞΟΙΚΟΝΟΜΩ – ΑΥΤΟΝΟΜΩ  …… για ένα έξυπνο σπίτι” </dc:title>
  <dc:creator>Lalela Xrisanthopoulou</dc:creator>
  <cp:lastModifiedBy>Lalela Xrisanthopoulou</cp:lastModifiedBy>
  <cp:revision>1</cp:revision>
  <dcterms:modified xsi:type="dcterms:W3CDTF">2020-12-09T18:55:18Z</dcterms:modified>
</cp:coreProperties>
</file>