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7620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66" y="-96"/>
      </p:cViewPr>
      <p:guideLst>
        <p:guide orient="horz" pos="240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5362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;p9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3794" name="Google Shape;104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10;p1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5842" name="Google Shape;111;p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18;p1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7890" name="Google Shape;119;p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25;p1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9938" name="Google Shape;126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32;gb1da357cb2_0_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1986" name="Google Shape;133;gb1da357cb2_0_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39;p14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4034" name="Google Shape;140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47;gb1da357cb2_0_1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6082" name="Google Shape;148;gb1da357cb2_0_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55;gb1da357cb2_0_2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8130" name="Google Shape;156;gb1da357cb2_0_2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62;p17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0178" name="Google Shape;163;p1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68;p18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2226" name="Google Shape;169;p1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7;p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7410" name="Google Shape;58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74;p19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4274" name="Google Shape;175;p1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181;p2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6322" name="Google Shape;182;p2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188;p2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8370" name="Google Shape;189;p2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195;p2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0418" name="Google Shape;196;p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02;p23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2466" name="Google Shape;203;p2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09;p24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4514" name="Google Shape;210;p2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16;p2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6562" name="Google Shape;217;p2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24;p26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8610" name="Google Shape;225;p2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231;p27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70658" name="Google Shape;232;p2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38;p28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72706" name="Google Shape;239;p2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3;p3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9458" name="Google Shape;64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45;gb1da357cb2_0_3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74754" name="Google Shape;246;gb1da357cb2_0_3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52;p3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76802" name="Google Shape;253;p3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259;p3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78850" name="Google Shape;260;p3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0;p4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1506" name="Google Shape;71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76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3554" name="Google Shape;77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70;p4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5602" name="Google Shape;71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82;p6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7650" name="Google Shape;83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89;p7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9698" name="Google Shape;90;p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96;p8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1746" name="Google Shape;97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l-G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415601" y="6267519"/>
            <a:ext cx="7998300" cy="896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 txBox="1">
            <a:spLocks noGrp="1"/>
          </p:cNvSpPr>
          <p:nvPr>
            <p:ph type="title"/>
          </p:nvPr>
        </p:nvSpPr>
        <p:spPr>
          <a:xfrm>
            <a:off x="415600" y="1638704"/>
            <a:ext cx="113610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1"/>
          </p:nvPr>
        </p:nvSpPr>
        <p:spPr>
          <a:xfrm>
            <a:off x="415600" y="4669964"/>
            <a:ext cx="11361000" cy="1926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415611" y="1103075"/>
            <a:ext cx="113610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415600" y="4198704"/>
            <a:ext cx="11361000" cy="1174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15600" y="3186444"/>
            <a:ext cx="11361000" cy="1247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415600" y="1707371"/>
            <a:ext cx="11361000" cy="506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body" idx="1"/>
          </p:nvPr>
        </p:nvSpPr>
        <p:spPr>
          <a:xfrm>
            <a:off x="415601" y="1707371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2"/>
          </p:nvPr>
        </p:nvSpPr>
        <p:spPr>
          <a:xfrm>
            <a:off x="6443201" y="1707371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415601" y="823112"/>
            <a:ext cx="3744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415601" y="2058668"/>
            <a:ext cx="3744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653667" y="666890"/>
            <a:ext cx="8490300" cy="60603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41"/>
          <p:cNvSpPr>
            <a:spLocks noChangeArrowheads="1"/>
          </p:cNvSpPr>
          <p:nvPr/>
        </p:nvSpPr>
        <p:spPr bwMode="auto">
          <a:xfrm>
            <a:off x="6096000" y="0"/>
            <a:ext cx="6096000" cy="7620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6375" tIns="126375" rIns="126375" bIns="12637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el-GR"/>
          </a:p>
        </p:txBody>
      </p:sp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354000" y="1826927"/>
            <a:ext cx="53937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ubTitle" idx="1"/>
          </p:nvPr>
        </p:nvSpPr>
        <p:spPr>
          <a:xfrm>
            <a:off x="354000" y="4152704"/>
            <a:ext cx="5393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6586001" y="1072704"/>
            <a:ext cx="5115900" cy="54741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2;p41"/>
          <p:cNvSpPr txBox="1">
            <a:spLocks noGrp="1"/>
          </p:cNvSpPr>
          <p:nvPr>
            <p:ph type="sldNum" idx="10"/>
          </p:nvPr>
        </p:nvSpPr>
        <p:spPr bwMode="auto">
          <a:xfrm>
            <a:off x="11296650" y="6908800"/>
            <a:ext cx="731838" cy="582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6375" tIns="126375" rIns="126375" bIns="12637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595959"/>
                </a:solidFill>
              </a:defRPr>
            </a:lvl1pPr>
          </a:lstStyle>
          <a:p>
            <a:fld id="{4C920E9E-2E0D-4145-BFB9-018B01A209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32"/>
          <p:cNvSpPr txBox="1">
            <a:spLocks noGrp="1"/>
          </p:cNvSpPr>
          <p:nvPr>
            <p:ph type="title"/>
          </p:nvPr>
        </p:nvSpPr>
        <p:spPr bwMode="auto">
          <a:xfrm>
            <a:off x="415925" y="658813"/>
            <a:ext cx="113601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375" tIns="126375" rIns="126375" bIns="1263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>
              <a:sym typeface="Arial" charset="0"/>
            </a:endParaRPr>
          </a:p>
        </p:txBody>
      </p:sp>
      <p:sp>
        <p:nvSpPr>
          <p:cNvPr id="1027" name="Google Shape;7;p32"/>
          <p:cNvSpPr txBox="1">
            <a:spLocks noGrp="1"/>
          </p:cNvSpPr>
          <p:nvPr>
            <p:ph type="body" idx="1"/>
          </p:nvPr>
        </p:nvSpPr>
        <p:spPr bwMode="auto">
          <a:xfrm>
            <a:off x="415925" y="1708150"/>
            <a:ext cx="113601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375" tIns="126375" rIns="126375" bIns="1263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>
              <a:sym typeface="Arial" charset="0"/>
            </a:endParaRPr>
          </a:p>
        </p:txBody>
      </p:sp>
      <p:sp>
        <p:nvSpPr>
          <p:cNvPr id="1028" name="Google Shape;8;p32"/>
          <p:cNvSpPr txBox="1">
            <a:spLocks noGrp="1"/>
          </p:cNvSpPr>
          <p:nvPr/>
        </p:nvSpPr>
        <p:spPr bwMode="auto">
          <a:xfrm>
            <a:off x="11296650" y="6908800"/>
            <a:ext cx="73183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375" tIns="126375" rIns="126375" bIns="126375" anchor="ctr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BF8B0BDD-1DB2-442D-96A6-8246F8BB71A9}" type="slidenum">
              <a:rPr lang="el-GR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‹#›</a:t>
            </a:fld>
            <a:endParaRPr lang="el-GR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60" r:id="rId9"/>
    <p:sldLayoutId id="2147483651" r:id="rId10"/>
    <p:sldLayoutId id="21474836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oogle Shape;54;p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Google Shape;55;p1"/>
          <p:cNvSpPr txBox="1">
            <a:spLocks noChangeArrowheads="1"/>
          </p:cNvSpPr>
          <p:nvPr/>
        </p:nvSpPr>
        <p:spPr bwMode="auto">
          <a:xfrm>
            <a:off x="2093913" y="341313"/>
            <a:ext cx="400843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600" b="1">
                <a:solidFill>
                  <a:srgbClr val="FFFFFF"/>
                </a:solidFill>
              </a:rPr>
              <a:t>ΕΛΛΗΝΙΚΟ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600" b="1">
                <a:solidFill>
                  <a:srgbClr val="FFFFFF"/>
                </a:solidFill>
              </a:rPr>
              <a:t>ΚΤΗΜΑΤΟΛΟΓΙΟ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Google Shape;106;p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Google Shape;107;p9"/>
          <p:cNvSpPr txBox="1">
            <a:spLocks noChangeArrowheads="1"/>
          </p:cNvSpPr>
          <p:nvPr/>
        </p:nvSpPr>
        <p:spPr bwMode="auto">
          <a:xfrm>
            <a:off x="1282700" y="1192213"/>
            <a:ext cx="4041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ΟΦΕΛΗ ΨΗΦΙΑΚΩΝ ΥΠΗΡΕΣΙΩΝ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l-GR" sz="1100"/>
          </a:p>
        </p:txBody>
      </p:sp>
      <p:sp>
        <p:nvSpPr>
          <p:cNvPr id="32771" name="Google Shape;108;p9"/>
          <p:cNvSpPr txBox="1">
            <a:spLocks noChangeArrowheads="1"/>
          </p:cNvSpPr>
          <p:nvPr/>
        </p:nvSpPr>
        <p:spPr bwMode="auto">
          <a:xfrm>
            <a:off x="457200" y="2455863"/>
            <a:ext cx="64468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Εξοικονομούμε</a:t>
            </a:r>
            <a:r>
              <a:rPr lang="el-GR" sz="2100">
                <a:solidFill>
                  <a:srgbClr val="FFFFFF"/>
                </a:solidFill>
              </a:rPr>
              <a:t> πόρους από την εξάλειψη της υποχρέωσης μετακίνησης στα Κτηματολογικά Γραφεία και στα Γραφεία Κτηματογράφησης.</a:t>
            </a:r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Ενισχύουμε</a:t>
            </a:r>
            <a:r>
              <a:rPr lang="el-GR" sz="2100">
                <a:solidFill>
                  <a:srgbClr val="FFFFFF"/>
                </a:solidFill>
              </a:rPr>
              <a:t> την Διαφάνεια και Αξιοπιστία στις συναλλαγές. Με σεβασμό των προσωπικών δεδομένων.</a:t>
            </a:r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Βελτιώνουμε</a:t>
            </a:r>
            <a:r>
              <a:rPr lang="el-GR" sz="2100">
                <a:solidFill>
                  <a:srgbClr val="FFFFFF"/>
                </a:solidFill>
              </a:rPr>
              <a:t> συνολικά την λειτουργία του Κτηματολογίου ως αναπτυξιακό εργαλείο προσέλκυσης επενδύσεων.</a:t>
            </a:r>
            <a:endParaRPr lang="el-GR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113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Google Shape;114;p10"/>
          <p:cNvSpPr txBox="1"/>
          <p:nvPr/>
        </p:nvSpPr>
        <p:spPr>
          <a:xfrm>
            <a:off x="5881688" y="527050"/>
            <a:ext cx="3865562" cy="585788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ΨΗΦΙΑΚΕΣ ΥΠΗΡΕΣΙΕΣ</a:t>
            </a:r>
            <a:endParaRPr lang="el-GR" sz="1100"/>
          </a:p>
        </p:txBody>
      </p:sp>
      <p:sp>
        <p:nvSpPr>
          <p:cNvPr id="115" name="Google Shape;115;p10"/>
          <p:cNvSpPr txBox="1"/>
          <p:nvPr/>
        </p:nvSpPr>
        <p:spPr>
          <a:xfrm>
            <a:off x="4872038" y="1720850"/>
            <a:ext cx="5761037" cy="147796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341313" indent="-296863" algn="ctr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134F5C"/>
                </a:solidFill>
              </a:rPr>
              <a:t>Όλες οι ψηφιακές υπηρεσίες είναι προσβάσιμες και μέσω του </a:t>
            </a:r>
            <a:r>
              <a:rPr lang="el-GR" sz="2100" b="1">
                <a:solidFill>
                  <a:srgbClr val="134F5C"/>
                </a:solidFill>
              </a:rPr>
              <a:t>GOV.gr</a:t>
            </a:r>
            <a:endParaRPr lang="el-GR" sz="1100" b="1"/>
          </a:p>
        </p:txBody>
      </p:sp>
      <p:pic>
        <p:nvPicPr>
          <p:cNvPr id="34820" name="Google Shape;116;p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200" y="5781675"/>
            <a:ext cx="30400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oogle Shape;121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Google Shape;122;p11"/>
          <p:cNvSpPr txBox="1"/>
          <p:nvPr/>
        </p:nvSpPr>
        <p:spPr>
          <a:xfrm>
            <a:off x="5845175" y="588963"/>
            <a:ext cx="5459413" cy="806450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ΕΝΑ ΕΝΙΑΙΟ ΨΗΦΙΑΚΟ ΠΕΡΙΒΑΛΛΟΝ ΓΙΑ ΤΗΝ ΧΩΡΟΤΑΞΙΑ</a:t>
            </a:r>
            <a:endParaRPr lang="el-GR" sz="1100"/>
          </a:p>
        </p:txBody>
      </p:sp>
      <p:sp>
        <p:nvSpPr>
          <p:cNvPr id="123" name="Google Shape;123;p11"/>
          <p:cNvSpPr txBox="1"/>
          <p:nvPr/>
        </p:nvSpPr>
        <p:spPr>
          <a:xfrm>
            <a:off x="5030788" y="2063750"/>
            <a:ext cx="5894387" cy="3330575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Ψηφιακές Υπηρεσίες Κτηματολογίου προς πολίτες και επαγγελματίες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Γεωπύλη Κτηματολογίου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Ενιαίος ψηφιακός χάρτης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Ψηφιοποίηση αρχείων Υποθηκοφυλακείων</a:t>
            </a:r>
            <a:endParaRPr lang="el-GR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oogle Shape;128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Google Shape;129;p12"/>
          <p:cNvSpPr txBox="1"/>
          <p:nvPr/>
        </p:nvSpPr>
        <p:spPr>
          <a:xfrm>
            <a:off x="5794375" y="588963"/>
            <a:ext cx="5224463" cy="1109662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ΜΕΤΑΤΡΕΠΟΥΜΕ ΤΗΝ ΙΣΤΟΣΕΛΙΔΑ ΣΕ ΚΟΜΒΟ ΕΝΗΜΕΡΩΣΗΣ ΚΑΙ ΣΥΝΑΛΛΑΓΩΝ</a:t>
            </a:r>
            <a:endParaRPr lang="el-GR" sz="1100"/>
          </a:p>
        </p:txBody>
      </p:sp>
      <p:sp>
        <p:nvSpPr>
          <p:cNvPr id="130" name="Google Shape;130;p12"/>
          <p:cNvSpPr txBox="1"/>
          <p:nvPr/>
        </p:nvSpPr>
        <p:spPr>
          <a:xfrm>
            <a:off x="5086350" y="1974850"/>
            <a:ext cx="6178550" cy="4794250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 επικαιροποίηση προσωπικών στοιχείων ιδιοκτητών.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 Ανάρτηση στην Αθήνα για πρώτη φορά ΚΑΙ ηλεκτρονικά.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Μέσα σε 12 μήνες: Πάνω από 600.00</a:t>
            </a:r>
            <a:r>
              <a:rPr lang="en-US" sz="2100">
                <a:solidFill>
                  <a:srgbClr val="134F5C"/>
                </a:solidFill>
              </a:rPr>
              <a:t>0</a:t>
            </a:r>
            <a:r>
              <a:rPr lang="el-GR" sz="2100">
                <a:solidFill>
                  <a:srgbClr val="134F5C"/>
                </a:solidFill>
              </a:rPr>
              <a:t> μοναδικοί χρήστες απο 128 χώρες επισκέφθηκαν την ιστοσελίδα για ενημέρωση και χρήση ψηφιακών υπηρεσιών.</a:t>
            </a:r>
            <a:endParaRPr lang="el-GR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Google Shape;135;gb1da357cb2_0_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Google Shape;136;gb1da357cb2_0_0"/>
          <p:cNvSpPr txBox="1"/>
          <p:nvPr/>
        </p:nvSpPr>
        <p:spPr>
          <a:xfrm>
            <a:off x="5794375" y="588963"/>
            <a:ext cx="5224463" cy="1109662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ΜΕΤΑΤΡΕΠΟΥΜΕ ΤΗΝ ΙΣΤΟΣΕΛΙΔΑ ΣΕ ΚΟΜΒΟ ΕΝΗΜΕΡΩΣΗΣ ΚΑΙ ΣΥΝΑΛΛΑΓΩΝ</a:t>
            </a:r>
            <a:endParaRPr lang="el-GR" sz="1100"/>
          </a:p>
        </p:txBody>
      </p:sp>
      <p:sp>
        <p:nvSpPr>
          <p:cNvPr id="137" name="Google Shape;137;gb1da357cb2_0_0"/>
          <p:cNvSpPr txBox="1"/>
          <p:nvPr/>
        </p:nvSpPr>
        <p:spPr>
          <a:xfrm>
            <a:off x="5349875" y="2254250"/>
            <a:ext cx="5668963" cy="3549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Σειρά νέων ψηφιακών πιστοποιητικών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360.000 νέοι μοναδικοί επισκέπτες στην ιστοσελίδα τους τελευταίους 12 μήνες. 120.000 δήλωσαν ψηφιακά την ιδιοκτησία τους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3 δισεκατομμύρια εικόνες ετησίως διατίθενται ηλεκτρονικά.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oogle Shape;142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Google Shape;143;p14"/>
          <p:cNvSpPr txBox="1"/>
          <p:nvPr/>
        </p:nvSpPr>
        <p:spPr>
          <a:xfrm>
            <a:off x="5711825" y="555625"/>
            <a:ext cx="2733675" cy="77311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  ΝΕΕΣ ΨΗΦΙΑΚΕΣ   ΥΠΗΡΕΣΙΕΣ</a:t>
            </a:r>
            <a:endParaRPr lang="el-GR" sz="1100"/>
          </a:p>
        </p:txBody>
      </p:sp>
      <p:sp>
        <p:nvSpPr>
          <p:cNvPr id="144" name="Google Shape;144;p14"/>
          <p:cNvSpPr txBox="1"/>
          <p:nvPr/>
        </p:nvSpPr>
        <p:spPr>
          <a:xfrm>
            <a:off x="4098925" y="1598613"/>
            <a:ext cx="7300913" cy="4776787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Προς τους πολίτες και επαγγελματίες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134F5C"/>
              </a:buClr>
              <a:buSzPts val="2100"/>
              <a:buFont typeface="Arial" charset="0"/>
              <a:buAutoNum type="arabicPeriod"/>
            </a:pPr>
            <a:r>
              <a:rPr lang="el-GR" sz="2100" b="1">
                <a:solidFill>
                  <a:srgbClr val="FF0000"/>
                </a:solidFill>
              </a:rPr>
              <a:t>Νέα Υπηρεσία</a:t>
            </a:r>
            <a:r>
              <a:rPr lang="el-GR" sz="2100" b="1">
                <a:solidFill>
                  <a:srgbClr val="134F5C"/>
                </a:solidFill>
              </a:rPr>
              <a:t>: </a:t>
            </a:r>
            <a:r>
              <a:rPr lang="el-GR" sz="2100">
                <a:solidFill>
                  <a:srgbClr val="134F5C"/>
                </a:solidFill>
              </a:rPr>
              <a:t>Ολοκληρωμένη ψηφιακή διαδικασία για αιτήσεις, πληρωμές και παραλαβή πιστοποιητικών, διαγραμμάτων και αντιγράφων από τα Κτηματολογικά Γραφεία (που έχουν ενταχθεί στον Φορέα*).</a:t>
            </a:r>
          </a:p>
          <a:p>
            <a:pPr algn="ctr">
              <a:lnSpc>
                <a:spcPct val="115000"/>
              </a:lnSpc>
              <a:spcBef>
                <a:spcPts val="2200"/>
              </a:spcBef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Μέσα σε έναν ενάμιση μήνα:</a:t>
            </a:r>
          </a:p>
          <a:p>
            <a:pPr>
              <a:lnSpc>
                <a:spcPct val="128000"/>
              </a:lnSpc>
              <a:buClr>
                <a:srgbClr val="000000"/>
              </a:buClr>
              <a:buFont typeface="Arial" charset="0"/>
              <a:buNone/>
            </a:pPr>
            <a:endParaRPr lang="el-GR" sz="2100" b="1">
              <a:solidFill>
                <a:srgbClr val="134F5C"/>
              </a:solidFill>
            </a:endParaRP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000000"/>
              </a:buClr>
              <a:buFont typeface="Arial" charset="0"/>
              <a:buNone/>
            </a:pPr>
            <a:endParaRPr lang="el-GR">
              <a:solidFill>
                <a:srgbClr val="134F5C"/>
              </a:solidFill>
            </a:endParaRPr>
          </a:p>
          <a:p>
            <a:pPr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Font typeface="Arial" charset="0"/>
              <a:buNone/>
            </a:pPr>
            <a:r>
              <a:rPr lang="el-GR">
                <a:solidFill>
                  <a:srgbClr val="134F5C"/>
                </a:solidFill>
              </a:rPr>
              <a:t>*Με την ολοκλήρωση του μετασχηματισμού των υποθηκοφυλακείων σε ΚΓ υπό την εποπτεία του Φορέα (μέχρι τέλος 2021) όλοι οι πολίτες θα έχουν πρόσβαση στην ψηφιακή υπηρεσία.</a:t>
            </a:r>
          </a:p>
        </p:txBody>
      </p:sp>
      <p:sp>
        <p:nvSpPr>
          <p:cNvPr id="43012" name="Google Shape;145;p14"/>
          <p:cNvSpPr txBox="1">
            <a:spLocks noChangeArrowheads="1"/>
          </p:cNvSpPr>
          <p:nvPr/>
        </p:nvSpPr>
        <p:spPr bwMode="auto">
          <a:xfrm>
            <a:off x="5946775" y="4524375"/>
            <a:ext cx="3941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CC0000"/>
                </a:solidFill>
              </a:rPr>
              <a:t>4.800 ψηφιακά πιστοποιητικά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CC0000"/>
                </a:solidFill>
              </a:rPr>
              <a:t>4.</a:t>
            </a:r>
            <a:r>
              <a:rPr lang="en-US" sz="2100" b="1">
                <a:solidFill>
                  <a:srgbClr val="CC0000"/>
                </a:solidFill>
              </a:rPr>
              <a:t>200</a:t>
            </a:r>
            <a:r>
              <a:rPr lang="el-GR" sz="2100" b="1">
                <a:solidFill>
                  <a:srgbClr val="CC0000"/>
                </a:solidFill>
              </a:rPr>
              <a:t> με αναλογικό τρόπο</a:t>
            </a:r>
            <a:endParaRPr lang="el-GR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Google Shape;150;gb1da357cb2_0_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Google Shape;151;gb1da357cb2_0_10"/>
          <p:cNvSpPr txBox="1"/>
          <p:nvPr/>
        </p:nvSpPr>
        <p:spPr>
          <a:xfrm>
            <a:off x="5711825" y="555625"/>
            <a:ext cx="2733675" cy="77311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  ΝΕΕΣ ΨΗΦΙΑΚΕΣ   ΥΠΗΡΕΣΙΕΣ</a:t>
            </a:r>
            <a:endParaRPr lang="el-GR" sz="1100"/>
          </a:p>
        </p:txBody>
      </p:sp>
      <p:sp>
        <p:nvSpPr>
          <p:cNvPr id="152" name="Google Shape;152;gb1da357cb2_0_10"/>
          <p:cNvSpPr txBox="1"/>
          <p:nvPr/>
        </p:nvSpPr>
        <p:spPr>
          <a:xfrm>
            <a:off x="4432300" y="2220913"/>
            <a:ext cx="6359525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341313" indent="-2968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AutoNum type="arabicPeriod" startAt="2"/>
            </a:pPr>
            <a:r>
              <a:rPr lang="el-GR" sz="2100" b="1">
                <a:solidFill>
                  <a:srgbClr val="FF0000"/>
                </a:solidFill>
              </a:rPr>
              <a:t>Νέα Υπηρεσία</a:t>
            </a:r>
            <a:r>
              <a:rPr lang="el-GR" sz="2100" b="1">
                <a:solidFill>
                  <a:srgbClr val="134F5C"/>
                </a:solidFill>
              </a:rPr>
              <a:t>: </a:t>
            </a:r>
            <a:r>
              <a:rPr lang="el-GR" sz="2100">
                <a:solidFill>
                  <a:srgbClr val="134F5C"/>
                </a:solidFill>
              </a:rPr>
              <a:t>Ολοκληρωμένη ψηφιακή υπηρεσία για παραλαβές, πληρωμές και αιτήσεις από τους </a:t>
            </a:r>
            <a:r>
              <a:rPr lang="el-GR" sz="2100" b="1">
                <a:solidFill>
                  <a:srgbClr val="134F5C"/>
                </a:solidFill>
              </a:rPr>
              <a:t>δικηγόρους</a:t>
            </a:r>
            <a:r>
              <a:rPr lang="el-GR" sz="2100">
                <a:solidFill>
                  <a:srgbClr val="134F5C"/>
                </a:solidFill>
              </a:rPr>
              <a:t> αγωγών, δικογράφων και άλλων πράξεων που συντάσσουν και διακινούν για καταχώριση στα Κτηματολογικά Γραφεία (που έχουν ενταχθεί στον Φορέα).</a:t>
            </a:r>
            <a:endParaRPr lang="el-GR"/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341313" indent="-2968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None/>
            </a:pPr>
            <a:r>
              <a:rPr lang="el-GR" sz="2100" b="1">
                <a:solidFill>
                  <a:schemeClr val="tx1"/>
                </a:solidFill>
              </a:rPr>
              <a:t>3. </a:t>
            </a:r>
            <a:r>
              <a:rPr lang="el-GR" sz="2100" b="1">
                <a:solidFill>
                  <a:srgbClr val="FF0000"/>
                </a:solidFill>
              </a:rPr>
              <a:t>Νέα Υπηρεσία</a:t>
            </a:r>
            <a:r>
              <a:rPr lang="el-GR" sz="2100" b="1">
                <a:solidFill>
                  <a:srgbClr val="134F5C"/>
                </a:solidFill>
              </a:rPr>
              <a:t>:</a:t>
            </a:r>
            <a:r>
              <a:rPr lang="el-GR" sz="2100">
                <a:solidFill>
                  <a:srgbClr val="134F5C"/>
                </a:solidFill>
              </a:rPr>
              <a:t> Ψηφιακή υποβολή συμβολαίων από τους συντάκτες τους για καταχώριση στα Κτηματολογικά Γραφεία (που έχουν ενταχθεί στον Φορέα).</a:t>
            </a:r>
            <a:endParaRPr lang="el-GR"/>
          </a:p>
        </p:txBody>
      </p:sp>
      <p:sp>
        <p:nvSpPr>
          <p:cNvPr id="153" name="Google Shape;153;gb1da357cb2_0_10"/>
          <p:cNvSpPr txBox="1"/>
          <p:nvPr/>
        </p:nvSpPr>
        <p:spPr>
          <a:xfrm>
            <a:off x="5853113" y="1544638"/>
            <a:ext cx="3000375" cy="554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2200"/>
              </a:spcAft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Προς επαγγελματίες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oogle Shape;158;gb1da357cb2_0_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Google Shape;159;gb1da357cb2_0_21"/>
          <p:cNvSpPr txBox="1"/>
          <p:nvPr/>
        </p:nvSpPr>
        <p:spPr>
          <a:xfrm>
            <a:off x="5711825" y="555625"/>
            <a:ext cx="2733675" cy="77311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  ΝΕΕΣ ΨΗΦΙΑΚΕΣ   ΥΠΗΡΕΣΙΕΣ</a:t>
            </a:r>
            <a:endParaRPr lang="el-GR" sz="1100"/>
          </a:p>
        </p:txBody>
      </p:sp>
      <p:sp>
        <p:nvSpPr>
          <p:cNvPr id="160" name="Google Shape;160;gb1da357cb2_0_21"/>
          <p:cNvSpPr txBox="1"/>
          <p:nvPr/>
        </p:nvSpPr>
        <p:spPr>
          <a:xfrm>
            <a:off x="4070350" y="1657350"/>
            <a:ext cx="7099300" cy="5197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341313" indent="-2968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AutoNum type="arabicPeriod" startAt="4"/>
            </a:pPr>
            <a:r>
              <a:rPr lang="el-GR" sz="2100" b="1">
                <a:solidFill>
                  <a:srgbClr val="FF0000"/>
                </a:solidFill>
              </a:rPr>
              <a:t>Νέα Υπηρεσία</a:t>
            </a:r>
            <a:r>
              <a:rPr lang="el-GR" sz="2100" b="1">
                <a:solidFill>
                  <a:srgbClr val="134F5C"/>
                </a:solidFill>
              </a:rPr>
              <a:t>: </a:t>
            </a:r>
            <a:r>
              <a:rPr lang="el-GR" sz="2100">
                <a:solidFill>
                  <a:srgbClr val="134F5C"/>
                </a:solidFill>
              </a:rPr>
              <a:t>Αυτόματη σύγκριση τοπογραφικού του ιδιοκτήτη με το Κτηματολογικό Διάγραμμα - Αυτόματος Προδικαστικός Έλεγχος που εξασφαλίζει την δυνατότητα εφαρμογής των δικαστικών αποφάσεων.</a:t>
            </a:r>
            <a:r>
              <a:rPr lang="el-GR" sz="2100" b="1">
                <a:solidFill>
                  <a:srgbClr val="134F5C"/>
                </a:solidFill>
              </a:rPr>
              <a:t> </a:t>
            </a:r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 b="1">
              <a:solidFill>
                <a:srgbClr val="134F5C"/>
              </a:solidFill>
            </a:endParaRPr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              Παλαιότερες Ψηφιακές Υπηρεσίες </a:t>
            </a:r>
            <a:endParaRPr lang="el-GR"/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 b="1">
              <a:solidFill>
                <a:srgbClr val="134F5C"/>
              </a:solidFill>
            </a:endParaRPr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000">
                <a:solidFill>
                  <a:srgbClr val="134F5C"/>
                </a:solidFill>
              </a:rPr>
              <a:t>-Ηλεκτρονική υποβολή τοπογραφικών διαγραμμάτων με χρήση ψηφιακής υπογραφής</a:t>
            </a:r>
            <a:endParaRPr lang="el-GR"/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000">
              <a:solidFill>
                <a:srgbClr val="134F5C"/>
              </a:solidFill>
            </a:endParaRPr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000">
                <a:solidFill>
                  <a:srgbClr val="134F5C"/>
                </a:solidFill>
              </a:rPr>
              <a:t>-Ηλεκτρονική χορήγηση κτηματογραφικού διαγράμματος.</a:t>
            </a:r>
            <a:endParaRPr lang="el-GR"/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000">
              <a:solidFill>
                <a:srgbClr val="134F5C"/>
              </a:solidFill>
            </a:endParaRPr>
          </a:p>
          <a:p>
            <a:pPr marL="341313" indent="-2968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000">
                <a:solidFill>
                  <a:srgbClr val="134F5C"/>
                </a:solidFill>
              </a:rPr>
              <a:t>-Διαδικτυακή πρόσβαση στα στοιχεία των αρχικών εγγραφών των ακινήτων.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Google Shape;165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Google Shape;166;p17"/>
          <p:cNvSpPr txBox="1">
            <a:spLocks noChangeArrowheads="1"/>
          </p:cNvSpPr>
          <p:nvPr/>
        </p:nvSpPr>
        <p:spPr bwMode="auto">
          <a:xfrm>
            <a:off x="1495425" y="1674813"/>
            <a:ext cx="58658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200" b="1">
                <a:solidFill>
                  <a:srgbClr val="FFFFFF"/>
                </a:solidFill>
              </a:rPr>
              <a:t>ΑΝΑΛΥΣΗ ΤΗΣ ΚΑΘΕ ΝΕΑΣ ΨΗΦΙΑΚΗΣ ΥΠΗΡΕΣΙΑΣ</a:t>
            </a:r>
            <a:endParaRPr lang="el-GR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Google Shape;171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Google Shape;172;p18"/>
          <p:cNvSpPr txBox="1">
            <a:spLocks noChangeArrowheads="1"/>
          </p:cNvSpPr>
          <p:nvPr/>
        </p:nvSpPr>
        <p:spPr bwMode="auto">
          <a:xfrm>
            <a:off x="3000375" y="908050"/>
            <a:ext cx="619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1.ΨΗΦΙΑΚΗ ΧΟΡΗΓΗΣΗ ΠΙΣΤΟΠΟΙΗΤΙΚΩΝ, ΔΙΑΓΡΑΜΜΑΤΩΝ &amp; ΑΝΤΙΓΡΑΦΩΝ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oogle Shape;60;p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61;p2"/>
          <p:cNvSpPr txBox="1">
            <a:spLocks noChangeArrowheads="1"/>
          </p:cNvSpPr>
          <p:nvPr/>
        </p:nvSpPr>
        <p:spPr bwMode="auto">
          <a:xfrm>
            <a:off x="1374775" y="1719263"/>
            <a:ext cx="63563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200" b="1">
                <a:solidFill>
                  <a:srgbClr val="FFFFFF"/>
                </a:solidFill>
              </a:rPr>
              <a:t>Κτηματολόγιο</a:t>
            </a:r>
            <a:r>
              <a:rPr lang="en-US" sz="3200" b="1">
                <a:solidFill>
                  <a:srgbClr val="FFFFFF"/>
                </a:solidFill>
              </a:rPr>
              <a:t>: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200" b="1">
                <a:solidFill>
                  <a:srgbClr val="FFFFFF"/>
                </a:solidFill>
              </a:rPr>
              <a:t>Προτεραιότητες για το 2021-Ψηφιακές Υπηρεσίες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oogle Shape;177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Google Shape;178;p19"/>
          <p:cNvSpPr txBox="1"/>
          <p:nvPr/>
        </p:nvSpPr>
        <p:spPr>
          <a:xfrm>
            <a:off x="6726238" y="2887663"/>
            <a:ext cx="4421187" cy="3390900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Οφέλη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Απομακρυσμένη 24ωρη πρόσβαση στην υπηρεσία, 7 ημέρες την εβδομάδα</a:t>
            </a:r>
          </a:p>
          <a:p>
            <a:pPr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Αποφυγή αναμονής σε ουρές στο ΚΓ</a:t>
            </a:r>
          </a:p>
          <a:p>
            <a:pPr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Ηλεκτρονικός έλεγχος γνησιότητας</a:t>
            </a:r>
            <a:endParaRPr lang="el-GR" sz="1100">
              <a:solidFill>
                <a:srgbClr val="134F5C"/>
              </a:solidFill>
            </a:endParaRPr>
          </a:p>
        </p:txBody>
      </p:sp>
      <p:sp>
        <p:nvSpPr>
          <p:cNvPr id="53251" name="Google Shape;179;p19"/>
          <p:cNvSpPr txBox="1">
            <a:spLocks noChangeArrowheads="1"/>
          </p:cNvSpPr>
          <p:nvPr/>
        </p:nvSpPr>
        <p:spPr bwMode="auto">
          <a:xfrm>
            <a:off x="3119438" y="900113"/>
            <a:ext cx="59531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ΨΗΦΙΑΚΗ ΧΟΡΗΓΗΣΗ ΠΙΣΤΟΠΟΙΗΤΙΚΩΝ, ΔΙΑΓΡΑΜΜΑΤΩΝ &amp; ΑΝΤΙΓΡΑΦΩΝ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oogle Shape;184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Google Shape;185;p20"/>
          <p:cNvSpPr txBox="1">
            <a:spLocks noChangeArrowheads="1"/>
          </p:cNvSpPr>
          <p:nvPr/>
        </p:nvSpPr>
        <p:spPr bwMode="auto">
          <a:xfrm>
            <a:off x="2384425" y="584200"/>
            <a:ext cx="74231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2) ΨΗΦΙΑΚΗ ΥΠΟΒΟΛΗ ΕΓΓΡΑΠΤΕΩΝ ΠΡΑΞΕΩΝ </a:t>
            </a:r>
            <a:r>
              <a:rPr lang="el-GR" sz="2300">
                <a:solidFill>
                  <a:srgbClr val="FFFFFF"/>
                </a:solidFill>
              </a:rPr>
              <a:t>(ΣΥΜΒΟΛΑΙΑ, ΑΓΩΓΕΣ, ΔΙΚΟΓΡΑΦΑ Κ.Α) ΣΤΑ ΚΤΗΜΑΤΟΛΟΓΙΚΑ ΓΡΑΦΕΙΑ ΤΟΥ ΦΟΡΕΑ</a:t>
            </a:r>
            <a:endParaRPr lang="el-GR" sz="1100"/>
          </a:p>
        </p:txBody>
      </p:sp>
      <p:sp>
        <p:nvSpPr>
          <p:cNvPr id="186" name="Google Shape;186;p20"/>
          <p:cNvSpPr txBox="1"/>
          <p:nvPr/>
        </p:nvSpPr>
        <p:spPr>
          <a:xfrm>
            <a:off x="989013" y="2787650"/>
            <a:ext cx="10366375" cy="414496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Οφέλη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Ολοκλήρωση όλου του κύκλου υποβολής μιας εγγραπτέας πράξης από το σημείο έκδοσης της, χωρίς να απαιτηθεί φυσική παρουσία </a:t>
            </a:r>
          </a:p>
          <a:p>
            <a:pPr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Ενιαίο σύστημα ηλεκτρονικής κατάθεσης για όλους τους εμπλεκόμενους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Διασφαλίζεται: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 Διαφάνεια στις συναλλαγές (ηλεκτρονική υπογραφή και ισχυρή πιστοποίηση)</a:t>
            </a:r>
          </a:p>
          <a:p>
            <a:pPr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 προστασία των προσωπικών δεδομένων</a:t>
            </a:r>
          </a:p>
          <a:p>
            <a:pPr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 σε πραγματικό χρόνο παρακολούθηση της πορείας κατάθεσης της αίτησης</a:t>
            </a:r>
            <a:endParaRPr lang="el-GR" sz="11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191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-7938"/>
            <a:ext cx="12217400" cy="76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Google Shape;192;p21"/>
          <p:cNvSpPr txBox="1"/>
          <p:nvPr/>
        </p:nvSpPr>
        <p:spPr>
          <a:xfrm>
            <a:off x="871538" y="2819400"/>
            <a:ext cx="10450512" cy="2268538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Από 1/7/2020,</a:t>
            </a:r>
            <a:r>
              <a:rPr lang="el-GR" sz="2100">
                <a:solidFill>
                  <a:srgbClr val="134F5C"/>
                </a:solidFill>
              </a:rPr>
              <a:t> οι δικηγόροι μπορούν να υποβάλλουν διαδικτυακά τις πράξεις που συντάσσουν και διακινούν με χρήση ψηφιακής υπογραφής και να λαμβάνουν το αντίστοιχο πιστοποιητικό καταχώρησης.</a:t>
            </a:r>
          </a:p>
          <a:p>
            <a:pPr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134F5C"/>
                </a:solidFill>
              </a:rPr>
              <a:t>Η ταυτοποίηση επετεύχθη μέσω διαλειτουργικότητας με την Ολομέλεια του Δικηγορικού Συλλόγου.</a:t>
            </a:r>
          </a:p>
        </p:txBody>
      </p:sp>
      <p:sp>
        <p:nvSpPr>
          <p:cNvPr id="57347" name="Google Shape;193;p21"/>
          <p:cNvSpPr txBox="1">
            <a:spLocks noChangeArrowheads="1"/>
          </p:cNvSpPr>
          <p:nvPr/>
        </p:nvSpPr>
        <p:spPr bwMode="auto">
          <a:xfrm>
            <a:off x="2420938" y="698500"/>
            <a:ext cx="73501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2.α) ΟΛΟΚΛΗΡΩΜΕΝΗ ΨΗΦΙΑΚΗ ΥΠΗΡΕΣΙΑ ΓΙΑ ΠΑΡΑΛΑΒΕΣ, ΠΛΗΡΩΜΕΣ ΚΑΙ ΑΙΤΗΣΕΙΣ ΑΠΟ ΤΟΥΣ ΔΙΚΗΓΟΡΟΥΣ ΑΓΩΓΩΝ, ΔΙΚΟΓΡΑΦΩΝ ΚΤΛ.</a:t>
            </a:r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oogle Shape;198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-23813"/>
            <a:ext cx="1223010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Google Shape;199;p22"/>
          <p:cNvSpPr txBox="1"/>
          <p:nvPr/>
        </p:nvSpPr>
        <p:spPr>
          <a:xfrm>
            <a:off x="692150" y="3044825"/>
            <a:ext cx="10798175" cy="1876425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Από 12/10/2020</a:t>
            </a:r>
            <a:r>
              <a:rPr lang="el-GR" sz="2100">
                <a:solidFill>
                  <a:srgbClr val="134F5C"/>
                </a:solidFill>
              </a:rPr>
              <a:t>, οι </a:t>
            </a:r>
            <a:r>
              <a:rPr lang="el-GR" sz="2100" b="1" u="sng">
                <a:solidFill>
                  <a:srgbClr val="134F5C"/>
                </a:solidFill>
              </a:rPr>
              <a:t>συμβολαιογράφοι</a:t>
            </a:r>
            <a:r>
              <a:rPr lang="el-GR" sz="2100">
                <a:solidFill>
                  <a:srgbClr val="134F5C"/>
                </a:solidFill>
              </a:rPr>
              <a:t> μπορούν να υποβάλλουν διαδικτυακά, με χρήση ψηφιακής υπογραφής, τις συμβολαιογραφικές πράξεις και να παραλαμβάνουν ψηφιακά το πιστοποιητικό καταχώρησής τους.</a:t>
            </a:r>
          </a:p>
          <a:p>
            <a:pPr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134F5C"/>
                </a:solidFill>
              </a:rPr>
              <a:t>Η πιστοποίηση επετεύχθη με διαλειτουργικότητα με τον Συμβολαιογραφικό Σύλλογο.</a:t>
            </a:r>
            <a:endParaRPr lang="el-GR" sz="1100">
              <a:solidFill>
                <a:srgbClr val="134F5C"/>
              </a:solidFill>
            </a:endParaRPr>
          </a:p>
        </p:txBody>
      </p:sp>
      <p:sp>
        <p:nvSpPr>
          <p:cNvPr id="59395" name="Google Shape;200;p22"/>
          <p:cNvSpPr txBox="1">
            <a:spLocks noChangeArrowheads="1"/>
          </p:cNvSpPr>
          <p:nvPr/>
        </p:nvSpPr>
        <p:spPr bwMode="auto">
          <a:xfrm>
            <a:off x="2771775" y="588963"/>
            <a:ext cx="66103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2.β) ΨΗΦΙΑΚΗ ΥΠΟΒΟΛΗ ΣΥΜΒΟΛΑΙΩΝ ΑΠΟ ΤΟΥΣ ΣΥΝΤΑΚΤΕΣ ΓΙΑ ΤΗΝ ΚΑΤΑΧΩΡΗΣΗ ΣΤΑ ΚΤΗΜΑΤΟΛΟΓΙΚΑ ΓΡΑΦΕΙΑ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205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Google Shape;206;p23"/>
          <p:cNvSpPr txBox="1"/>
          <p:nvPr/>
        </p:nvSpPr>
        <p:spPr>
          <a:xfrm>
            <a:off x="830263" y="2987675"/>
            <a:ext cx="10531475" cy="1319213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Αναλυτική ενημέρωση μηχανικών και ιδιοκτητών</a:t>
            </a: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Διασφάλιση ότι οι δικαστικές αποφάσεις που εκδίδονται για γεωμετρικές μεταβολές είναι υλοποιήσιμες</a:t>
            </a:r>
          </a:p>
        </p:txBody>
      </p:sp>
      <p:sp>
        <p:nvSpPr>
          <p:cNvPr id="61443" name="Google Shape;207;p23"/>
          <p:cNvSpPr txBox="1">
            <a:spLocks noChangeArrowheads="1"/>
          </p:cNvSpPr>
          <p:nvPr/>
        </p:nvSpPr>
        <p:spPr bwMode="auto">
          <a:xfrm>
            <a:off x="2830513" y="857250"/>
            <a:ext cx="66452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FFFFFF"/>
                </a:solidFill>
              </a:rPr>
              <a:t>ΑΥΤΟΜΑΤΗ ΣΥΓΚΡΙΣΗ ΤΟΠΟΓΡΑΦΙΚΟΥ ΜΕ ΤΟ ΚΤΗΜΑΤΟΛΟΓΙΚΟ ΔΙΑΓΡΑΜΜΑ - ΑΥΤΟΜΑΤΟΣ ΠΡΟΔΙΚΑΣΤΙΚΟΣ ΕΛΕΓΧΟΣ </a:t>
            </a:r>
            <a:endParaRPr lang="el-GR"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Google Shape;212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Google Shape;213;p24"/>
          <p:cNvSpPr txBox="1">
            <a:spLocks noChangeArrowheads="1"/>
          </p:cNvSpPr>
          <p:nvPr/>
        </p:nvSpPr>
        <p:spPr bwMode="auto">
          <a:xfrm>
            <a:off x="1312863" y="1719263"/>
            <a:ext cx="6324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3200" b="1">
                <a:solidFill>
                  <a:srgbClr val="FFFFFF"/>
                </a:solidFill>
              </a:rPr>
              <a:t>ΨΗΦΙΑΚΟΣ ΜΕΤΑΣΧΗΜΑΤΙΣΜΟΣ ΚΤΗΜΑΤΟΛΟΓΙΚΩΝ ΓΡΑΦΕΙΩΝ</a:t>
            </a:r>
            <a:endParaRPr lang="el-GR" sz="1100"/>
          </a:p>
        </p:txBody>
      </p:sp>
      <p:sp>
        <p:nvSpPr>
          <p:cNvPr id="63491" name="Google Shape;214;p24"/>
          <p:cNvSpPr txBox="1">
            <a:spLocks noChangeArrowheads="1"/>
          </p:cNvSpPr>
          <p:nvPr/>
        </p:nvSpPr>
        <p:spPr bwMode="auto">
          <a:xfrm>
            <a:off x="1370013" y="2703513"/>
            <a:ext cx="35369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9900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9900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9900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9900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9900"/>
                </a:solidFill>
              </a:rPr>
              <a:t>ΤΟ ΣΗΜΕΡΑ ΚΑΙ ΤΟ ΑΥΡΙΟ</a:t>
            </a:r>
            <a:endParaRPr lang="el-GR" sz="5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Google Shape;21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Google Shape;220;p25"/>
          <p:cNvSpPr txBox="1">
            <a:spLocks noChangeArrowheads="1"/>
          </p:cNvSpPr>
          <p:nvPr/>
        </p:nvSpPr>
        <p:spPr bwMode="auto">
          <a:xfrm>
            <a:off x="1257300" y="744538"/>
            <a:ext cx="5108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ΨΗΦΙΑΚΟΣ ΜΕΤΑΣΧΗΜΑΤΙΣΜΟΣ ΚΤΗΜΑΤΟΛΟΓΙΚΩΝ ΓΡΑΦΕΙΩΝ</a:t>
            </a:r>
            <a:endParaRPr lang="el-GR" sz="1100"/>
          </a:p>
        </p:txBody>
      </p:sp>
      <p:sp>
        <p:nvSpPr>
          <p:cNvPr id="221" name="Google Shape;221;p25"/>
          <p:cNvSpPr txBox="1"/>
          <p:nvPr/>
        </p:nvSpPr>
        <p:spPr>
          <a:xfrm>
            <a:off x="1257300" y="1485900"/>
            <a:ext cx="2840038" cy="369888"/>
          </a:xfrm>
          <a:prstGeom prst="rect">
            <a:avLst/>
          </a:prstGeom>
          <a:noFill/>
          <a:ln>
            <a:noFill/>
          </a:ln>
        </p:spPr>
        <p:txBody>
          <a:bodyPr spcFirstLastPara="1" lIns="68875" tIns="68875" rIns="68875" bIns="6887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600" kern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350838" y="2081213"/>
            <a:ext cx="7519987" cy="5257800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FFFFFF"/>
                </a:solidFill>
              </a:rPr>
              <a:t>Όλα τα κτηματολογικά στοιχεία τηρούνται ψηφιακά σε κεντρική βάση δεδομένων του Κτηματολογίου</a:t>
            </a:r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Τα αρχεία κτηματογράφησης των νέων προγραμμάτων παραλαμβάνονται </a:t>
            </a:r>
            <a:r>
              <a:rPr lang="el-GR" sz="2100" b="1">
                <a:solidFill>
                  <a:srgbClr val="FFFFFF"/>
                </a:solidFill>
              </a:rPr>
              <a:t>ψηφιοποιημένα</a:t>
            </a:r>
            <a:endParaRPr lang="el-GR"/>
          </a:p>
          <a:p>
            <a:pPr>
              <a:lnSpc>
                <a:spcPct val="115000"/>
              </a:lnSpc>
              <a:spcBef>
                <a:spcPts val="2200"/>
              </a:spcBef>
              <a:buClr>
                <a:srgbClr val="000000"/>
              </a:buClr>
              <a:buFont typeface="Arial" charset="0"/>
              <a:buNone/>
            </a:pPr>
            <a:endParaRPr lang="el-GR" sz="2100" b="1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 Θεσμοθετήθηκε η </a:t>
            </a:r>
            <a:r>
              <a:rPr lang="el-GR" sz="2100" b="1">
                <a:solidFill>
                  <a:srgbClr val="FFFFFF"/>
                </a:solidFill>
              </a:rPr>
              <a:t>αποκλειστικά ψηφιακή τήρηση </a:t>
            </a:r>
            <a:r>
              <a:rPr lang="el-GR" sz="2100">
                <a:solidFill>
                  <a:srgbClr val="FFFFFF"/>
                </a:solidFill>
              </a:rPr>
              <a:t>κτηματολογικών βιβλίων και η υποχρεωτική ηλεκτρονική τήρηση  όλων των εισερχόμενων εγγράφων στα ΚΓ</a:t>
            </a:r>
            <a:endParaRPr lang="el-GR"/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Θα παρέχεται η δυνατότητα </a:t>
            </a:r>
            <a:r>
              <a:rPr lang="el-GR" sz="2100" b="1">
                <a:solidFill>
                  <a:srgbClr val="FFFFFF"/>
                </a:solidFill>
              </a:rPr>
              <a:t>απομακρυσμένης πρόσβασης </a:t>
            </a:r>
            <a:r>
              <a:rPr lang="el-GR" sz="2100">
                <a:solidFill>
                  <a:srgbClr val="FFFFFF"/>
                </a:solidFill>
              </a:rPr>
              <a:t>για τους επαγγελματίες σε 120 σημεία της Ελλάδας.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oogle Shape;227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Google Shape;228;p26"/>
          <p:cNvSpPr txBox="1"/>
          <p:nvPr/>
        </p:nvSpPr>
        <p:spPr>
          <a:xfrm>
            <a:off x="5815013" y="563563"/>
            <a:ext cx="4227512" cy="385762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ΓΕΩΠΥΛΗ ΚΤΗΜΑΤΟΛΟΓΙΟΥ </a:t>
            </a:r>
            <a:endParaRPr lang="el-GR" sz="1100"/>
          </a:p>
        </p:txBody>
      </p:sp>
      <p:sp>
        <p:nvSpPr>
          <p:cNvPr id="229" name="Google Shape;229;p26"/>
          <p:cNvSpPr txBox="1"/>
          <p:nvPr/>
        </p:nvSpPr>
        <p:spPr>
          <a:xfrm>
            <a:off x="4556125" y="1687513"/>
            <a:ext cx="6500813" cy="3608387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Πολίτες, επαγγελματίες και υποψήφιοι επενδυτές βλέπουν ελεύθερα και διαδικτυακά τα γεωχωρικά δεδομένα που είναι διαθέσιμα (π.χ κτηματολογικοί χάρτες)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Υπηρετεί την πολιτική των ανοικτών δεδομένων (open data)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Τέθηκε σε λειτουργία τον Σεπτέμβριο 2020</a:t>
            </a:r>
            <a:endParaRPr lang="el-GR"/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Συνεχής εμπλουτισμός με επιπλέον δεδομένα</a:t>
            </a:r>
            <a:endParaRPr lang="el-GR" sz="11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Google Shape;234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" name="Google Shape;235;p27"/>
          <p:cNvSpPr txBox="1"/>
          <p:nvPr/>
        </p:nvSpPr>
        <p:spPr>
          <a:xfrm>
            <a:off x="5830888" y="593725"/>
            <a:ext cx="4211637" cy="519113"/>
          </a:xfrm>
          <a:prstGeom prst="rect">
            <a:avLst/>
          </a:prstGeom>
          <a:noFill/>
          <a:ln>
            <a:noFill/>
          </a:ln>
        </p:spPr>
        <p:txBody>
          <a:bodyPr lIns="68800" tIns="68800" rIns="68800" bIns="688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ΕΝΙΑΙΟΣ ΨΗΦΙΑΚΟΣ ΧΑΡΤΗΣ</a:t>
            </a:r>
            <a:endParaRPr lang="el-GR" sz="500"/>
          </a:p>
        </p:txBody>
      </p:sp>
      <p:sp>
        <p:nvSpPr>
          <p:cNvPr id="236" name="Google Shape;236;p27"/>
          <p:cNvSpPr txBox="1"/>
          <p:nvPr/>
        </p:nvSpPr>
        <p:spPr>
          <a:xfrm>
            <a:off x="4595813" y="1752600"/>
            <a:ext cx="6265862" cy="3608388"/>
          </a:xfrm>
          <a:prstGeom prst="rect">
            <a:avLst/>
          </a:prstGeom>
          <a:noFill/>
          <a:ln>
            <a:noFill/>
          </a:ln>
        </p:spPr>
        <p:txBody>
          <a:bodyPr lIns="68800" tIns="68800" rIns="68800" bIns="68800"/>
          <a:lstStyle/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Αποτύπωση με τον πλέον επίσημο και θεσμικό τρόπο του τι επιτρέπεται και τι απαγορεύεται αναφορικά με την εκμετάλλευση ακινήτων, οικοπέδων, αγροτεμαχίων</a:t>
            </a:r>
            <a:endParaRPr lang="el-GR"/>
          </a:p>
          <a:p>
            <a:pPr marL="630238" indent="-447675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Σαφής αποτύπωση όρων δόμησης, όρια αιγιαλού, αρχαιολογικών χώρων, δασικών εκτάσεων κτλ.</a:t>
            </a:r>
            <a:endParaRPr lang="el-GR"/>
          </a:p>
          <a:p>
            <a:pPr marL="630238" indent="-447675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Συνεργασία με το ΤΕΕ</a:t>
            </a:r>
            <a:endParaRPr lang="el-GR"/>
          </a:p>
          <a:p>
            <a:pPr marL="630238" indent="-447675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134F5C"/>
              </a:solidFill>
            </a:endParaRPr>
          </a:p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Σημαντική συμβολή του Κτηματολογίου</a:t>
            </a:r>
            <a:endParaRPr lang="el-GR" sz="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Google Shape;241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Google Shape;242;p28"/>
          <p:cNvSpPr txBox="1"/>
          <p:nvPr/>
        </p:nvSpPr>
        <p:spPr>
          <a:xfrm>
            <a:off x="5791200" y="569913"/>
            <a:ext cx="3843338" cy="936625"/>
          </a:xfrm>
          <a:prstGeom prst="rect">
            <a:avLst/>
          </a:prstGeom>
          <a:noFill/>
          <a:ln>
            <a:noFill/>
          </a:ln>
        </p:spPr>
        <p:txBody>
          <a:bodyPr lIns="68800" tIns="68800" rIns="68800" bIns="688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ΜΕΛΛΟΝΤΙΚΕΣ ΨΗΦΙΑΚΕΣ ΥΠΗΡΕΣΙΕΣ</a:t>
            </a:r>
            <a:endParaRPr lang="el-GR" sz="500"/>
          </a:p>
        </p:txBody>
      </p:sp>
      <p:sp>
        <p:nvSpPr>
          <p:cNvPr id="243" name="Google Shape;243;p28"/>
          <p:cNvSpPr txBox="1"/>
          <p:nvPr/>
        </p:nvSpPr>
        <p:spPr>
          <a:xfrm>
            <a:off x="4794250" y="1612900"/>
            <a:ext cx="6065838" cy="4545013"/>
          </a:xfrm>
          <a:prstGeom prst="rect">
            <a:avLst/>
          </a:prstGeom>
          <a:noFill/>
          <a:ln>
            <a:noFill/>
          </a:ln>
        </p:spPr>
        <p:txBody>
          <a:bodyPr lIns="68800" tIns="68800" rIns="68800" bIns="68800"/>
          <a:lstStyle/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Ηλεκτρονική πρόσβαση των </a:t>
            </a:r>
            <a:r>
              <a:rPr lang="el-GR" sz="2100" b="1">
                <a:solidFill>
                  <a:srgbClr val="134F5C"/>
                </a:solidFill>
              </a:rPr>
              <a:t>επαγγελματιών</a:t>
            </a:r>
            <a:r>
              <a:rPr lang="el-GR" sz="2100">
                <a:solidFill>
                  <a:srgbClr val="134F5C"/>
                </a:solidFill>
              </a:rPr>
              <a:t> (δικηγόροι, συμβολαιογράφοι, μηχανικοί, δικαστικοί επιμελητές) στα </a:t>
            </a:r>
            <a:r>
              <a:rPr lang="el-GR" sz="2100" b="1">
                <a:solidFill>
                  <a:srgbClr val="134F5C"/>
                </a:solidFill>
              </a:rPr>
              <a:t>κτηματολογικά στοιχεία </a:t>
            </a:r>
            <a:r>
              <a:rPr lang="el-GR" sz="2100">
                <a:solidFill>
                  <a:srgbClr val="134F5C"/>
                </a:solidFill>
              </a:rPr>
              <a:t>(είδος ιδιοκτησίας, εμβαδόν, είδος δικαιώματος κτλ.)</a:t>
            </a:r>
          </a:p>
          <a:p>
            <a:pPr marL="630238" indent="-447675">
              <a:lnSpc>
                <a:spcPct val="115000"/>
              </a:lnSpc>
              <a:spcBef>
                <a:spcPts val="2188"/>
              </a:spcBef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134F5C"/>
                </a:solidFill>
              </a:rPr>
              <a:t>Η έρευνα στα στοιχεία του Κτηματολογίου θα γίνεται απομακρυσμένα από τα γραφεία των επαγγελματιών.</a:t>
            </a:r>
          </a:p>
          <a:p>
            <a:pPr marL="630238" indent="-447675">
              <a:lnSpc>
                <a:spcPct val="115000"/>
              </a:lnSpc>
              <a:spcBef>
                <a:spcPts val="2188"/>
              </a:spcBef>
              <a:spcAft>
                <a:spcPts val="2188"/>
              </a:spcAft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Έναρξη λειτουργίας αρχές 2021</a:t>
            </a:r>
            <a:endParaRPr lang="el-GR" sz="500" b="1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66;p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Google Shape;67;p3"/>
          <p:cNvSpPr txBox="1">
            <a:spLocks noChangeArrowheads="1"/>
          </p:cNvSpPr>
          <p:nvPr/>
        </p:nvSpPr>
        <p:spPr bwMode="auto">
          <a:xfrm>
            <a:off x="1233488" y="1158875"/>
            <a:ext cx="37639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2021 - ΕΤΟΣ ΟΡΟΣΗΜΟ ΓΙΑ ΤΟ ΚΤΗΜΑΤΟΛΟΓΙΟ</a:t>
            </a:r>
            <a:endParaRPr lang="el-GR" sz="500"/>
          </a:p>
        </p:txBody>
      </p:sp>
      <p:sp>
        <p:nvSpPr>
          <p:cNvPr id="68" name="Google Shape;68;p3"/>
          <p:cNvSpPr txBox="1"/>
          <p:nvPr/>
        </p:nvSpPr>
        <p:spPr>
          <a:xfrm>
            <a:off x="704850" y="2419350"/>
            <a:ext cx="6759575" cy="3335338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341313" indent="-296863" algn="just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 u="sng">
                <a:solidFill>
                  <a:srgbClr val="FFFFFF"/>
                </a:solidFill>
              </a:rPr>
              <a:t>Μετασχηματισμός</a:t>
            </a:r>
            <a:r>
              <a:rPr lang="el-GR" sz="2100" b="1">
                <a:solidFill>
                  <a:srgbClr val="FFFFFF"/>
                </a:solidFill>
              </a:rPr>
              <a:t> </a:t>
            </a:r>
            <a:r>
              <a:rPr lang="el-GR" sz="2100">
                <a:solidFill>
                  <a:srgbClr val="FFFFFF"/>
                </a:solidFill>
              </a:rPr>
              <a:t>των παλαιών   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FFFF"/>
                </a:solidFill>
              </a:rPr>
              <a:t>υποθηκοφυλακείων σε σύγχρονα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FFFF"/>
                </a:solidFill>
              </a:rPr>
              <a:t>Κτηματολογικά Γραφεία.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 u="sng">
                <a:solidFill>
                  <a:srgbClr val="FFFFFF"/>
                </a:solidFill>
              </a:rPr>
              <a:t>Επέκταση</a:t>
            </a:r>
            <a:r>
              <a:rPr lang="el-GR" sz="2100" b="1">
                <a:solidFill>
                  <a:srgbClr val="FFFFFF"/>
                </a:solidFill>
              </a:rPr>
              <a:t> όλων</a:t>
            </a:r>
            <a:r>
              <a:rPr lang="el-GR" sz="2100">
                <a:solidFill>
                  <a:srgbClr val="FFFFFF"/>
                </a:solidFill>
              </a:rPr>
              <a:t> των ψηφιακών υπηρεσιών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FFFF"/>
                </a:solidFill>
              </a:rPr>
              <a:t>σε όλα τα νέα Κτηματολογικά Γραφεία του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FFFF"/>
                </a:solidFill>
              </a:rPr>
              <a:t>Φορέα.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Σημαντική </a:t>
            </a:r>
            <a:r>
              <a:rPr lang="el-GR" sz="2100" b="1" u="sng">
                <a:solidFill>
                  <a:srgbClr val="FFFFFF"/>
                </a:solidFill>
              </a:rPr>
              <a:t>ωρίμανση</a:t>
            </a:r>
            <a:r>
              <a:rPr lang="el-GR" sz="2100">
                <a:solidFill>
                  <a:srgbClr val="FFFFFF"/>
                </a:solidFill>
              </a:rPr>
              <a:t> όλων των φάσεων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FFFFFF"/>
                </a:solidFill>
              </a:rPr>
              <a:t>Κτηματογράφησης σε όλη την Επικράτεια.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Google Shape;248;gb1da357cb2_0_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Google Shape;249;gb1da357cb2_0_30"/>
          <p:cNvSpPr txBox="1"/>
          <p:nvPr/>
        </p:nvSpPr>
        <p:spPr>
          <a:xfrm>
            <a:off x="5791200" y="569913"/>
            <a:ext cx="3843338" cy="936625"/>
          </a:xfrm>
          <a:prstGeom prst="rect">
            <a:avLst/>
          </a:prstGeom>
          <a:noFill/>
          <a:ln>
            <a:noFill/>
          </a:ln>
        </p:spPr>
        <p:txBody>
          <a:bodyPr lIns="68800" tIns="68800" rIns="68800" bIns="688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300" b="1">
                <a:solidFill>
                  <a:srgbClr val="134F5C"/>
                </a:solidFill>
              </a:rPr>
              <a:t>ΜΕΛΛΟΝΤΙΚΕΣ ΨΗΦΙΑΚΕΣ ΥΠΗΡΕΣΙΕΣ</a:t>
            </a:r>
            <a:endParaRPr lang="el-GR" sz="500"/>
          </a:p>
        </p:txBody>
      </p:sp>
      <p:sp>
        <p:nvSpPr>
          <p:cNvPr id="250" name="Google Shape;250;gb1da357cb2_0_30"/>
          <p:cNvSpPr txBox="1"/>
          <p:nvPr/>
        </p:nvSpPr>
        <p:spPr>
          <a:xfrm>
            <a:off x="4894263" y="1933575"/>
            <a:ext cx="5148262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630238" indent="-447675">
              <a:lnSpc>
                <a:spcPct val="115000"/>
              </a:lnSpc>
              <a:buClr>
                <a:srgbClr val="134F5C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134F5C"/>
                </a:solidFill>
              </a:rPr>
              <a:t>Επέκταση της ηλεκτρονικής χορήγησης </a:t>
            </a:r>
            <a:r>
              <a:rPr lang="el-GR" sz="2100" b="1">
                <a:solidFill>
                  <a:srgbClr val="134F5C"/>
                </a:solidFill>
              </a:rPr>
              <a:t>σε όλα τα πιστοποιητικά </a:t>
            </a:r>
            <a:r>
              <a:rPr lang="el-GR" sz="2100">
                <a:solidFill>
                  <a:srgbClr val="134F5C"/>
                </a:solidFill>
              </a:rPr>
              <a:t>που εκδίδονται από τα ΚΓ του Φορέα</a:t>
            </a:r>
          </a:p>
          <a:p>
            <a:pPr marL="630238" indent="-447675">
              <a:lnSpc>
                <a:spcPct val="115000"/>
              </a:lnSpc>
              <a:spcBef>
                <a:spcPts val="2188"/>
              </a:spcBef>
              <a:buClr>
                <a:srgbClr val="000000"/>
              </a:buClr>
              <a:buFont typeface="Arial" charset="0"/>
              <a:buNone/>
            </a:pPr>
            <a:r>
              <a:rPr lang="el-GR" sz="2100">
                <a:solidFill>
                  <a:srgbClr val="134F5C"/>
                </a:solidFill>
              </a:rPr>
              <a:t>Σήμερα εκδίδονται τα 3 δημοφιλέστερα που καλύπτουν το 80% των αιτούμενων πιστοποιητικών</a:t>
            </a:r>
          </a:p>
          <a:p>
            <a:pPr marL="630238" indent="-447675">
              <a:lnSpc>
                <a:spcPct val="115000"/>
              </a:lnSpc>
              <a:spcBef>
                <a:spcPts val="2188"/>
              </a:spcBef>
              <a:spcAft>
                <a:spcPts val="2188"/>
              </a:spcAft>
              <a:buClr>
                <a:srgbClr val="000000"/>
              </a:buClr>
              <a:buFont typeface="Arial" charset="0"/>
              <a:buNone/>
            </a:pPr>
            <a:r>
              <a:rPr lang="el-GR" sz="2100" b="1">
                <a:solidFill>
                  <a:srgbClr val="134F5C"/>
                </a:solidFill>
              </a:rPr>
              <a:t>Πρώτο τρίμηνο του 2021</a:t>
            </a:r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Google Shape;255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" name="Google Shape;256;p30"/>
          <p:cNvSpPr txBox="1"/>
          <p:nvPr/>
        </p:nvSpPr>
        <p:spPr>
          <a:xfrm>
            <a:off x="4022000" y="1108075"/>
            <a:ext cx="7569300" cy="5046600"/>
          </a:xfrm>
          <a:prstGeom prst="rect">
            <a:avLst/>
          </a:prstGeom>
          <a:noFill/>
          <a:ln>
            <a:noFill/>
          </a:ln>
        </p:spPr>
        <p:txBody>
          <a:bodyPr spcFirstLastPara="1" lIns="68800" tIns="68800" rIns="68800" bIns="68800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500" b="1" kern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7" indent="-449197" fontAlgn="auto">
              <a:spcBef>
                <a:spcPts val="2183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  <a:defRPr/>
            </a:pPr>
            <a:r>
              <a:rPr lang="el" sz="2100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Για </a:t>
            </a:r>
            <a:r>
              <a:rPr lang="el" sz="2100" b="1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όλα</a:t>
            </a:r>
            <a:r>
              <a:rPr lang="el" sz="2100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τα Υποθηκοφυλακεία και Κτηματολογικά Γραφεία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100" kern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8" indent="-449198" fontAlgn="auto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  <a:defRPr/>
            </a:pPr>
            <a:r>
              <a:rPr lang="el" sz="2100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Αρχείο </a:t>
            </a:r>
            <a:r>
              <a:rPr lang="el" sz="2100" b="1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600 εκατ.σελίδων των 390 υποθηκοφυλακείων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100" kern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7" indent="-449197" fontAlgn="auto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  <a:defRPr/>
            </a:pPr>
            <a:r>
              <a:rPr lang="el" sz="2100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Χρηματοδότηση από Ταμείο Ανάκαμψης (</a:t>
            </a:r>
            <a:r>
              <a:rPr lang="el" sz="2100" b="1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200 εκατ. ευρώ</a:t>
            </a:r>
            <a:r>
              <a:rPr lang="el" sz="2100" ker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30787" indent="-449197" fontAlgn="auto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  <a:defRPr/>
            </a:pPr>
            <a:r>
              <a:rPr lang="el" sz="2000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Ορίζοντας υλοποίησης: </a:t>
            </a:r>
            <a:r>
              <a:rPr lang="el" sz="2000" b="1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 έτη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30788" indent="-449198" fontAlgn="auto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  <a:defRPr/>
            </a:pPr>
            <a:r>
              <a:rPr lang="el" sz="2000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Τεχνική βοήθεια από την </a:t>
            </a:r>
            <a:r>
              <a:rPr lang="el" sz="2000" b="1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Παγκόσμια Τράπεζα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30788" indent="-449198" fontAlgn="auto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  <a:defRPr/>
            </a:pPr>
            <a:r>
              <a:rPr lang="el" sz="2000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Συνεργασία με το </a:t>
            </a:r>
            <a:r>
              <a:rPr lang="el" sz="2000" b="1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Υπ. Ψηφιακής Διακυβέρνησης </a:t>
            </a:r>
            <a:r>
              <a:rPr lang="el" sz="2000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και με τα </a:t>
            </a:r>
            <a:r>
              <a:rPr lang="el" sz="2000" b="1" kern="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Γενικά Αρχεία του Κράτους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630788" indent="-44919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5611813" y="530225"/>
            <a:ext cx="4943475" cy="992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l-GR" sz="2500" b="1">
                <a:solidFill>
                  <a:srgbClr val="134F5C"/>
                </a:solidFill>
              </a:rPr>
              <a:t>ΣΑΡΩΣΗ ΚΑΙ ΨΗΦΙΟΠΟΙΗΣΗ ΑΡΧΕΙΩΝ</a:t>
            </a:r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oogle Shape;262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Google Shape;263;p31"/>
          <p:cNvSpPr txBox="1">
            <a:spLocks noChangeArrowheads="1"/>
          </p:cNvSpPr>
          <p:nvPr/>
        </p:nvSpPr>
        <p:spPr bwMode="auto">
          <a:xfrm>
            <a:off x="3784600" y="3770313"/>
            <a:ext cx="4622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3600" b="1">
                <a:solidFill>
                  <a:srgbClr val="FFFFFF"/>
                </a:solidFill>
              </a:rPr>
              <a:t>ΕΥΧΑΡΙΣΤΟΥΜΕ ΓΙΑ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l-GR" sz="3600" b="1">
                <a:solidFill>
                  <a:schemeClr val="accent1"/>
                </a:solidFill>
              </a:rPr>
              <a:t>ΤΗΝ ΠΡΟΣΟΧΗ ΣΑΣ</a:t>
            </a:r>
            <a:endParaRPr lang="el-GR" sz="1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73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Google Shape;74;p4"/>
          <p:cNvSpPr txBox="1"/>
          <p:nvPr/>
        </p:nvSpPr>
        <p:spPr>
          <a:xfrm>
            <a:off x="6716713" y="314325"/>
            <a:ext cx="4467225" cy="687388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el-GR" sz="2000" b="1">
                <a:solidFill>
                  <a:srgbClr val="134F5C"/>
                </a:solidFill>
              </a:rPr>
              <a:t>ΠΡΟΟΔΟΣ ΣΥΛΛΟΓΗΣ ΔΗΛΩΣΕΩΝ ΑΝΑ ΤΗΝ ΕΠΙΚΡΑΤΕΙΑ (93%)</a:t>
            </a:r>
            <a:endParaRPr lang="el-GR" sz="8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oogle Shape;79;p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Google Shape;80;p5"/>
          <p:cNvSpPr txBox="1"/>
          <p:nvPr/>
        </p:nvSpPr>
        <p:spPr>
          <a:xfrm>
            <a:off x="8380413" y="303213"/>
            <a:ext cx="2797175" cy="668337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el-GR" sz="2000" b="1">
                <a:solidFill>
                  <a:srgbClr val="134F5C"/>
                </a:solidFill>
              </a:rPr>
              <a:t>ΠΡΟΟΔΟΣ </a:t>
            </a:r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el-GR" sz="2000" b="1">
                <a:solidFill>
                  <a:srgbClr val="134F5C"/>
                </a:solidFill>
              </a:rPr>
              <a:t>ΚΤΗΜΑΤΟΓΡΑΦΗΣΗΣ</a:t>
            </a:r>
            <a:endParaRPr lang="el-GR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oogle Shape;73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Google Shape;74;p4"/>
          <p:cNvSpPr txBox="1"/>
          <p:nvPr/>
        </p:nvSpPr>
        <p:spPr>
          <a:xfrm>
            <a:off x="6716713" y="314325"/>
            <a:ext cx="4467225" cy="687388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el-GR" sz="1800" b="1">
                <a:solidFill>
                  <a:srgbClr val="134F5C"/>
                </a:solidFill>
              </a:rPr>
              <a:t>ΚΤΗΜΑΤΟΛΟΓΙΟ ΣΤΟ ΤΕΛΟΣ 2021</a:t>
            </a:r>
            <a:endParaRPr lang="el-GR" sz="700">
              <a:solidFill>
                <a:srgbClr val="134F5C"/>
              </a:solidFill>
            </a:endParaRPr>
          </a:p>
        </p:txBody>
      </p:sp>
      <p:pic>
        <p:nvPicPr>
          <p:cNvPr id="24579" name="Picture 2" descr="C:\Users\o.tsapalos\Downloads\OTA_202012_END2021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167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85;p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86;p6"/>
          <p:cNvSpPr txBox="1">
            <a:spLocks noChangeArrowheads="1"/>
          </p:cNvSpPr>
          <p:nvPr/>
        </p:nvSpPr>
        <p:spPr bwMode="auto">
          <a:xfrm>
            <a:off x="1309688" y="1158875"/>
            <a:ext cx="33924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ΣΤΑΔΙΑΚΑ ΚΑΙ ΜΕΧΡΙ ΤΙΣ ΑΡΧΕΣ ΤΟΥ 2024</a:t>
            </a:r>
            <a:endParaRPr lang="el-GR" sz="500"/>
          </a:p>
        </p:txBody>
      </p:sp>
      <p:sp>
        <p:nvSpPr>
          <p:cNvPr id="87" name="Google Shape;87;p6"/>
          <p:cNvSpPr txBox="1"/>
          <p:nvPr/>
        </p:nvSpPr>
        <p:spPr>
          <a:xfrm>
            <a:off x="688975" y="2587625"/>
            <a:ext cx="5854700" cy="2778125"/>
          </a:xfrm>
          <a:prstGeom prst="rect">
            <a:avLst/>
          </a:prstGeom>
          <a:noFill/>
          <a:ln>
            <a:noFill/>
          </a:ln>
        </p:spPr>
        <p:txBody>
          <a:bodyPr lIns="68875" tIns="68875" rIns="68875" bIns="68875"/>
          <a:lstStyle/>
          <a:p>
            <a:pPr marL="341313" indent="-296863" algn="just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Το Κτηματολόγιο ολοκληρώνεται παντού και σε όλα τα επίπεδα κτηματογράφησης</a:t>
            </a: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Ολοκληρώνεται ο μετασχηματισμός των υποθηκοφυλακείων 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Δημιουργείται το «Ψηφιακό Κτηματολόγιο»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oogle Shape;92;p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-38100"/>
            <a:ext cx="12252325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Google Shape;93;p7"/>
          <p:cNvSpPr txBox="1">
            <a:spLocks noChangeArrowheads="1"/>
          </p:cNvSpPr>
          <p:nvPr/>
        </p:nvSpPr>
        <p:spPr bwMode="auto">
          <a:xfrm>
            <a:off x="1233488" y="1158875"/>
            <a:ext cx="41084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ΨΗΦΙΑΚΕΣ ΥΠΗΡΕΣΙΕΣ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ΚΤΗΜΑΤΟΛΟΓΙΟΥ</a:t>
            </a:r>
            <a:endParaRPr lang="el-GR" sz="500"/>
          </a:p>
        </p:txBody>
      </p:sp>
      <p:sp>
        <p:nvSpPr>
          <p:cNvPr id="28675" name="Google Shape;94;p7"/>
          <p:cNvSpPr txBox="1">
            <a:spLocks noChangeArrowheads="1"/>
          </p:cNvSpPr>
          <p:nvPr/>
        </p:nvSpPr>
        <p:spPr bwMode="auto">
          <a:xfrm>
            <a:off x="974725" y="2643188"/>
            <a:ext cx="50482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Φέρνουμε το Κτηματολόγιο στο σπίτι του κάθε πολίτη</a:t>
            </a:r>
          </a:p>
          <a:p>
            <a:pPr marL="341313" indent="-296863"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341313" indent="-296863"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>
                <a:solidFill>
                  <a:srgbClr val="FFFFFF"/>
                </a:solidFill>
              </a:rPr>
              <a:t>Βελτιώνουμε την συνεργασία με τους επαγγελματίες.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Google Shape;99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Google Shape;100;p8"/>
          <p:cNvSpPr txBox="1">
            <a:spLocks noChangeArrowheads="1"/>
          </p:cNvSpPr>
          <p:nvPr/>
        </p:nvSpPr>
        <p:spPr bwMode="auto">
          <a:xfrm>
            <a:off x="1282700" y="1192213"/>
            <a:ext cx="4041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l-GR" sz="2400" b="1">
                <a:solidFill>
                  <a:srgbClr val="FFFFFF"/>
                </a:solidFill>
              </a:rPr>
              <a:t>ΟΦΕΛΗ ΨΗΦΙΑΚΩΝ ΥΠΗΡΕΣΙΩΝ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l-GR" sz="1100"/>
          </a:p>
        </p:txBody>
      </p:sp>
      <p:sp>
        <p:nvSpPr>
          <p:cNvPr id="30723" name="Google Shape;101;p8"/>
          <p:cNvSpPr txBox="1">
            <a:spLocks noChangeArrowheads="1"/>
          </p:cNvSpPr>
          <p:nvPr/>
        </p:nvSpPr>
        <p:spPr bwMode="auto">
          <a:xfrm>
            <a:off x="601663" y="2513013"/>
            <a:ext cx="607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75" tIns="68875" rIns="68875" bIns="68875"/>
          <a:lstStyle/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Ενισχύουμε</a:t>
            </a:r>
            <a:r>
              <a:rPr lang="el-GR" sz="2100">
                <a:solidFill>
                  <a:srgbClr val="FFFFFF"/>
                </a:solidFill>
              </a:rPr>
              <a:t> την εξ αποστάσεως εξυπηρέτηση, από το σπίτι ή το γραφείο.</a:t>
            </a:r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Προστατεύουμε</a:t>
            </a:r>
            <a:r>
              <a:rPr lang="el-GR" sz="2100">
                <a:solidFill>
                  <a:srgbClr val="FFFFFF"/>
                </a:solidFill>
              </a:rPr>
              <a:t> τους πολίτες απέναντι στον κίνδυνο μετάδοσης του Covid-19.</a:t>
            </a:r>
          </a:p>
          <a:p>
            <a:pPr marL="633413" indent="-449263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el-GR" sz="2100">
              <a:solidFill>
                <a:srgbClr val="FFFFFF"/>
              </a:solidFill>
            </a:endParaRPr>
          </a:p>
          <a:p>
            <a:pPr marL="633413" indent="-449263">
              <a:lnSpc>
                <a:spcPct val="115000"/>
              </a:lnSpc>
              <a:buClr>
                <a:srgbClr val="FFFFFF"/>
              </a:buClr>
              <a:buSzPts val="2100"/>
              <a:buFont typeface="Arial" charset="0"/>
              <a:buChar char="●"/>
            </a:pPr>
            <a:r>
              <a:rPr lang="el-GR" sz="2100" b="1">
                <a:solidFill>
                  <a:srgbClr val="FFFFFF"/>
                </a:solidFill>
              </a:rPr>
              <a:t>Διευκολύνουμε</a:t>
            </a:r>
            <a:r>
              <a:rPr lang="el-GR" sz="2100">
                <a:solidFill>
                  <a:srgbClr val="FFFFFF"/>
                </a:solidFill>
              </a:rPr>
              <a:t> την ταχύτερη εξυπηρέτηση των πολιτών και των επαγγελματιών. Ψηφιακά πιστοποιητικά και υπηρεσίες 24 ώρες το 24ωρο.</a:t>
            </a:r>
            <a:endParaRPr lang="el-GR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134F5C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923</Words>
  <Application>Microsoft Office PowerPoint</Application>
  <PresentationFormat>Custom</PresentationFormat>
  <Paragraphs>152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Πρότυπο σχεδίασης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Arial</vt:lpstr>
      <vt:lpstr>Simple Light</vt:lpstr>
      <vt:lpstr>Simple Light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Ομηρος Τσαπαλος</dc:creator>
  <cp:lastModifiedBy>dhm</cp:lastModifiedBy>
  <cp:revision>16</cp:revision>
  <dcterms:modified xsi:type="dcterms:W3CDTF">2020-12-22T15:42:44Z</dcterms:modified>
</cp:coreProperties>
</file>