
<file path=[Content_Types].xml><?xml version="1.0" encoding="utf-8"?>
<Types xmlns="http://schemas.openxmlformats.org/package/2006/content-types">
  <Override PartName="/ppt/tags/tag8.xml" ContentType="application/vnd.openxmlformats-officedocument.presentationml.tags+xml"/>
  <Override PartName="/ppt/notesSlides/notesSlide2.xml" ContentType="application/vnd.openxmlformats-officedocument.presentationml.notesSlide+xml"/>
  <Override PartName="/ppt/diagrams/drawing2.xml" ContentType="application/vnd.ms-office.drawingml.diagramDrawing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6.xml" ContentType="application/vnd.openxmlformats-officedocument.presentationml.slideLayout+xml"/>
  <Override PartName="/ppt/tags/tag4.xml" ContentType="application/vnd.openxmlformats-officedocument.presentationml.tags+xml"/>
  <Override PartName="/ppt/diagrams/quickStyle2.xml" ContentType="application/vnd.openxmlformats-officedocument.drawingml.diagramStyl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tags/tag49.xml" ContentType="application/vnd.openxmlformats-officedocument.presentationml.tag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tags/tag38.xml" ContentType="application/vnd.openxmlformats-officedocument.presentationml.tags+xml"/>
  <Override PartName="/ppt/tags/tag56.xml" ContentType="application/vnd.openxmlformats-officedocument.presentationml.tags+xml"/>
  <Override PartName="/ppt/slides/slide1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tags/tag16.xml" ContentType="application/vnd.openxmlformats-officedocument.presentationml.tags+xml"/>
  <Override PartName="/ppt/tags/tag27.xml" ContentType="application/vnd.openxmlformats-officedocument.presentationml.tags+xml"/>
  <Override PartName="/ppt/tags/tag45.xml" ContentType="application/vnd.openxmlformats-officedocument.presentationml.tags+xml"/>
  <Override PartName="/ppt/tags/tag34.xml" ContentType="application/vnd.openxmlformats-officedocument.presentationml.tags+xml"/>
  <Override PartName="/ppt/tags/tag52.xml" ContentType="application/vnd.openxmlformats-officedocument.presentationml.tags+xml"/>
  <Override PartName="/ppt/tags/tag12.xml" ContentType="application/vnd.openxmlformats-officedocument.presentationml.tags+xml"/>
  <Override PartName="/ppt/tags/tag23.xml" ContentType="application/vnd.openxmlformats-officedocument.presentationml.tags+xml"/>
  <Override PartName="/ppt/tags/tag41.xml" ContentType="application/vnd.openxmlformats-officedocument.presentationml.tags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21.xml" ContentType="application/vnd.openxmlformats-officedocument.presentationml.tags+xml"/>
  <Override PartName="/ppt/tags/tag30.xml" ContentType="application/vnd.openxmlformats-officedocument.presentationml.tags+xml"/>
  <Override PartName="/ppt/diagrams/colors4.xml" ContentType="application/vnd.openxmlformats-officedocument.drawingml.diagramColor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bin" ContentType="application/vnd.openxmlformats-officedocument.oleObject"/>
  <Default Extension="png" ContentType="image/png"/>
  <Override PartName="/ppt/tags/tag7.xml" ContentType="application/vnd.openxmlformats-officedocument.presentationml.tags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colors2.xml" ContentType="application/vnd.openxmlformats-officedocument.drawingml.diagramColors+xml"/>
  <Override PartName="/ppt/diagrams/drawing3.xml" ContentType="application/vnd.ms-office.drawingml.diagramDrawing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ags/tag5.xml" ContentType="application/vnd.openxmlformats-officedocument.presentationml.tags+xml"/>
  <Override PartName="/ppt/theme/theme2.xml" ContentType="application/vnd.openxmlformats-officedocument.theme+xml"/>
  <Override PartName="/ppt/diagrams/drawing1.xml" ContentType="application/vnd.ms-office.drawingml.diagramDrawing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Default Extension="emf" ContentType="image/x-emf"/>
  <Override PartName="/ppt/tags/tag3.xml" ContentType="application/vnd.openxmlformats-officedocument.presentationml.tags+xml"/>
  <Override PartName="/ppt/tags/tag39.xml" ContentType="application/vnd.openxmlformats-officedocument.presentationml.tags+xml"/>
  <Override PartName="/ppt/diagrams/quickStyle1.xml" ContentType="application/vnd.openxmlformats-officedocument.drawingml.diagramStyle+xml"/>
  <Override PartName="/ppt/tags/tag59.xml" ContentType="application/vnd.openxmlformats-officedocument.presentationml.tags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tags/tag19.xml" ContentType="application/vnd.openxmlformats-officedocument.presentationml.tags+xml"/>
  <Override PartName="/ppt/tags/tag28.xml" ContentType="application/vnd.openxmlformats-officedocument.presentationml.tags+xml"/>
  <Override PartName="/ppt/tags/tag37.xml" ContentType="application/vnd.openxmlformats-officedocument.presentationml.tags+xml"/>
  <Override PartName="/ppt/tags/tag48.xml" ContentType="application/vnd.openxmlformats-officedocument.presentationml.tags+xml"/>
  <Override PartName="/ppt/tags/tag57.xml" ContentType="application/vnd.openxmlformats-officedocument.presentationml.tags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tags/tag17.xml" ContentType="application/vnd.openxmlformats-officedocument.presentationml.tags+xml"/>
  <Override PartName="/ppt/tags/tag26.xml" ContentType="application/vnd.openxmlformats-officedocument.presentationml.tags+xml"/>
  <Override PartName="/ppt/tags/tag35.xml" ContentType="application/vnd.openxmlformats-officedocument.presentationml.tags+xml"/>
  <Override PartName="/ppt/tags/tag46.xml" ContentType="application/vnd.openxmlformats-officedocument.presentationml.tags+xml"/>
  <Override PartName="/ppt/tags/tag55.xml" ContentType="application/vnd.openxmlformats-officedocument.presentationml.tags+xml"/>
  <Override PartName="/ppt/diagrams/layout4.xml" ContentType="application/vnd.openxmlformats-officedocument.drawingml.diagram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tags/tag15.xml" ContentType="application/vnd.openxmlformats-officedocument.presentationml.tags+xml"/>
  <Override PartName="/ppt/tags/tag24.xml" ContentType="application/vnd.openxmlformats-officedocument.presentationml.tags+xml"/>
  <Override PartName="/ppt/tags/tag33.xml" ContentType="application/vnd.openxmlformats-officedocument.presentationml.tags+xml"/>
  <Override PartName="/ppt/tags/tag44.xml" ContentType="application/vnd.openxmlformats-officedocument.presentationml.tags+xml"/>
  <Override PartName="/ppt/tags/tag53.xml" ContentType="application/vnd.openxmlformats-officedocument.presentationml.tags+xml"/>
  <Override PartName="/ppt/diagrams/layout2.xml" ContentType="application/vnd.openxmlformats-officedocument.drawingml.diagramLayout+xml"/>
  <Override PartName="/ppt/tags/tag13.xml" ContentType="application/vnd.openxmlformats-officedocument.presentationml.tags+xml"/>
  <Override PartName="/ppt/tags/tag22.xml" ContentType="application/vnd.openxmlformats-officedocument.presentationml.tags+xml"/>
  <Override PartName="/ppt/tags/tag31.xml" ContentType="application/vnd.openxmlformats-officedocument.presentationml.tags+xml"/>
  <Override PartName="/ppt/tags/tag40.xml" ContentType="application/vnd.openxmlformats-officedocument.presentationml.tags+xml"/>
  <Override PartName="/ppt/tags/tag42.xml" ContentType="application/vnd.openxmlformats-officedocument.presentationml.tags+xml"/>
  <Override PartName="/ppt/tags/tag51.xml" ContentType="application/vnd.openxmlformats-officedocument.presentationml.tags+xml"/>
  <Override PartName="/ppt/diagrams/data3.xml" ContentType="application/vnd.openxmlformats-officedocument.drawingml.diagramData+xml"/>
  <Override PartName="/ppt/slides/slide8.xml" ContentType="application/vnd.openxmlformats-officedocument.presentationml.slide+xml"/>
  <Override PartName="/ppt/tags/tag11.xml" ContentType="application/vnd.openxmlformats-officedocument.presentationml.tags+xml"/>
  <Override PartName="/ppt/tags/tag20.xml" ContentType="application/vnd.openxmlformats-officedocument.presentationml.tags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tags/tag6.xml" ContentType="application/vnd.openxmlformats-officedocument.presentationml.tags+xml"/>
  <Override PartName="/ppt/diagrams/colors1.xml" ContentType="application/vnd.openxmlformats-officedocument.drawingml.diagramColors+xml"/>
  <Override PartName="/ppt/diagrams/quickStyle4.xml" ContentType="application/vnd.openxmlformats-officedocument.drawingml.diagramStyle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ags/tag2.xml" ContentType="application/vnd.openxmlformats-officedocument.presentationml.tags+xml"/>
  <Override PartName="/ppt/tags/tag58.xml" ContentType="application/vnd.openxmlformats-officedocument.presentationml.tags+xml"/>
  <Default Extension="wmf" ContentType="image/x-wmf"/>
  <Default Extension="rels" ContentType="application/vnd.openxmlformats-package.relationships+xml"/>
  <Override PartName="/ppt/tags/tag29.xml" ContentType="application/vnd.openxmlformats-officedocument.presentationml.tags+xml"/>
  <Override PartName="/ppt/tags/tag47.xml" ContentType="application/vnd.openxmlformats-officedocument.presentationml.tags+xml"/>
  <Override PartName="/ppt/slides/slide12.xml" ContentType="application/vnd.openxmlformats-officedocument.presentationml.slide+xml"/>
  <Override PartName="/ppt/slideLayouts/slideLayout11.xml" ContentType="application/vnd.openxmlformats-officedocument.presentationml.slideLayout+xml"/>
  <Override PartName="/ppt/tags/tag18.xml" ContentType="application/vnd.openxmlformats-officedocument.presentationml.tags+xml"/>
  <Override PartName="/ppt/tags/tag36.xml" ContentType="application/vnd.openxmlformats-officedocument.presentationml.tags+xml"/>
  <Override PartName="/ppt/tags/tag54.xml" ContentType="application/vnd.openxmlformats-officedocument.presentationml.tags+xml"/>
  <Override PartName="/ppt/commentAuthors.xml" ContentType="application/vnd.openxmlformats-officedocument.presentationml.commentAuthors+xml"/>
  <Override PartName="/ppt/tags/tag14.xml" ContentType="application/vnd.openxmlformats-officedocument.presentationml.tags+xml"/>
  <Override PartName="/ppt/tags/tag25.xml" ContentType="application/vnd.openxmlformats-officedocument.presentationml.tags+xml"/>
  <Override PartName="/ppt/tags/tag43.xml" ContentType="application/vnd.openxmlformats-officedocument.presentationml.tags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tags/tag32.xml" ContentType="application/vnd.openxmlformats-officedocument.presentationml.tags+xml"/>
  <Override PartName="/ppt/tags/tag50.xml" ContentType="application/vnd.openxmlformats-officedocument.presentationml.tag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 autoCompressPictures="0">
  <p:sldMasterIdLst>
    <p:sldMasterId id="2147483648" r:id="rId1"/>
  </p:sldMasterIdLst>
  <p:notesMasterIdLst>
    <p:notesMasterId r:id="rId24"/>
  </p:notesMasterIdLst>
  <p:sldIdLst>
    <p:sldId id="257" r:id="rId2"/>
    <p:sldId id="1426" r:id="rId3"/>
    <p:sldId id="1382" r:id="rId4"/>
    <p:sldId id="1454" r:id="rId5"/>
    <p:sldId id="1445" r:id="rId6"/>
    <p:sldId id="1453" r:id="rId7"/>
    <p:sldId id="1456" r:id="rId8"/>
    <p:sldId id="1450" r:id="rId9"/>
    <p:sldId id="1455" r:id="rId10"/>
    <p:sldId id="1448" r:id="rId11"/>
    <p:sldId id="1458" r:id="rId12"/>
    <p:sldId id="1457" r:id="rId13"/>
    <p:sldId id="1464" r:id="rId14"/>
    <p:sldId id="1465" r:id="rId15"/>
    <p:sldId id="1466" r:id="rId16"/>
    <p:sldId id="1459" r:id="rId17"/>
    <p:sldId id="1463" r:id="rId18"/>
    <p:sldId id="1462" r:id="rId19"/>
    <p:sldId id="1461" r:id="rId20"/>
    <p:sldId id="1460" r:id="rId21"/>
    <p:sldId id="1434" r:id="rId22"/>
    <p:sldId id="1282" r:id="rId23"/>
  </p:sldIdLst>
  <p:sldSz cx="12192000" cy="6858000"/>
  <p:notesSz cx="6797675" cy="9926638"/>
  <p:custDataLst>
    <p:tags r:id="rId25"/>
  </p:custDataLst>
  <p:defaultTextStyle>
    <a:defPPr>
      <a:defRPr lang="el-G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Συντάκτης" initials="" lastIdx="0" clrIdx="1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  <p:clrMru>
    <a:srgbClr val="DEECEF"/>
    <a:srgbClr val="D9D9D9"/>
    <a:srgbClr val="417B85"/>
    <a:srgbClr val="7F8FA9"/>
    <a:srgbClr val="1F5FA0"/>
    <a:srgbClr val="A9CCEE"/>
    <a:srgbClr val="9CC7CE"/>
    <a:srgbClr val="7EB2E6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765" autoAdjust="0"/>
    <p:restoredTop sz="99585" autoAdjust="0"/>
  </p:normalViewPr>
  <p:slideViewPr>
    <p:cSldViewPr snapToGrid="0">
      <p:cViewPr varScale="1">
        <p:scale>
          <a:sx n="68" d="100"/>
          <a:sy n="68" d="100"/>
        </p:scale>
        <p:origin x="-108" y="-23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0" d="100"/>
          <a:sy n="50" d="100"/>
        </p:scale>
        <p:origin x="2640" y="24"/>
      </p:cViewPr>
      <p:guideLst/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#1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#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3_4">
  <dgm:title val=""/>
  <dgm:desc val=""/>
  <dgm:catLst>
    <dgm:cat type="accent3" pri="11400"/>
  </dgm:catLst>
  <dgm:styleLbl name="node0">
    <dgm:fillClrLst meth="cycle">
      <a:schemeClr val="accent3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3">
        <a:shade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3">
        <a:shade val="50000"/>
      </a:schemeClr>
      <a:schemeClr val="accent3">
        <a:tint val="55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3">
        <a:shade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3">
        <a:shade val="80000"/>
        <a:alpha val="50000"/>
      </a:schemeClr>
      <a:schemeClr val="accent3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3">
        <a:shade val="90000"/>
      </a:schemeClr>
      <a:schemeClr val="accent3">
        <a:tint val="50000"/>
      </a:schemeClr>
    </dgm:fillClrLst>
    <dgm:linClrLst meth="cycle"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3">
        <a:shade val="90000"/>
      </a:schemeClr>
      <a:schemeClr val="accent3">
        <a:tint val="50000"/>
      </a:schemeClr>
    </dgm:fillClrLst>
    <dgm:linClrLst meth="cycle"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3">
        <a:shade val="90000"/>
      </a:schemeClr>
      <a:schemeClr val="accent3">
        <a:tint val="50000"/>
      </a:schemeClr>
    </dgm:fillClrLst>
    <dgm:linClrLst meth="cycle"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3">
        <a:shade val="90000"/>
      </a:schemeClr>
      <a:schemeClr val="accent3">
        <a:tint val="50000"/>
      </a:schemeClr>
    </dgm:fillClrLst>
    <dgm:linClrLst meth="cycle">
      <a:schemeClr val="accent3">
        <a:shade val="90000"/>
      </a:schemeClr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55000"/>
      </a:schemeClr>
    </dgm:fillClrLst>
    <dgm:linClrLst meth="repeat">
      <a:schemeClr val="accent3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55000"/>
      </a:schemeClr>
    </dgm:fillClrLst>
    <dgm:linClrLst meth="repeat">
      <a:schemeClr val="accent3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55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39F27D0-33BA-46F8-929E-DDE5531A3EFA}" type="doc">
      <dgm:prSet loTypeId="urn:microsoft.com/office/officeart/2005/8/layout/venn2" loCatId="relationship" qsTypeId="urn:microsoft.com/office/officeart/2005/8/quickstyle/simple1#1" qsCatId="simple" csTypeId="urn:microsoft.com/office/officeart/2005/8/colors/accent1_2#1" csCatId="accent1" phldr="1"/>
      <dgm:spPr/>
      <dgm:t>
        <a:bodyPr/>
        <a:lstStyle/>
        <a:p>
          <a:endParaRPr lang="el-GR"/>
        </a:p>
      </dgm:t>
    </dgm:pt>
    <dgm:pt modelId="{3B982813-2EC8-49D2-9BF6-81C7D5B56F90}">
      <dgm:prSet phldrT="[Κείμενο]" custT="1"/>
      <dgm:spPr>
        <a:solidFill>
          <a:schemeClr val="accent5">
            <a:lumMod val="60000"/>
            <a:lumOff val="40000"/>
          </a:schemeClr>
        </a:solidFill>
      </dgm:spPr>
      <dgm:t>
        <a:bodyPr/>
        <a:lstStyle/>
        <a:p>
          <a:endParaRPr lang="en-US" sz="1400" b="1" dirty="0"/>
        </a:p>
        <a:p>
          <a:endParaRPr lang="en-US" sz="1400" b="1" dirty="0"/>
        </a:p>
        <a:p>
          <a:r>
            <a:rPr lang="el-GR" sz="1400" b="1" dirty="0">
              <a:solidFill>
                <a:schemeClr val="accent5">
                  <a:lumMod val="50000"/>
                </a:schemeClr>
              </a:solidFill>
            </a:rPr>
            <a:t>Απασχολούμενοι που δεν εργάζονταν με κρατική εντολή </a:t>
          </a:r>
        </a:p>
        <a:p>
          <a:r>
            <a:rPr lang="el-GR" sz="1400" b="1" dirty="0">
              <a:solidFill>
                <a:schemeClr val="accent5">
                  <a:lumMod val="50000"/>
                </a:schemeClr>
              </a:solidFill>
            </a:rPr>
            <a:t>(690.218)  </a:t>
          </a:r>
        </a:p>
      </dgm:t>
    </dgm:pt>
    <dgm:pt modelId="{31E7F0DF-737F-4311-B69C-B4CE7048A7FF}" type="parTrans" cxnId="{E1A4826C-0F4C-4A35-9A1B-2845CBA83E45}">
      <dgm:prSet/>
      <dgm:spPr/>
      <dgm:t>
        <a:bodyPr/>
        <a:lstStyle/>
        <a:p>
          <a:endParaRPr lang="el-GR"/>
        </a:p>
      </dgm:t>
    </dgm:pt>
    <dgm:pt modelId="{80CA9DF3-AA55-4F88-A2A4-75E285E875A2}" type="sibTrans" cxnId="{E1A4826C-0F4C-4A35-9A1B-2845CBA83E45}">
      <dgm:prSet/>
      <dgm:spPr/>
      <dgm:t>
        <a:bodyPr/>
        <a:lstStyle/>
        <a:p>
          <a:endParaRPr lang="el-GR"/>
        </a:p>
      </dgm:t>
    </dgm:pt>
    <dgm:pt modelId="{CCA4746E-8D1C-4C20-942F-0B29885FFCF8}">
      <dgm:prSet phldrT="[Κείμενο]" custT="1"/>
      <dgm:spPr>
        <a:solidFill>
          <a:schemeClr val="accent5">
            <a:lumMod val="75000"/>
          </a:schemeClr>
        </a:solidFill>
        <a:ln w="38100">
          <a:solidFill>
            <a:schemeClr val="bg1"/>
          </a:solidFill>
        </a:ln>
      </dgm:spPr>
      <dgm:t>
        <a:bodyPr/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300" b="1" kern="1200" dirty="0">
              <a:solidFill>
                <a:schemeClr val="bg1"/>
              </a:solidFill>
            </a:rPr>
            <a:t>Επιστρέφουν στην εργασία</a:t>
          </a:r>
        </a:p>
        <a:p>
          <a:pPr marL="0"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300" b="1" kern="1200" dirty="0" smtClean="0">
              <a:solidFill>
                <a:schemeClr val="bg1"/>
              </a:solidFill>
              <a:latin typeface="Calibri" panose="020F0502020204030204"/>
              <a:ea typeface="+mn-ea"/>
              <a:cs typeface="+mn-cs"/>
            </a:rPr>
            <a:t>30</a:t>
          </a:r>
          <a:r>
            <a:rPr lang="en-US" sz="1300" b="1" kern="1200" dirty="0" smtClean="0">
              <a:solidFill>
                <a:schemeClr val="bg1"/>
              </a:solidFill>
              <a:latin typeface="Calibri" panose="020F0502020204030204"/>
              <a:ea typeface="+mn-ea"/>
              <a:cs typeface="+mn-cs"/>
            </a:rPr>
            <a:t>7</a:t>
          </a:r>
          <a:r>
            <a:rPr lang="el-GR" sz="1300" b="1" kern="1200" dirty="0" smtClean="0">
              <a:solidFill>
                <a:schemeClr val="bg1"/>
              </a:solidFill>
              <a:latin typeface="Calibri" panose="020F0502020204030204"/>
              <a:ea typeface="+mn-ea"/>
              <a:cs typeface="+mn-cs"/>
            </a:rPr>
            <a:t>.</a:t>
          </a:r>
          <a:r>
            <a:rPr lang="en-US" sz="1300" b="1" kern="1200" dirty="0" smtClean="0">
              <a:solidFill>
                <a:schemeClr val="bg1"/>
              </a:solidFill>
              <a:latin typeface="Calibri" panose="020F0502020204030204"/>
              <a:ea typeface="+mn-ea"/>
              <a:cs typeface="+mn-cs"/>
            </a:rPr>
            <a:t>057</a:t>
          </a:r>
          <a:endParaRPr lang="el-GR" sz="1300" b="1" kern="1200" dirty="0">
            <a:solidFill>
              <a:schemeClr val="bg1"/>
            </a:solidFill>
            <a:latin typeface="Calibri" panose="020F0502020204030204"/>
            <a:ea typeface="+mn-ea"/>
            <a:cs typeface="+mn-cs"/>
          </a:endParaRPr>
        </a:p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l-GR" sz="1600" b="1" kern="1200" dirty="0">
            <a:solidFill>
              <a:schemeClr val="bg1"/>
            </a:solidFill>
          </a:endParaRPr>
        </a:p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600" b="1" kern="1200" dirty="0" smtClean="0">
              <a:solidFill>
                <a:schemeClr val="bg1"/>
              </a:solidFill>
              <a:latin typeface="+mn-lt"/>
            </a:rPr>
            <a:t>45 % </a:t>
          </a:r>
          <a:endParaRPr lang="el-GR" sz="1600" b="1" kern="1200" dirty="0">
            <a:solidFill>
              <a:schemeClr val="bg1"/>
            </a:solidFill>
            <a:latin typeface="+mn-lt"/>
          </a:endParaRPr>
        </a:p>
      </dgm:t>
    </dgm:pt>
    <dgm:pt modelId="{000FF610-83EB-48FA-8A28-7F4E037C3328}" type="parTrans" cxnId="{A07B4605-77EA-4F22-8BAF-5FC1988EB8EF}">
      <dgm:prSet/>
      <dgm:spPr/>
      <dgm:t>
        <a:bodyPr/>
        <a:lstStyle/>
        <a:p>
          <a:endParaRPr lang="el-GR"/>
        </a:p>
      </dgm:t>
    </dgm:pt>
    <dgm:pt modelId="{F5FCF9FF-57DB-4F98-9B24-3564D39C822C}" type="sibTrans" cxnId="{A07B4605-77EA-4F22-8BAF-5FC1988EB8EF}">
      <dgm:prSet/>
      <dgm:spPr/>
      <dgm:t>
        <a:bodyPr/>
        <a:lstStyle/>
        <a:p>
          <a:endParaRPr lang="el-GR"/>
        </a:p>
      </dgm:t>
    </dgm:pt>
    <dgm:pt modelId="{6F59DFD6-8362-45D6-8B53-AAE2836559EB}" type="pres">
      <dgm:prSet presAssocID="{139F27D0-33BA-46F8-929E-DDE5531A3EFA}" presName="Name0" presStyleCnt="0">
        <dgm:presLayoutVars>
          <dgm:chMax val="7"/>
          <dgm:resizeHandles val="exact"/>
        </dgm:presLayoutVars>
      </dgm:prSet>
      <dgm:spPr/>
      <dgm:t>
        <a:bodyPr/>
        <a:lstStyle/>
        <a:p>
          <a:endParaRPr lang="el-GR"/>
        </a:p>
      </dgm:t>
    </dgm:pt>
    <dgm:pt modelId="{DDC4A763-2F7E-468F-8FFA-06AC1575FD09}" type="pres">
      <dgm:prSet presAssocID="{139F27D0-33BA-46F8-929E-DDE5531A3EFA}" presName="comp1" presStyleCnt="0"/>
      <dgm:spPr/>
    </dgm:pt>
    <dgm:pt modelId="{A03E450C-80C2-423B-94B7-4E580CD100A9}" type="pres">
      <dgm:prSet presAssocID="{139F27D0-33BA-46F8-929E-DDE5531A3EFA}" presName="circle1" presStyleLbl="node1" presStyleIdx="0" presStyleCnt="2"/>
      <dgm:spPr/>
      <dgm:t>
        <a:bodyPr/>
        <a:lstStyle/>
        <a:p>
          <a:endParaRPr lang="el-GR"/>
        </a:p>
      </dgm:t>
    </dgm:pt>
    <dgm:pt modelId="{790CDD3D-C6E7-4168-8476-AD11E7E89D05}" type="pres">
      <dgm:prSet presAssocID="{139F27D0-33BA-46F8-929E-DDE5531A3EFA}" presName="c1text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E0A10B30-0BDB-4BC1-920E-CE60F7C54338}" type="pres">
      <dgm:prSet presAssocID="{139F27D0-33BA-46F8-929E-DDE5531A3EFA}" presName="comp2" presStyleCnt="0"/>
      <dgm:spPr/>
    </dgm:pt>
    <dgm:pt modelId="{45CBDC0E-8BC3-4755-A7B9-7A928DA2E474}" type="pres">
      <dgm:prSet presAssocID="{139F27D0-33BA-46F8-929E-DDE5531A3EFA}" presName="circle2" presStyleLbl="node1" presStyleIdx="1" presStyleCnt="2" custScaleX="70492" custScaleY="70492" custLinFactNeighborX="329" custLinFactNeighborY="16996"/>
      <dgm:spPr/>
      <dgm:t>
        <a:bodyPr/>
        <a:lstStyle/>
        <a:p>
          <a:endParaRPr lang="el-GR"/>
        </a:p>
      </dgm:t>
    </dgm:pt>
    <dgm:pt modelId="{8BA75686-023D-4614-B4BF-166E0E8B104D}" type="pres">
      <dgm:prSet presAssocID="{139F27D0-33BA-46F8-929E-DDE5531A3EFA}" presName="c2text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</dgm:ptLst>
  <dgm:cxnLst>
    <dgm:cxn modelId="{267E0976-421B-4323-8397-FEA1BB08481F}" type="presOf" srcId="{3B982813-2EC8-49D2-9BF6-81C7D5B56F90}" destId="{A03E450C-80C2-423B-94B7-4E580CD100A9}" srcOrd="0" destOrd="0" presId="urn:microsoft.com/office/officeart/2005/8/layout/venn2"/>
    <dgm:cxn modelId="{BC7DBAAA-EC4F-4A04-A12B-BC8E05E78580}" type="presOf" srcId="{CCA4746E-8D1C-4C20-942F-0B29885FFCF8}" destId="{45CBDC0E-8BC3-4755-A7B9-7A928DA2E474}" srcOrd="0" destOrd="0" presId="urn:microsoft.com/office/officeart/2005/8/layout/venn2"/>
    <dgm:cxn modelId="{A07B4605-77EA-4F22-8BAF-5FC1988EB8EF}" srcId="{139F27D0-33BA-46F8-929E-DDE5531A3EFA}" destId="{CCA4746E-8D1C-4C20-942F-0B29885FFCF8}" srcOrd="1" destOrd="0" parTransId="{000FF610-83EB-48FA-8A28-7F4E037C3328}" sibTransId="{F5FCF9FF-57DB-4F98-9B24-3564D39C822C}"/>
    <dgm:cxn modelId="{9EDE67AF-E081-483C-A9B6-892ABE257F51}" type="presOf" srcId="{CCA4746E-8D1C-4C20-942F-0B29885FFCF8}" destId="{8BA75686-023D-4614-B4BF-166E0E8B104D}" srcOrd="1" destOrd="0" presId="urn:microsoft.com/office/officeart/2005/8/layout/venn2"/>
    <dgm:cxn modelId="{E0B2EBEE-7356-4C75-B4BA-8A475D82B9E9}" type="presOf" srcId="{139F27D0-33BA-46F8-929E-DDE5531A3EFA}" destId="{6F59DFD6-8362-45D6-8B53-AAE2836559EB}" srcOrd="0" destOrd="0" presId="urn:microsoft.com/office/officeart/2005/8/layout/venn2"/>
    <dgm:cxn modelId="{F48CBF68-2A4E-4121-8040-E5AFCEB87DC1}" type="presOf" srcId="{3B982813-2EC8-49D2-9BF6-81C7D5B56F90}" destId="{790CDD3D-C6E7-4168-8476-AD11E7E89D05}" srcOrd="1" destOrd="0" presId="urn:microsoft.com/office/officeart/2005/8/layout/venn2"/>
    <dgm:cxn modelId="{E1A4826C-0F4C-4A35-9A1B-2845CBA83E45}" srcId="{139F27D0-33BA-46F8-929E-DDE5531A3EFA}" destId="{3B982813-2EC8-49D2-9BF6-81C7D5B56F90}" srcOrd="0" destOrd="0" parTransId="{31E7F0DF-737F-4311-B69C-B4CE7048A7FF}" sibTransId="{80CA9DF3-AA55-4F88-A2A4-75E285E875A2}"/>
    <dgm:cxn modelId="{573EDDB0-F6FF-42AE-A31D-A13556770BE8}" type="presParOf" srcId="{6F59DFD6-8362-45D6-8B53-AAE2836559EB}" destId="{DDC4A763-2F7E-468F-8FFA-06AC1575FD09}" srcOrd="0" destOrd="0" presId="urn:microsoft.com/office/officeart/2005/8/layout/venn2"/>
    <dgm:cxn modelId="{C85C6D5D-3A63-44DA-A88F-E99E326B36CF}" type="presParOf" srcId="{DDC4A763-2F7E-468F-8FFA-06AC1575FD09}" destId="{A03E450C-80C2-423B-94B7-4E580CD100A9}" srcOrd="0" destOrd="0" presId="urn:microsoft.com/office/officeart/2005/8/layout/venn2"/>
    <dgm:cxn modelId="{9F3FB41C-B4D4-477E-BA50-7E0D2AD9F269}" type="presParOf" srcId="{DDC4A763-2F7E-468F-8FFA-06AC1575FD09}" destId="{790CDD3D-C6E7-4168-8476-AD11E7E89D05}" srcOrd="1" destOrd="0" presId="urn:microsoft.com/office/officeart/2005/8/layout/venn2"/>
    <dgm:cxn modelId="{3EEEE6A3-338E-4D17-AB6B-201812ABC03F}" type="presParOf" srcId="{6F59DFD6-8362-45D6-8B53-AAE2836559EB}" destId="{E0A10B30-0BDB-4BC1-920E-CE60F7C54338}" srcOrd="1" destOrd="0" presId="urn:microsoft.com/office/officeart/2005/8/layout/venn2"/>
    <dgm:cxn modelId="{983D56B6-CDEE-484E-82DB-EF623D5E0D79}" type="presParOf" srcId="{E0A10B30-0BDB-4BC1-920E-CE60F7C54338}" destId="{45CBDC0E-8BC3-4755-A7B9-7A928DA2E474}" srcOrd="0" destOrd="0" presId="urn:microsoft.com/office/officeart/2005/8/layout/venn2"/>
    <dgm:cxn modelId="{534CF032-8BF7-4C57-A28D-EFA149260006}" type="presParOf" srcId="{E0A10B30-0BDB-4BC1-920E-CE60F7C54338}" destId="{8BA75686-023D-4614-B4BF-166E0E8B104D}" srcOrd="1" destOrd="0" presId="urn:microsoft.com/office/officeart/2005/8/layout/venn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39F27D0-33BA-46F8-929E-DDE5531A3EFA}" type="doc">
      <dgm:prSet loTypeId="urn:microsoft.com/office/officeart/2005/8/layout/venn2" loCatId="relationship" qsTypeId="urn:microsoft.com/office/officeart/2005/8/quickstyle/simple1#2" qsCatId="simple" csTypeId="urn:microsoft.com/office/officeart/2005/8/colors/accent1_2#2" csCatId="accent1" phldr="1"/>
      <dgm:spPr/>
      <dgm:t>
        <a:bodyPr/>
        <a:lstStyle/>
        <a:p>
          <a:endParaRPr lang="el-GR"/>
        </a:p>
      </dgm:t>
    </dgm:pt>
    <dgm:pt modelId="{3B982813-2EC8-49D2-9BF6-81C7D5B56F90}">
      <dgm:prSet phldrT="[Κείμενο]" custT="1"/>
      <dgm:spPr>
        <a:solidFill>
          <a:schemeClr val="accent4">
            <a:lumMod val="60000"/>
            <a:lumOff val="40000"/>
          </a:schemeClr>
        </a:solidFill>
      </dgm:spPr>
      <dgm:t>
        <a:bodyPr/>
        <a:lstStyle/>
        <a:p>
          <a:endParaRPr lang="en-US" sz="1400" b="1" dirty="0"/>
        </a:p>
        <a:p>
          <a:endParaRPr lang="en-US" sz="1400" b="1" dirty="0"/>
        </a:p>
        <a:p>
          <a:r>
            <a:rPr lang="el-GR" sz="1400" b="1" dirty="0" smtClean="0">
              <a:solidFill>
                <a:schemeClr val="accent6">
                  <a:lumMod val="50000"/>
                </a:schemeClr>
              </a:solidFill>
            </a:rPr>
            <a:t>Εμπορικές Επιχειρήσεις </a:t>
          </a:r>
          <a:r>
            <a:rPr lang="el-GR" sz="1400" b="1" dirty="0">
              <a:solidFill>
                <a:schemeClr val="accent6">
                  <a:lumMod val="50000"/>
                </a:schemeClr>
              </a:solidFill>
            </a:rPr>
            <a:t>των οποίων ανεστάλη η λειτουργία με κρατική εντολή </a:t>
          </a:r>
        </a:p>
        <a:p>
          <a:r>
            <a:rPr lang="el-GR" sz="1400" b="1" dirty="0">
              <a:solidFill>
                <a:schemeClr val="accent6">
                  <a:lumMod val="50000"/>
                </a:schemeClr>
              </a:solidFill>
            </a:rPr>
            <a:t>(260.633)  </a:t>
          </a:r>
        </a:p>
      </dgm:t>
    </dgm:pt>
    <dgm:pt modelId="{31E7F0DF-737F-4311-B69C-B4CE7048A7FF}" type="parTrans" cxnId="{E1A4826C-0F4C-4A35-9A1B-2845CBA83E45}">
      <dgm:prSet/>
      <dgm:spPr/>
      <dgm:t>
        <a:bodyPr/>
        <a:lstStyle/>
        <a:p>
          <a:endParaRPr lang="el-GR"/>
        </a:p>
      </dgm:t>
    </dgm:pt>
    <dgm:pt modelId="{80CA9DF3-AA55-4F88-A2A4-75E285E875A2}" type="sibTrans" cxnId="{E1A4826C-0F4C-4A35-9A1B-2845CBA83E45}">
      <dgm:prSet/>
      <dgm:spPr/>
      <dgm:t>
        <a:bodyPr/>
        <a:lstStyle/>
        <a:p>
          <a:endParaRPr lang="el-GR"/>
        </a:p>
      </dgm:t>
    </dgm:pt>
    <dgm:pt modelId="{CCA4746E-8D1C-4C20-942F-0B29885FFCF8}">
      <dgm:prSet phldrT="[Κείμενο]" custT="1"/>
      <dgm:spPr>
        <a:solidFill>
          <a:schemeClr val="accent4">
            <a:lumMod val="75000"/>
          </a:schemeClr>
        </a:solidFill>
        <a:ln w="38100" cap="flat" cmpd="sng" algn="ctr">
          <a:solidFill>
            <a:prstClr val="white"/>
          </a:solidFill>
          <a:prstDash val="solid"/>
          <a:miter lim="800000"/>
        </a:ln>
        <a:effectLst/>
      </dgm:spPr>
      <dgm:t>
        <a:bodyPr spcFirstLastPara="0" vert="horz" wrap="square" lIns="92456" tIns="92456" rIns="92456" bIns="92456" numCol="1" spcCol="1270" anchor="ctr" anchorCtr="0"/>
        <a:lstStyle/>
        <a:p>
          <a:pPr marL="0"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300" b="1" kern="1200" dirty="0">
              <a:solidFill>
                <a:prstClr val="white"/>
              </a:solidFill>
              <a:latin typeface="Calibri" panose="020F0502020204030204"/>
              <a:ea typeface="+mn-ea"/>
              <a:cs typeface="+mn-cs"/>
            </a:rPr>
            <a:t>Επαναλειτουργούν</a:t>
          </a:r>
        </a:p>
        <a:p>
          <a:pPr marL="0"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300" b="1" kern="1200" dirty="0" smtClean="0">
              <a:solidFill>
                <a:schemeClr val="bg1"/>
              </a:solidFill>
              <a:latin typeface="Calibri" panose="020F0502020204030204"/>
              <a:ea typeface="+mn-ea"/>
              <a:cs typeface="+mn-cs"/>
            </a:rPr>
            <a:t>77.</a:t>
          </a:r>
          <a:r>
            <a:rPr lang="en-US" sz="1300" b="1" kern="1200" dirty="0" smtClean="0">
              <a:solidFill>
                <a:schemeClr val="bg1"/>
              </a:solidFill>
              <a:latin typeface="Calibri" panose="020F0502020204030204"/>
              <a:ea typeface="+mn-ea"/>
              <a:cs typeface="+mn-cs"/>
            </a:rPr>
            <a:t>396</a:t>
          </a:r>
          <a:endParaRPr lang="el-GR" sz="1300" b="1" kern="1200" dirty="0">
            <a:solidFill>
              <a:schemeClr val="bg1"/>
            </a:solidFill>
            <a:latin typeface="Calibri" panose="020F0502020204030204"/>
            <a:ea typeface="+mn-ea"/>
            <a:cs typeface="+mn-cs"/>
          </a:endParaRPr>
        </a:p>
        <a:p>
          <a:pPr marL="0"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300" b="1" kern="1200" dirty="0">
              <a:solidFill>
                <a:prstClr val="white"/>
              </a:solidFill>
              <a:latin typeface="Calibri" panose="020F0502020204030204"/>
              <a:ea typeface="+mn-ea"/>
              <a:cs typeface="+mn-cs"/>
            </a:rPr>
            <a:t>  </a:t>
          </a:r>
        </a:p>
        <a:p>
          <a:pPr marL="0"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600" b="1" kern="1200" dirty="0" smtClean="0">
              <a:solidFill>
                <a:schemeClr val="bg1"/>
              </a:solidFill>
              <a:latin typeface="Calibri" panose="020F0502020204030204"/>
              <a:ea typeface="+mn-ea"/>
              <a:cs typeface="+mn-cs"/>
            </a:rPr>
            <a:t>30% </a:t>
          </a:r>
          <a:endParaRPr lang="el-GR" sz="1600" b="1" kern="1200" dirty="0">
            <a:solidFill>
              <a:schemeClr val="bg1"/>
            </a:solidFill>
            <a:latin typeface="Calibri" panose="020F0502020204030204"/>
            <a:ea typeface="+mn-ea"/>
            <a:cs typeface="+mn-cs"/>
          </a:endParaRPr>
        </a:p>
      </dgm:t>
    </dgm:pt>
    <dgm:pt modelId="{000FF610-83EB-48FA-8A28-7F4E037C3328}" type="parTrans" cxnId="{A07B4605-77EA-4F22-8BAF-5FC1988EB8EF}">
      <dgm:prSet/>
      <dgm:spPr/>
      <dgm:t>
        <a:bodyPr/>
        <a:lstStyle/>
        <a:p>
          <a:endParaRPr lang="el-GR"/>
        </a:p>
      </dgm:t>
    </dgm:pt>
    <dgm:pt modelId="{F5FCF9FF-57DB-4F98-9B24-3564D39C822C}" type="sibTrans" cxnId="{A07B4605-77EA-4F22-8BAF-5FC1988EB8EF}">
      <dgm:prSet/>
      <dgm:spPr/>
      <dgm:t>
        <a:bodyPr/>
        <a:lstStyle/>
        <a:p>
          <a:endParaRPr lang="el-GR"/>
        </a:p>
      </dgm:t>
    </dgm:pt>
    <dgm:pt modelId="{6F59DFD6-8362-45D6-8B53-AAE2836559EB}" type="pres">
      <dgm:prSet presAssocID="{139F27D0-33BA-46F8-929E-DDE5531A3EFA}" presName="Name0" presStyleCnt="0">
        <dgm:presLayoutVars>
          <dgm:chMax val="7"/>
          <dgm:resizeHandles val="exact"/>
        </dgm:presLayoutVars>
      </dgm:prSet>
      <dgm:spPr/>
      <dgm:t>
        <a:bodyPr/>
        <a:lstStyle/>
        <a:p>
          <a:endParaRPr lang="el-GR"/>
        </a:p>
      </dgm:t>
    </dgm:pt>
    <dgm:pt modelId="{DDC4A763-2F7E-468F-8FFA-06AC1575FD09}" type="pres">
      <dgm:prSet presAssocID="{139F27D0-33BA-46F8-929E-DDE5531A3EFA}" presName="comp1" presStyleCnt="0"/>
      <dgm:spPr/>
    </dgm:pt>
    <dgm:pt modelId="{A03E450C-80C2-423B-94B7-4E580CD100A9}" type="pres">
      <dgm:prSet presAssocID="{139F27D0-33BA-46F8-929E-DDE5531A3EFA}" presName="circle1" presStyleLbl="node1" presStyleIdx="0" presStyleCnt="2"/>
      <dgm:spPr/>
      <dgm:t>
        <a:bodyPr/>
        <a:lstStyle/>
        <a:p>
          <a:endParaRPr lang="el-GR"/>
        </a:p>
      </dgm:t>
    </dgm:pt>
    <dgm:pt modelId="{790CDD3D-C6E7-4168-8476-AD11E7E89D05}" type="pres">
      <dgm:prSet presAssocID="{139F27D0-33BA-46F8-929E-DDE5531A3EFA}" presName="c1text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E0A10B30-0BDB-4BC1-920E-CE60F7C54338}" type="pres">
      <dgm:prSet presAssocID="{139F27D0-33BA-46F8-929E-DDE5531A3EFA}" presName="comp2" presStyleCnt="0"/>
      <dgm:spPr/>
    </dgm:pt>
    <dgm:pt modelId="{45CBDC0E-8BC3-4755-A7B9-7A928DA2E474}" type="pres">
      <dgm:prSet presAssocID="{139F27D0-33BA-46F8-929E-DDE5531A3EFA}" presName="circle2" presStyleLbl="node1" presStyleIdx="1" presStyleCnt="2" custScaleX="70492" custScaleY="70492" custLinFactNeighborX="329" custLinFactNeighborY="16996"/>
      <dgm:spPr>
        <a:xfrm>
          <a:off x="1964197" y="1907968"/>
          <a:ext cx="2140255" cy="2140255"/>
        </a:xfrm>
        <a:prstGeom prst="ellipse">
          <a:avLst/>
        </a:prstGeom>
      </dgm:spPr>
      <dgm:t>
        <a:bodyPr/>
        <a:lstStyle/>
        <a:p>
          <a:endParaRPr lang="el-GR"/>
        </a:p>
      </dgm:t>
    </dgm:pt>
    <dgm:pt modelId="{8BA75686-023D-4614-B4BF-166E0E8B104D}" type="pres">
      <dgm:prSet presAssocID="{139F27D0-33BA-46F8-929E-DDE5531A3EFA}" presName="c2text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</dgm:ptLst>
  <dgm:cxnLst>
    <dgm:cxn modelId="{0A36A1A4-7DDF-47ED-A749-258BF00C05B7}" type="presOf" srcId="{CCA4746E-8D1C-4C20-942F-0B29885FFCF8}" destId="{8BA75686-023D-4614-B4BF-166E0E8B104D}" srcOrd="1" destOrd="0" presId="urn:microsoft.com/office/officeart/2005/8/layout/venn2"/>
    <dgm:cxn modelId="{64289A45-3A8A-49DC-996E-885C571D5E41}" type="presOf" srcId="{3B982813-2EC8-49D2-9BF6-81C7D5B56F90}" destId="{790CDD3D-C6E7-4168-8476-AD11E7E89D05}" srcOrd="1" destOrd="0" presId="urn:microsoft.com/office/officeart/2005/8/layout/venn2"/>
    <dgm:cxn modelId="{4A3D30A4-DB65-4522-B994-BA9C7F2C3D43}" type="presOf" srcId="{139F27D0-33BA-46F8-929E-DDE5531A3EFA}" destId="{6F59DFD6-8362-45D6-8B53-AAE2836559EB}" srcOrd="0" destOrd="0" presId="urn:microsoft.com/office/officeart/2005/8/layout/venn2"/>
    <dgm:cxn modelId="{A07B4605-77EA-4F22-8BAF-5FC1988EB8EF}" srcId="{139F27D0-33BA-46F8-929E-DDE5531A3EFA}" destId="{CCA4746E-8D1C-4C20-942F-0B29885FFCF8}" srcOrd="1" destOrd="0" parTransId="{000FF610-83EB-48FA-8A28-7F4E037C3328}" sibTransId="{F5FCF9FF-57DB-4F98-9B24-3564D39C822C}"/>
    <dgm:cxn modelId="{F48A63D2-2B79-40FE-BE96-1D27B588643B}" type="presOf" srcId="{3B982813-2EC8-49D2-9BF6-81C7D5B56F90}" destId="{A03E450C-80C2-423B-94B7-4E580CD100A9}" srcOrd="0" destOrd="0" presId="urn:microsoft.com/office/officeart/2005/8/layout/venn2"/>
    <dgm:cxn modelId="{A45C551B-D10D-4FFB-AF07-D29A02B8698D}" type="presOf" srcId="{CCA4746E-8D1C-4C20-942F-0B29885FFCF8}" destId="{45CBDC0E-8BC3-4755-A7B9-7A928DA2E474}" srcOrd="0" destOrd="0" presId="urn:microsoft.com/office/officeart/2005/8/layout/venn2"/>
    <dgm:cxn modelId="{E1A4826C-0F4C-4A35-9A1B-2845CBA83E45}" srcId="{139F27D0-33BA-46F8-929E-DDE5531A3EFA}" destId="{3B982813-2EC8-49D2-9BF6-81C7D5B56F90}" srcOrd="0" destOrd="0" parTransId="{31E7F0DF-737F-4311-B69C-B4CE7048A7FF}" sibTransId="{80CA9DF3-AA55-4F88-A2A4-75E285E875A2}"/>
    <dgm:cxn modelId="{25A9498F-2CE6-4518-8F0F-295296124EFC}" type="presParOf" srcId="{6F59DFD6-8362-45D6-8B53-AAE2836559EB}" destId="{DDC4A763-2F7E-468F-8FFA-06AC1575FD09}" srcOrd="0" destOrd="0" presId="urn:microsoft.com/office/officeart/2005/8/layout/venn2"/>
    <dgm:cxn modelId="{582B4F58-1164-4BEF-B5CE-E0F1CBB80535}" type="presParOf" srcId="{DDC4A763-2F7E-468F-8FFA-06AC1575FD09}" destId="{A03E450C-80C2-423B-94B7-4E580CD100A9}" srcOrd="0" destOrd="0" presId="urn:microsoft.com/office/officeart/2005/8/layout/venn2"/>
    <dgm:cxn modelId="{E74BA6FA-DA03-49EE-AB0F-44C72C7DC855}" type="presParOf" srcId="{DDC4A763-2F7E-468F-8FFA-06AC1575FD09}" destId="{790CDD3D-C6E7-4168-8476-AD11E7E89D05}" srcOrd="1" destOrd="0" presId="urn:microsoft.com/office/officeart/2005/8/layout/venn2"/>
    <dgm:cxn modelId="{AF15A8AA-146B-4283-AF78-13740B823681}" type="presParOf" srcId="{6F59DFD6-8362-45D6-8B53-AAE2836559EB}" destId="{E0A10B30-0BDB-4BC1-920E-CE60F7C54338}" srcOrd="1" destOrd="0" presId="urn:microsoft.com/office/officeart/2005/8/layout/venn2"/>
    <dgm:cxn modelId="{E1FB1634-D067-47D0-8256-D49DA3CAE26D}" type="presParOf" srcId="{E0A10B30-0BDB-4BC1-920E-CE60F7C54338}" destId="{45CBDC0E-8BC3-4755-A7B9-7A928DA2E474}" srcOrd="0" destOrd="0" presId="urn:microsoft.com/office/officeart/2005/8/layout/venn2"/>
    <dgm:cxn modelId="{CDEDA5EE-8835-4B42-8573-ECE9330B62C4}" type="presParOf" srcId="{E0A10B30-0BDB-4BC1-920E-CE60F7C54338}" destId="{8BA75686-023D-4614-B4BF-166E0E8B104D}" srcOrd="1" destOrd="0" presId="urn:microsoft.com/office/officeart/2005/8/layout/venn2"/>
  </dgm:cxnLst>
  <dgm:bg/>
  <dgm:whole/>
  <dgm:extLst>
    <a:ext uri="http://schemas.microsoft.com/office/drawing/2008/diagram">
      <dsp:dataModelExt xmlns:dsp="http://schemas.microsoft.com/office/drawing/2008/diagram" xmlns="" relId="rId11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F4E5DEB1-F32D-42B2-B82F-BAA4139BADD7}" type="doc">
      <dgm:prSet loTypeId="urn:microsoft.com/office/officeart/2005/8/layout/equation1" loCatId="relationship" qsTypeId="urn:microsoft.com/office/officeart/2005/8/quickstyle/simple1#3" qsCatId="simple" csTypeId="urn:microsoft.com/office/officeart/2005/8/colors/colorful4" csCatId="colorful" phldr="1"/>
      <dgm:spPr/>
    </dgm:pt>
    <dgm:pt modelId="{0B1EAAB9-2035-432F-8648-8262700522E9}">
      <dgm:prSet phldrT="[Κείμενο]"/>
      <dgm:spPr/>
      <dgm:t>
        <a:bodyPr/>
        <a:lstStyle/>
        <a:p>
          <a:r>
            <a:rPr lang="el-GR" b="1" dirty="0" smtClean="0"/>
            <a:t>68.523</a:t>
          </a:r>
          <a:endParaRPr lang="el-GR" b="1" dirty="0"/>
        </a:p>
      </dgm:t>
    </dgm:pt>
    <dgm:pt modelId="{09B87D00-31B8-44E2-89D1-9EACEA7E6B95}" type="parTrans" cxnId="{BA9CD194-D51A-45BE-870D-0383F0AC7475}">
      <dgm:prSet/>
      <dgm:spPr/>
      <dgm:t>
        <a:bodyPr/>
        <a:lstStyle/>
        <a:p>
          <a:endParaRPr lang="el-GR"/>
        </a:p>
      </dgm:t>
    </dgm:pt>
    <dgm:pt modelId="{ABA10E6C-9171-4A6F-98EA-299440B00DAD}" type="sibTrans" cxnId="{BA9CD194-D51A-45BE-870D-0383F0AC7475}">
      <dgm:prSet/>
      <dgm:spPr/>
      <dgm:t>
        <a:bodyPr/>
        <a:lstStyle/>
        <a:p>
          <a:endParaRPr lang="el-GR"/>
        </a:p>
      </dgm:t>
    </dgm:pt>
    <dgm:pt modelId="{1AAAF98C-B376-48DD-B32C-09051C3870C6}">
      <dgm:prSet phldrT="[Κείμενο]"/>
      <dgm:spPr/>
      <dgm:t>
        <a:bodyPr/>
        <a:lstStyle/>
        <a:p>
          <a:r>
            <a:rPr lang="el-GR" b="1" smtClean="0">
              <a:latin typeface="Calibri" panose="020F0502020204030204"/>
              <a:ea typeface="+mn-ea"/>
              <a:cs typeface="+mn-cs"/>
            </a:rPr>
            <a:t>155.962  </a:t>
          </a:r>
          <a:endParaRPr lang="el-GR" dirty="0"/>
        </a:p>
      </dgm:t>
    </dgm:pt>
    <dgm:pt modelId="{26D4C00E-9DB9-4920-8D29-65F20A61188F}" type="parTrans" cxnId="{929D74E5-1B2F-4E27-B8CF-8AE5039C9CA8}">
      <dgm:prSet/>
      <dgm:spPr/>
      <dgm:t>
        <a:bodyPr/>
        <a:lstStyle/>
        <a:p>
          <a:endParaRPr lang="el-GR"/>
        </a:p>
      </dgm:t>
    </dgm:pt>
    <dgm:pt modelId="{00C559F7-DF0F-4150-AD11-717B2E191B31}" type="sibTrans" cxnId="{929D74E5-1B2F-4E27-B8CF-8AE5039C9CA8}">
      <dgm:prSet/>
      <dgm:spPr/>
      <dgm:t>
        <a:bodyPr/>
        <a:lstStyle/>
        <a:p>
          <a:endParaRPr lang="el-GR"/>
        </a:p>
      </dgm:t>
    </dgm:pt>
    <dgm:pt modelId="{89627D0D-D094-4C1B-B536-81934CB97AFD}">
      <dgm:prSet phldrT="[Κείμενο]"/>
      <dgm:spPr/>
      <dgm:t>
        <a:bodyPr/>
        <a:lstStyle/>
        <a:p>
          <a:r>
            <a:rPr lang="el-GR" b="1" dirty="0" smtClean="0"/>
            <a:t>53</a:t>
          </a:r>
          <a:r>
            <a:rPr lang="en-US" b="1" dirty="0" smtClean="0"/>
            <a:t>1</a:t>
          </a:r>
          <a:r>
            <a:rPr lang="el-GR" b="1" dirty="0" smtClean="0"/>
            <a:t>.</a:t>
          </a:r>
          <a:r>
            <a:rPr lang="en-US" b="1" dirty="0" smtClean="0"/>
            <a:t>542</a:t>
          </a:r>
          <a:endParaRPr lang="el-GR" b="1" dirty="0" smtClean="0"/>
        </a:p>
        <a:p>
          <a:r>
            <a:rPr lang="el-GR" b="1" dirty="0" smtClean="0"/>
            <a:t>(77%)</a:t>
          </a:r>
          <a:endParaRPr lang="el-GR" b="1" dirty="0"/>
        </a:p>
      </dgm:t>
    </dgm:pt>
    <dgm:pt modelId="{F3F278CE-F9F5-47FA-863D-8FF2AD44DC61}" type="parTrans" cxnId="{392A0DA3-C0CC-4C63-AF2D-57002FAE89EF}">
      <dgm:prSet/>
      <dgm:spPr/>
      <dgm:t>
        <a:bodyPr/>
        <a:lstStyle/>
        <a:p>
          <a:endParaRPr lang="el-GR"/>
        </a:p>
      </dgm:t>
    </dgm:pt>
    <dgm:pt modelId="{9189D91D-F122-441B-9647-75D2DB5848F3}" type="sibTrans" cxnId="{392A0DA3-C0CC-4C63-AF2D-57002FAE89EF}">
      <dgm:prSet/>
      <dgm:spPr/>
      <dgm:t>
        <a:bodyPr/>
        <a:lstStyle/>
        <a:p>
          <a:endParaRPr lang="el-GR"/>
        </a:p>
      </dgm:t>
    </dgm:pt>
    <dgm:pt modelId="{1210A2A2-C6F6-4766-86CE-9E72EC36EB24}">
      <dgm:prSet phldrT="[Κείμενο]"/>
      <dgm:spPr/>
      <dgm:t>
        <a:bodyPr/>
        <a:lstStyle/>
        <a:p>
          <a:r>
            <a:rPr lang="el-GR" b="1" dirty="0" smtClean="0"/>
            <a:t>6.669</a:t>
          </a:r>
          <a:endParaRPr lang="el-GR" b="1" dirty="0"/>
        </a:p>
      </dgm:t>
    </dgm:pt>
    <dgm:pt modelId="{6D1E4ECC-0EF2-4DDD-8E16-FD9EF0DAA118}" type="parTrans" cxnId="{42B6169E-C33D-4DF8-8B19-14E33BE66079}">
      <dgm:prSet/>
      <dgm:spPr/>
      <dgm:t>
        <a:bodyPr/>
        <a:lstStyle/>
        <a:p>
          <a:endParaRPr lang="el-GR"/>
        </a:p>
      </dgm:t>
    </dgm:pt>
    <dgm:pt modelId="{5AC99656-2B89-481A-AB65-EC3F5935ABF5}" type="sibTrans" cxnId="{42B6169E-C33D-4DF8-8B19-14E33BE66079}">
      <dgm:prSet/>
      <dgm:spPr/>
      <dgm:t>
        <a:bodyPr/>
        <a:lstStyle/>
        <a:p>
          <a:endParaRPr lang="el-GR"/>
        </a:p>
      </dgm:t>
    </dgm:pt>
    <dgm:pt modelId="{86F745AB-D2C6-4B68-82A0-00AA8CFA2000}">
      <dgm:prSet phldrT="[Κείμενο]"/>
      <dgm:spPr/>
      <dgm:t>
        <a:bodyPr/>
        <a:lstStyle/>
        <a:p>
          <a:r>
            <a:rPr lang="el-GR" b="1" dirty="0" smtClean="0"/>
            <a:t>300.388</a:t>
          </a:r>
          <a:endParaRPr lang="el-GR" b="1" dirty="0"/>
        </a:p>
      </dgm:t>
    </dgm:pt>
    <dgm:pt modelId="{AEA5DFCE-A355-40D1-B4EC-5C2C1F556335}" type="parTrans" cxnId="{6E028CF0-7AB9-4344-A62B-C6E91C5C1DB0}">
      <dgm:prSet/>
      <dgm:spPr/>
      <dgm:t>
        <a:bodyPr/>
        <a:lstStyle/>
        <a:p>
          <a:endParaRPr lang="el-GR"/>
        </a:p>
      </dgm:t>
    </dgm:pt>
    <dgm:pt modelId="{B66C0663-5ABF-413B-A48F-BD912106BC2A}" type="sibTrans" cxnId="{6E028CF0-7AB9-4344-A62B-C6E91C5C1DB0}">
      <dgm:prSet/>
      <dgm:spPr/>
      <dgm:t>
        <a:bodyPr/>
        <a:lstStyle/>
        <a:p>
          <a:endParaRPr lang="el-GR"/>
        </a:p>
      </dgm:t>
    </dgm:pt>
    <dgm:pt modelId="{670B754E-C896-4088-B04C-84F730F65D37}" type="pres">
      <dgm:prSet presAssocID="{F4E5DEB1-F32D-42B2-B82F-BAA4139BADD7}" presName="linearFlow" presStyleCnt="0">
        <dgm:presLayoutVars>
          <dgm:dir/>
          <dgm:resizeHandles val="exact"/>
        </dgm:presLayoutVars>
      </dgm:prSet>
      <dgm:spPr/>
    </dgm:pt>
    <dgm:pt modelId="{13DFEB32-BEAA-43D4-8420-832402BA4A34}" type="pres">
      <dgm:prSet presAssocID="{0B1EAAB9-2035-432F-8648-8262700522E9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3CF2E5AE-1D0C-4A77-9682-35C0EAA9275B}" type="pres">
      <dgm:prSet presAssocID="{ABA10E6C-9171-4A6F-98EA-299440B00DAD}" presName="spacerL" presStyleCnt="0"/>
      <dgm:spPr/>
    </dgm:pt>
    <dgm:pt modelId="{D3F546A5-5171-4E8A-8EAE-B258473985BC}" type="pres">
      <dgm:prSet presAssocID="{ABA10E6C-9171-4A6F-98EA-299440B00DAD}" presName="sibTrans" presStyleLbl="sibTrans2D1" presStyleIdx="0" presStyleCnt="4"/>
      <dgm:spPr/>
      <dgm:t>
        <a:bodyPr/>
        <a:lstStyle/>
        <a:p>
          <a:endParaRPr lang="el-GR"/>
        </a:p>
      </dgm:t>
    </dgm:pt>
    <dgm:pt modelId="{8DB036C4-F3FC-4780-B6F8-EF9CC4AEAFAA}" type="pres">
      <dgm:prSet presAssocID="{ABA10E6C-9171-4A6F-98EA-299440B00DAD}" presName="spacerR" presStyleCnt="0"/>
      <dgm:spPr/>
    </dgm:pt>
    <dgm:pt modelId="{4A0A71D1-E3BA-4D98-9A49-5CD008C198C4}" type="pres">
      <dgm:prSet presAssocID="{1AAAF98C-B376-48DD-B32C-09051C3870C6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2B51B7A0-8623-41AE-BFC8-768DD75345FA}" type="pres">
      <dgm:prSet presAssocID="{00C559F7-DF0F-4150-AD11-717B2E191B31}" presName="spacerL" presStyleCnt="0"/>
      <dgm:spPr/>
    </dgm:pt>
    <dgm:pt modelId="{FC545151-7CA4-4760-B41B-DC70C9952FFD}" type="pres">
      <dgm:prSet presAssocID="{00C559F7-DF0F-4150-AD11-717B2E191B31}" presName="sibTrans" presStyleLbl="sibTrans2D1" presStyleIdx="1" presStyleCnt="4"/>
      <dgm:spPr/>
      <dgm:t>
        <a:bodyPr/>
        <a:lstStyle/>
        <a:p>
          <a:endParaRPr lang="el-GR"/>
        </a:p>
      </dgm:t>
    </dgm:pt>
    <dgm:pt modelId="{565E511C-3603-4E16-BA14-5A9C9C5EAF48}" type="pres">
      <dgm:prSet presAssocID="{00C559F7-DF0F-4150-AD11-717B2E191B31}" presName="spacerR" presStyleCnt="0"/>
      <dgm:spPr/>
    </dgm:pt>
    <dgm:pt modelId="{9F29C26A-9E9D-4611-902F-DD75C0F7DACA}" type="pres">
      <dgm:prSet presAssocID="{1210A2A2-C6F6-4766-86CE-9E72EC36EB24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AB0EF22A-1038-4B3E-9D66-C039167674F3}" type="pres">
      <dgm:prSet presAssocID="{5AC99656-2B89-481A-AB65-EC3F5935ABF5}" presName="spacerL" presStyleCnt="0"/>
      <dgm:spPr/>
    </dgm:pt>
    <dgm:pt modelId="{480780DE-7FAD-4527-8675-05E641449FE1}" type="pres">
      <dgm:prSet presAssocID="{5AC99656-2B89-481A-AB65-EC3F5935ABF5}" presName="sibTrans" presStyleLbl="sibTrans2D1" presStyleIdx="2" presStyleCnt="4"/>
      <dgm:spPr/>
      <dgm:t>
        <a:bodyPr/>
        <a:lstStyle/>
        <a:p>
          <a:endParaRPr lang="el-GR"/>
        </a:p>
      </dgm:t>
    </dgm:pt>
    <dgm:pt modelId="{8A3D64DE-44C1-4F96-BB9A-44CCA16F9292}" type="pres">
      <dgm:prSet presAssocID="{5AC99656-2B89-481A-AB65-EC3F5935ABF5}" presName="spacerR" presStyleCnt="0"/>
      <dgm:spPr/>
    </dgm:pt>
    <dgm:pt modelId="{FCD60A63-329F-4616-ACF3-21958455DDB8}" type="pres">
      <dgm:prSet presAssocID="{86F745AB-D2C6-4B68-82A0-00AA8CFA2000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CA57A9AC-811D-41B5-BA62-1675C39AD1A5}" type="pres">
      <dgm:prSet presAssocID="{B66C0663-5ABF-413B-A48F-BD912106BC2A}" presName="spacerL" presStyleCnt="0"/>
      <dgm:spPr/>
    </dgm:pt>
    <dgm:pt modelId="{F6EF7D04-C3C9-4740-BF2D-52E8FD05D7E2}" type="pres">
      <dgm:prSet presAssocID="{B66C0663-5ABF-413B-A48F-BD912106BC2A}" presName="sibTrans" presStyleLbl="sibTrans2D1" presStyleIdx="3" presStyleCnt="4"/>
      <dgm:spPr/>
      <dgm:t>
        <a:bodyPr/>
        <a:lstStyle/>
        <a:p>
          <a:endParaRPr lang="el-GR"/>
        </a:p>
      </dgm:t>
    </dgm:pt>
    <dgm:pt modelId="{4613585F-B1B0-45A9-89F7-2F279129476F}" type="pres">
      <dgm:prSet presAssocID="{B66C0663-5ABF-413B-A48F-BD912106BC2A}" presName="spacerR" presStyleCnt="0"/>
      <dgm:spPr/>
    </dgm:pt>
    <dgm:pt modelId="{03FA384B-8606-446F-B863-7C9891326A78}" type="pres">
      <dgm:prSet presAssocID="{89627D0D-D094-4C1B-B536-81934CB97AFD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</dgm:ptLst>
  <dgm:cxnLst>
    <dgm:cxn modelId="{854B8971-B978-46EF-AE22-907FE1B82CC6}" type="presOf" srcId="{86F745AB-D2C6-4B68-82A0-00AA8CFA2000}" destId="{FCD60A63-329F-4616-ACF3-21958455DDB8}" srcOrd="0" destOrd="0" presId="urn:microsoft.com/office/officeart/2005/8/layout/equation1"/>
    <dgm:cxn modelId="{1DC5AC8C-7FE7-46C8-BEA4-2A908E04C90C}" type="presOf" srcId="{B66C0663-5ABF-413B-A48F-BD912106BC2A}" destId="{F6EF7D04-C3C9-4740-BF2D-52E8FD05D7E2}" srcOrd="0" destOrd="0" presId="urn:microsoft.com/office/officeart/2005/8/layout/equation1"/>
    <dgm:cxn modelId="{DC6E40DF-75E0-48BF-AEEC-7B6946F1BC62}" type="presOf" srcId="{1210A2A2-C6F6-4766-86CE-9E72EC36EB24}" destId="{9F29C26A-9E9D-4611-902F-DD75C0F7DACA}" srcOrd="0" destOrd="0" presId="urn:microsoft.com/office/officeart/2005/8/layout/equation1"/>
    <dgm:cxn modelId="{C2928FE6-35D4-4585-AACD-2074E01820E0}" type="presOf" srcId="{00C559F7-DF0F-4150-AD11-717B2E191B31}" destId="{FC545151-7CA4-4760-B41B-DC70C9952FFD}" srcOrd="0" destOrd="0" presId="urn:microsoft.com/office/officeart/2005/8/layout/equation1"/>
    <dgm:cxn modelId="{935D6237-A837-4EB6-B474-577F50129B37}" type="presOf" srcId="{0B1EAAB9-2035-432F-8648-8262700522E9}" destId="{13DFEB32-BEAA-43D4-8420-832402BA4A34}" srcOrd="0" destOrd="0" presId="urn:microsoft.com/office/officeart/2005/8/layout/equation1"/>
    <dgm:cxn modelId="{B59F8EDE-4111-4623-9D4E-021E65B344CA}" type="presOf" srcId="{ABA10E6C-9171-4A6F-98EA-299440B00DAD}" destId="{D3F546A5-5171-4E8A-8EAE-B258473985BC}" srcOrd="0" destOrd="0" presId="urn:microsoft.com/office/officeart/2005/8/layout/equation1"/>
    <dgm:cxn modelId="{BA9CD194-D51A-45BE-870D-0383F0AC7475}" srcId="{F4E5DEB1-F32D-42B2-B82F-BAA4139BADD7}" destId="{0B1EAAB9-2035-432F-8648-8262700522E9}" srcOrd="0" destOrd="0" parTransId="{09B87D00-31B8-44E2-89D1-9EACEA7E6B95}" sibTransId="{ABA10E6C-9171-4A6F-98EA-299440B00DAD}"/>
    <dgm:cxn modelId="{C294615F-91B7-484C-A569-9A6440A2B93E}" type="presOf" srcId="{F4E5DEB1-F32D-42B2-B82F-BAA4139BADD7}" destId="{670B754E-C896-4088-B04C-84F730F65D37}" srcOrd="0" destOrd="0" presId="urn:microsoft.com/office/officeart/2005/8/layout/equation1"/>
    <dgm:cxn modelId="{71D6808D-BC14-43C3-9C2A-E046917C9330}" type="presOf" srcId="{5AC99656-2B89-481A-AB65-EC3F5935ABF5}" destId="{480780DE-7FAD-4527-8675-05E641449FE1}" srcOrd="0" destOrd="0" presId="urn:microsoft.com/office/officeart/2005/8/layout/equation1"/>
    <dgm:cxn modelId="{929D74E5-1B2F-4E27-B8CF-8AE5039C9CA8}" srcId="{F4E5DEB1-F32D-42B2-B82F-BAA4139BADD7}" destId="{1AAAF98C-B376-48DD-B32C-09051C3870C6}" srcOrd="1" destOrd="0" parTransId="{26D4C00E-9DB9-4920-8D29-65F20A61188F}" sibTransId="{00C559F7-DF0F-4150-AD11-717B2E191B31}"/>
    <dgm:cxn modelId="{6E028CF0-7AB9-4344-A62B-C6E91C5C1DB0}" srcId="{F4E5DEB1-F32D-42B2-B82F-BAA4139BADD7}" destId="{86F745AB-D2C6-4B68-82A0-00AA8CFA2000}" srcOrd="3" destOrd="0" parTransId="{AEA5DFCE-A355-40D1-B4EC-5C2C1F556335}" sibTransId="{B66C0663-5ABF-413B-A48F-BD912106BC2A}"/>
    <dgm:cxn modelId="{392A0DA3-C0CC-4C63-AF2D-57002FAE89EF}" srcId="{F4E5DEB1-F32D-42B2-B82F-BAA4139BADD7}" destId="{89627D0D-D094-4C1B-B536-81934CB97AFD}" srcOrd="4" destOrd="0" parTransId="{F3F278CE-F9F5-47FA-863D-8FF2AD44DC61}" sibTransId="{9189D91D-F122-441B-9647-75D2DB5848F3}"/>
    <dgm:cxn modelId="{A1299478-6160-4434-909F-41FEE70E95B3}" type="presOf" srcId="{89627D0D-D094-4C1B-B536-81934CB97AFD}" destId="{03FA384B-8606-446F-B863-7C9891326A78}" srcOrd="0" destOrd="0" presId="urn:microsoft.com/office/officeart/2005/8/layout/equation1"/>
    <dgm:cxn modelId="{42B6169E-C33D-4DF8-8B19-14E33BE66079}" srcId="{F4E5DEB1-F32D-42B2-B82F-BAA4139BADD7}" destId="{1210A2A2-C6F6-4766-86CE-9E72EC36EB24}" srcOrd="2" destOrd="0" parTransId="{6D1E4ECC-0EF2-4DDD-8E16-FD9EF0DAA118}" sibTransId="{5AC99656-2B89-481A-AB65-EC3F5935ABF5}"/>
    <dgm:cxn modelId="{EC28EB50-459F-4E98-A56F-72516CB6D77D}" type="presOf" srcId="{1AAAF98C-B376-48DD-B32C-09051C3870C6}" destId="{4A0A71D1-E3BA-4D98-9A49-5CD008C198C4}" srcOrd="0" destOrd="0" presId="urn:microsoft.com/office/officeart/2005/8/layout/equation1"/>
    <dgm:cxn modelId="{0C10AF59-B36F-4642-BADB-5D6E9AF65CDD}" type="presParOf" srcId="{670B754E-C896-4088-B04C-84F730F65D37}" destId="{13DFEB32-BEAA-43D4-8420-832402BA4A34}" srcOrd="0" destOrd="0" presId="urn:microsoft.com/office/officeart/2005/8/layout/equation1"/>
    <dgm:cxn modelId="{04BC6CB3-DE92-4EEA-8E4A-87366930ACF6}" type="presParOf" srcId="{670B754E-C896-4088-B04C-84F730F65D37}" destId="{3CF2E5AE-1D0C-4A77-9682-35C0EAA9275B}" srcOrd="1" destOrd="0" presId="urn:microsoft.com/office/officeart/2005/8/layout/equation1"/>
    <dgm:cxn modelId="{B1805A71-EF1C-4A7B-95FE-66F305CAA205}" type="presParOf" srcId="{670B754E-C896-4088-B04C-84F730F65D37}" destId="{D3F546A5-5171-4E8A-8EAE-B258473985BC}" srcOrd="2" destOrd="0" presId="urn:microsoft.com/office/officeart/2005/8/layout/equation1"/>
    <dgm:cxn modelId="{C65B4C59-3649-444D-B9C0-9E5EF9B4F7F4}" type="presParOf" srcId="{670B754E-C896-4088-B04C-84F730F65D37}" destId="{8DB036C4-F3FC-4780-B6F8-EF9CC4AEAFAA}" srcOrd="3" destOrd="0" presId="urn:microsoft.com/office/officeart/2005/8/layout/equation1"/>
    <dgm:cxn modelId="{889AD4B5-7B88-4F4A-8483-6CB4FD596136}" type="presParOf" srcId="{670B754E-C896-4088-B04C-84F730F65D37}" destId="{4A0A71D1-E3BA-4D98-9A49-5CD008C198C4}" srcOrd="4" destOrd="0" presId="urn:microsoft.com/office/officeart/2005/8/layout/equation1"/>
    <dgm:cxn modelId="{A77A19BA-E790-4B81-BBCC-8540094562FF}" type="presParOf" srcId="{670B754E-C896-4088-B04C-84F730F65D37}" destId="{2B51B7A0-8623-41AE-BFC8-768DD75345FA}" srcOrd="5" destOrd="0" presId="urn:microsoft.com/office/officeart/2005/8/layout/equation1"/>
    <dgm:cxn modelId="{B21C28BC-6A32-4881-8EBD-D2A0464D4807}" type="presParOf" srcId="{670B754E-C896-4088-B04C-84F730F65D37}" destId="{FC545151-7CA4-4760-B41B-DC70C9952FFD}" srcOrd="6" destOrd="0" presId="urn:microsoft.com/office/officeart/2005/8/layout/equation1"/>
    <dgm:cxn modelId="{29C643EB-0CDF-4B73-B260-013A1AED695B}" type="presParOf" srcId="{670B754E-C896-4088-B04C-84F730F65D37}" destId="{565E511C-3603-4E16-BA14-5A9C9C5EAF48}" srcOrd="7" destOrd="0" presId="urn:microsoft.com/office/officeart/2005/8/layout/equation1"/>
    <dgm:cxn modelId="{7E538B2A-77E0-4AC7-A6A4-B73CCBCB80E5}" type="presParOf" srcId="{670B754E-C896-4088-B04C-84F730F65D37}" destId="{9F29C26A-9E9D-4611-902F-DD75C0F7DACA}" srcOrd="8" destOrd="0" presId="urn:microsoft.com/office/officeart/2005/8/layout/equation1"/>
    <dgm:cxn modelId="{C06716D9-86CC-4931-8449-56D7E2601909}" type="presParOf" srcId="{670B754E-C896-4088-B04C-84F730F65D37}" destId="{AB0EF22A-1038-4B3E-9D66-C039167674F3}" srcOrd="9" destOrd="0" presId="urn:microsoft.com/office/officeart/2005/8/layout/equation1"/>
    <dgm:cxn modelId="{FFA0B5AC-EB41-4FD6-872B-732F04429107}" type="presParOf" srcId="{670B754E-C896-4088-B04C-84F730F65D37}" destId="{480780DE-7FAD-4527-8675-05E641449FE1}" srcOrd="10" destOrd="0" presId="urn:microsoft.com/office/officeart/2005/8/layout/equation1"/>
    <dgm:cxn modelId="{018F41C4-5361-4B35-BF2A-9EBF77DB8C5B}" type="presParOf" srcId="{670B754E-C896-4088-B04C-84F730F65D37}" destId="{8A3D64DE-44C1-4F96-BB9A-44CCA16F9292}" srcOrd="11" destOrd="0" presId="urn:microsoft.com/office/officeart/2005/8/layout/equation1"/>
    <dgm:cxn modelId="{DF7E6AE7-BF5F-48AF-84F1-18F8574698E3}" type="presParOf" srcId="{670B754E-C896-4088-B04C-84F730F65D37}" destId="{FCD60A63-329F-4616-ACF3-21958455DDB8}" srcOrd="12" destOrd="0" presId="urn:microsoft.com/office/officeart/2005/8/layout/equation1"/>
    <dgm:cxn modelId="{FDB8CEEB-90FF-46A1-9796-D808DEA660FC}" type="presParOf" srcId="{670B754E-C896-4088-B04C-84F730F65D37}" destId="{CA57A9AC-811D-41B5-BA62-1675C39AD1A5}" srcOrd="13" destOrd="0" presId="urn:microsoft.com/office/officeart/2005/8/layout/equation1"/>
    <dgm:cxn modelId="{74299DD1-12A9-4193-8B0A-E5B4C58A5D4B}" type="presParOf" srcId="{670B754E-C896-4088-B04C-84F730F65D37}" destId="{F6EF7D04-C3C9-4740-BF2D-52E8FD05D7E2}" srcOrd="14" destOrd="0" presId="urn:microsoft.com/office/officeart/2005/8/layout/equation1"/>
    <dgm:cxn modelId="{EDABA8A5-AA37-41BE-8267-F31EDF3EBFDE}" type="presParOf" srcId="{670B754E-C896-4088-B04C-84F730F65D37}" destId="{4613585F-B1B0-45A9-89F7-2F279129476F}" srcOrd="15" destOrd="0" presId="urn:microsoft.com/office/officeart/2005/8/layout/equation1"/>
    <dgm:cxn modelId="{9180130B-8C02-426F-B601-3E4E8DE094C8}" type="presParOf" srcId="{670B754E-C896-4088-B04C-84F730F65D37}" destId="{03FA384B-8606-446F-B863-7C9891326A78}" srcOrd="16" destOrd="0" presId="urn:microsoft.com/office/officeart/2005/8/layout/equation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F4E5DEB1-F32D-42B2-B82F-BAA4139BADD7}" type="doc">
      <dgm:prSet loTypeId="urn:microsoft.com/office/officeart/2005/8/layout/equation1" loCatId="relationship" qsTypeId="urn:microsoft.com/office/officeart/2005/8/quickstyle/simple1#4" qsCatId="simple" csTypeId="urn:microsoft.com/office/officeart/2005/8/colors/accent3_4" csCatId="accent3" phldr="1"/>
      <dgm:spPr/>
    </dgm:pt>
    <dgm:pt modelId="{0B1EAAB9-2035-432F-8648-8262700522E9}">
      <dgm:prSet phldrT="[Κείμενο]"/>
      <dgm:spPr>
        <a:solidFill>
          <a:schemeClr val="accent3">
            <a:lumMod val="60000"/>
            <a:lumOff val="40000"/>
          </a:schemeClr>
        </a:solidFill>
      </dgm:spPr>
      <dgm:t>
        <a:bodyPr/>
        <a:lstStyle/>
        <a:p>
          <a:r>
            <a:rPr lang="en-US" b="1" dirty="0" smtClean="0"/>
            <a:t>26.167</a:t>
          </a:r>
          <a:endParaRPr lang="el-GR" b="1" dirty="0"/>
        </a:p>
      </dgm:t>
    </dgm:pt>
    <dgm:pt modelId="{09B87D00-31B8-44E2-89D1-9EACEA7E6B95}" type="parTrans" cxnId="{BA9CD194-D51A-45BE-870D-0383F0AC7475}">
      <dgm:prSet/>
      <dgm:spPr/>
      <dgm:t>
        <a:bodyPr/>
        <a:lstStyle/>
        <a:p>
          <a:endParaRPr lang="el-GR"/>
        </a:p>
      </dgm:t>
    </dgm:pt>
    <dgm:pt modelId="{ABA10E6C-9171-4A6F-98EA-299440B00DAD}" type="sibTrans" cxnId="{BA9CD194-D51A-45BE-870D-0383F0AC7475}">
      <dgm:prSet/>
      <dgm:spPr/>
      <dgm:t>
        <a:bodyPr/>
        <a:lstStyle/>
        <a:p>
          <a:endParaRPr lang="el-GR"/>
        </a:p>
      </dgm:t>
    </dgm:pt>
    <dgm:pt modelId="{1AAAF98C-B376-48DD-B32C-09051C3870C6}">
      <dgm:prSet phldrT="[Κείμενο]"/>
      <dgm:spPr/>
      <dgm:t>
        <a:bodyPr/>
        <a:lstStyle/>
        <a:p>
          <a:r>
            <a:rPr lang="en-US" b="1" dirty="0" smtClean="0">
              <a:latin typeface="Calibri" panose="020F0502020204030204"/>
              <a:ea typeface="+mn-ea"/>
              <a:cs typeface="+mn-cs"/>
            </a:rPr>
            <a:t>66.010</a:t>
          </a:r>
          <a:r>
            <a:rPr lang="el-GR" b="1" dirty="0" smtClean="0">
              <a:latin typeface="Calibri" panose="020F0502020204030204"/>
              <a:ea typeface="+mn-ea"/>
              <a:cs typeface="+mn-cs"/>
            </a:rPr>
            <a:t>  </a:t>
          </a:r>
          <a:endParaRPr lang="el-GR" dirty="0"/>
        </a:p>
      </dgm:t>
    </dgm:pt>
    <dgm:pt modelId="{26D4C00E-9DB9-4920-8D29-65F20A61188F}" type="parTrans" cxnId="{929D74E5-1B2F-4E27-B8CF-8AE5039C9CA8}">
      <dgm:prSet/>
      <dgm:spPr/>
      <dgm:t>
        <a:bodyPr/>
        <a:lstStyle/>
        <a:p>
          <a:endParaRPr lang="el-GR"/>
        </a:p>
      </dgm:t>
    </dgm:pt>
    <dgm:pt modelId="{00C559F7-DF0F-4150-AD11-717B2E191B31}" type="sibTrans" cxnId="{929D74E5-1B2F-4E27-B8CF-8AE5039C9CA8}">
      <dgm:prSet/>
      <dgm:spPr/>
      <dgm:t>
        <a:bodyPr/>
        <a:lstStyle/>
        <a:p>
          <a:endParaRPr lang="el-GR"/>
        </a:p>
      </dgm:t>
    </dgm:pt>
    <dgm:pt modelId="{89627D0D-D094-4C1B-B536-81934CB97AFD}">
      <dgm:prSet phldrT="[Κείμενο]"/>
      <dgm:spPr>
        <a:solidFill>
          <a:schemeClr val="accent1">
            <a:lumMod val="75000"/>
          </a:schemeClr>
        </a:solidFill>
      </dgm:spPr>
      <dgm:t>
        <a:bodyPr/>
        <a:lstStyle/>
        <a:p>
          <a:r>
            <a:rPr lang="en-US" b="1" dirty="0" smtClean="0"/>
            <a:t>196</a:t>
          </a:r>
          <a:r>
            <a:rPr lang="el-GR" b="1" dirty="0" smtClean="0"/>
            <a:t>.</a:t>
          </a:r>
          <a:r>
            <a:rPr lang="en-US" b="1" dirty="0" smtClean="0"/>
            <a:t>573</a:t>
          </a:r>
          <a:endParaRPr lang="el-GR" b="1" dirty="0" smtClean="0"/>
        </a:p>
        <a:p>
          <a:r>
            <a:rPr lang="el-GR" b="1" dirty="0" smtClean="0"/>
            <a:t>(</a:t>
          </a:r>
          <a:r>
            <a:rPr lang="en-US" b="1" dirty="0" smtClean="0"/>
            <a:t>65</a:t>
          </a:r>
          <a:r>
            <a:rPr lang="el-GR" b="1" dirty="0" smtClean="0"/>
            <a:t>%)</a:t>
          </a:r>
          <a:endParaRPr lang="el-GR" b="1" dirty="0"/>
        </a:p>
      </dgm:t>
    </dgm:pt>
    <dgm:pt modelId="{F3F278CE-F9F5-47FA-863D-8FF2AD44DC61}" type="parTrans" cxnId="{392A0DA3-C0CC-4C63-AF2D-57002FAE89EF}">
      <dgm:prSet/>
      <dgm:spPr/>
      <dgm:t>
        <a:bodyPr/>
        <a:lstStyle/>
        <a:p>
          <a:endParaRPr lang="el-GR"/>
        </a:p>
      </dgm:t>
    </dgm:pt>
    <dgm:pt modelId="{9189D91D-F122-441B-9647-75D2DB5848F3}" type="sibTrans" cxnId="{392A0DA3-C0CC-4C63-AF2D-57002FAE89EF}">
      <dgm:prSet/>
      <dgm:spPr/>
      <dgm:t>
        <a:bodyPr/>
        <a:lstStyle/>
        <a:p>
          <a:endParaRPr lang="el-GR"/>
        </a:p>
      </dgm:t>
    </dgm:pt>
    <dgm:pt modelId="{1210A2A2-C6F6-4766-86CE-9E72EC36EB24}">
      <dgm:prSet phldrT="[Κείμενο]"/>
      <dgm:spPr/>
      <dgm:t>
        <a:bodyPr/>
        <a:lstStyle/>
        <a:p>
          <a:r>
            <a:rPr lang="en-US" b="1" dirty="0" smtClean="0"/>
            <a:t>1.703</a:t>
          </a:r>
          <a:endParaRPr lang="el-GR" b="1" dirty="0"/>
        </a:p>
      </dgm:t>
    </dgm:pt>
    <dgm:pt modelId="{6D1E4ECC-0EF2-4DDD-8E16-FD9EF0DAA118}" type="parTrans" cxnId="{42B6169E-C33D-4DF8-8B19-14E33BE66079}">
      <dgm:prSet/>
      <dgm:spPr/>
      <dgm:t>
        <a:bodyPr/>
        <a:lstStyle/>
        <a:p>
          <a:endParaRPr lang="el-GR"/>
        </a:p>
      </dgm:t>
    </dgm:pt>
    <dgm:pt modelId="{5AC99656-2B89-481A-AB65-EC3F5935ABF5}" type="sibTrans" cxnId="{42B6169E-C33D-4DF8-8B19-14E33BE66079}">
      <dgm:prSet/>
      <dgm:spPr/>
      <dgm:t>
        <a:bodyPr/>
        <a:lstStyle/>
        <a:p>
          <a:endParaRPr lang="el-GR"/>
        </a:p>
      </dgm:t>
    </dgm:pt>
    <dgm:pt modelId="{86F745AB-D2C6-4B68-82A0-00AA8CFA2000}">
      <dgm:prSet phldrT="[Κείμενο]"/>
      <dgm:spPr>
        <a:solidFill>
          <a:schemeClr val="bg2">
            <a:lumMod val="75000"/>
          </a:schemeClr>
        </a:solidFill>
      </dgm:spPr>
      <dgm:t>
        <a:bodyPr/>
        <a:lstStyle/>
        <a:p>
          <a:r>
            <a:rPr lang="en-US" b="1" dirty="0" smtClean="0"/>
            <a:t>75</a:t>
          </a:r>
          <a:r>
            <a:rPr lang="el-GR" b="1" dirty="0" smtClean="0"/>
            <a:t>.</a:t>
          </a:r>
          <a:r>
            <a:rPr lang="en-US" b="1" dirty="0" smtClean="0"/>
            <a:t>693</a:t>
          </a:r>
          <a:endParaRPr lang="el-GR" b="1" dirty="0"/>
        </a:p>
      </dgm:t>
    </dgm:pt>
    <dgm:pt modelId="{AEA5DFCE-A355-40D1-B4EC-5C2C1F556335}" type="parTrans" cxnId="{6E028CF0-7AB9-4344-A62B-C6E91C5C1DB0}">
      <dgm:prSet/>
      <dgm:spPr/>
      <dgm:t>
        <a:bodyPr/>
        <a:lstStyle/>
        <a:p>
          <a:endParaRPr lang="el-GR"/>
        </a:p>
      </dgm:t>
    </dgm:pt>
    <dgm:pt modelId="{B66C0663-5ABF-413B-A48F-BD912106BC2A}" type="sibTrans" cxnId="{6E028CF0-7AB9-4344-A62B-C6E91C5C1DB0}">
      <dgm:prSet/>
      <dgm:spPr/>
      <dgm:t>
        <a:bodyPr/>
        <a:lstStyle/>
        <a:p>
          <a:endParaRPr lang="el-GR"/>
        </a:p>
      </dgm:t>
    </dgm:pt>
    <dgm:pt modelId="{670B754E-C896-4088-B04C-84F730F65D37}" type="pres">
      <dgm:prSet presAssocID="{F4E5DEB1-F32D-42B2-B82F-BAA4139BADD7}" presName="linearFlow" presStyleCnt="0">
        <dgm:presLayoutVars>
          <dgm:dir/>
          <dgm:resizeHandles val="exact"/>
        </dgm:presLayoutVars>
      </dgm:prSet>
      <dgm:spPr/>
    </dgm:pt>
    <dgm:pt modelId="{13DFEB32-BEAA-43D4-8420-832402BA4A34}" type="pres">
      <dgm:prSet presAssocID="{0B1EAAB9-2035-432F-8648-8262700522E9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3CF2E5AE-1D0C-4A77-9682-35C0EAA9275B}" type="pres">
      <dgm:prSet presAssocID="{ABA10E6C-9171-4A6F-98EA-299440B00DAD}" presName="spacerL" presStyleCnt="0"/>
      <dgm:spPr/>
    </dgm:pt>
    <dgm:pt modelId="{D3F546A5-5171-4E8A-8EAE-B258473985BC}" type="pres">
      <dgm:prSet presAssocID="{ABA10E6C-9171-4A6F-98EA-299440B00DAD}" presName="sibTrans" presStyleLbl="sibTrans2D1" presStyleIdx="0" presStyleCnt="4"/>
      <dgm:spPr/>
      <dgm:t>
        <a:bodyPr/>
        <a:lstStyle/>
        <a:p>
          <a:endParaRPr lang="el-GR"/>
        </a:p>
      </dgm:t>
    </dgm:pt>
    <dgm:pt modelId="{8DB036C4-F3FC-4780-B6F8-EF9CC4AEAFAA}" type="pres">
      <dgm:prSet presAssocID="{ABA10E6C-9171-4A6F-98EA-299440B00DAD}" presName="spacerR" presStyleCnt="0"/>
      <dgm:spPr/>
    </dgm:pt>
    <dgm:pt modelId="{4A0A71D1-E3BA-4D98-9A49-5CD008C198C4}" type="pres">
      <dgm:prSet presAssocID="{1AAAF98C-B376-48DD-B32C-09051C3870C6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2B51B7A0-8623-41AE-BFC8-768DD75345FA}" type="pres">
      <dgm:prSet presAssocID="{00C559F7-DF0F-4150-AD11-717B2E191B31}" presName="spacerL" presStyleCnt="0"/>
      <dgm:spPr/>
    </dgm:pt>
    <dgm:pt modelId="{FC545151-7CA4-4760-B41B-DC70C9952FFD}" type="pres">
      <dgm:prSet presAssocID="{00C559F7-DF0F-4150-AD11-717B2E191B31}" presName="sibTrans" presStyleLbl="sibTrans2D1" presStyleIdx="1" presStyleCnt="4"/>
      <dgm:spPr/>
      <dgm:t>
        <a:bodyPr/>
        <a:lstStyle/>
        <a:p>
          <a:endParaRPr lang="el-GR"/>
        </a:p>
      </dgm:t>
    </dgm:pt>
    <dgm:pt modelId="{565E511C-3603-4E16-BA14-5A9C9C5EAF48}" type="pres">
      <dgm:prSet presAssocID="{00C559F7-DF0F-4150-AD11-717B2E191B31}" presName="spacerR" presStyleCnt="0"/>
      <dgm:spPr/>
    </dgm:pt>
    <dgm:pt modelId="{9F29C26A-9E9D-4611-902F-DD75C0F7DACA}" type="pres">
      <dgm:prSet presAssocID="{1210A2A2-C6F6-4766-86CE-9E72EC36EB24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AB0EF22A-1038-4B3E-9D66-C039167674F3}" type="pres">
      <dgm:prSet presAssocID="{5AC99656-2B89-481A-AB65-EC3F5935ABF5}" presName="spacerL" presStyleCnt="0"/>
      <dgm:spPr/>
    </dgm:pt>
    <dgm:pt modelId="{480780DE-7FAD-4527-8675-05E641449FE1}" type="pres">
      <dgm:prSet presAssocID="{5AC99656-2B89-481A-AB65-EC3F5935ABF5}" presName="sibTrans" presStyleLbl="sibTrans2D1" presStyleIdx="2" presStyleCnt="4"/>
      <dgm:spPr/>
      <dgm:t>
        <a:bodyPr/>
        <a:lstStyle/>
        <a:p>
          <a:endParaRPr lang="el-GR"/>
        </a:p>
      </dgm:t>
    </dgm:pt>
    <dgm:pt modelId="{8A3D64DE-44C1-4F96-BB9A-44CCA16F9292}" type="pres">
      <dgm:prSet presAssocID="{5AC99656-2B89-481A-AB65-EC3F5935ABF5}" presName="spacerR" presStyleCnt="0"/>
      <dgm:spPr/>
    </dgm:pt>
    <dgm:pt modelId="{FCD60A63-329F-4616-ACF3-21958455DDB8}" type="pres">
      <dgm:prSet presAssocID="{86F745AB-D2C6-4B68-82A0-00AA8CFA2000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CA57A9AC-811D-41B5-BA62-1675C39AD1A5}" type="pres">
      <dgm:prSet presAssocID="{B66C0663-5ABF-413B-A48F-BD912106BC2A}" presName="spacerL" presStyleCnt="0"/>
      <dgm:spPr/>
    </dgm:pt>
    <dgm:pt modelId="{F6EF7D04-C3C9-4740-BF2D-52E8FD05D7E2}" type="pres">
      <dgm:prSet presAssocID="{B66C0663-5ABF-413B-A48F-BD912106BC2A}" presName="sibTrans" presStyleLbl="sibTrans2D1" presStyleIdx="3" presStyleCnt="4"/>
      <dgm:spPr/>
      <dgm:t>
        <a:bodyPr/>
        <a:lstStyle/>
        <a:p>
          <a:endParaRPr lang="el-GR"/>
        </a:p>
      </dgm:t>
    </dgm:pt>
    <dgm:pt modelId="{4613585F-B1B0-45A9-89F7-2F279129476F}" type="pres">
      <dgm:prSet presAssocID="{B66C0663-5ABF-413B-A48F-BD912106BC2A}" presName="spacerR" presStyleCnt="0"/>
      <dgm:spPr/>
    </dgm:pt>
    <dgm:pt modelId="{03FA384B-8606-446F-B863-7C9891326A78}" type="pres">
      <dgm:prSet presAssocID="{89627D0D-D094-4C1B-B536-81934CB97AFD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</dgm:ptLst>
  <dgm:cxnLst>
    <dgm:cxn modelId="{0BAF29A0-B06C-4C2D-8F31-E2D415FAF6CA}" type="presOf" srcId="{00C559F7-DF0F-4150-AD11-717B2E191B31}" destId="{FC545151-7CA4-4760-B41B-DC70C9952FFD}" srcOrd="0" destOrd="0" presId="urn:microsoft.com/office/officeart/2005/8/layout/equation1"/>
    <dgm:cxn modelId="{34AE40C2-4AB9-4F4A-9DC7-E0BF8DFA1CC7}" type="presOf" srcId="{86F745AB-D2C6-4B68-82A0-00AA8CFA2000}" destId="{FCD60A63-329F-4616-ACF3-21958455DDB8}" srcOrd="0" destOrd="0" presId="urn:microsoft.com/office/officeart/2005/8/layout/equation1"/>
    <dgm:cxn modelId="{815884F1-F9A6-4A90-964B-98F56A8DDC9C}" type="presOf" srcId="{1210A2A2-C6F6-4766-86CE-9E72EC36EB24}" destId="{9F29C26A-9E9D-4611-902F-DD75C0F7DACA}" srcOrd="0" destOrd="0" presId="urn:microsoft.com/office/officeart/2005/8/layout/equation1"/>
    <dgm:cxn modelId="{A16D61EC-1AF8-403B-AE59-D6D6F8D1FB53}" type="presOf" srcId="{B66C0663-5ABF-413B-A48F-BD912106BC2A}" destId="{F6EF7D04-C3C9-4740-BF2D-52E8FD05D7E2}" srcOrd="0" destOrd="0" presId="urn:microsoft.com/office/officeart/2005/8/layout/equation1"/>
    <dgm:cxn modelId="{9C9BF9DF-859F-4B7A-BDBD-72BB01ADE0A5}" type="presOf" srcId="{5AC99656-2B89-481A-AB65-EC3F5935ABF5}" destId="{480780DE-7FAD-4527-8675-05E641449FE1}" srcOrd="0" destOrd="0" presId="urn:microsoft.com/office/officeart/2005/8/layout/equation1"/>
    <dgm:cxn modelId="{38376636-8AF2-4B72-9739-33885FA928E3}" type="presOf" srcId="{1AAAF98C-B376-48DD-B32C-09051C3870C6}" destId="{4A0A71D1-E3BA-4D98-9A49-5CD008C198C4}" srcOrd="0" destOrd="0" presId="urn:microsoft.com/office/officeart/2005/8/layout/equation1"/>
    <dgm:cxn modelId="{BA9CD194-D51A-45BE-870D-0383F0AC7475}" srcId="{F4E5DEB1-F32D-42B2-B82F-BAA4139BADD7}" destId="{0B1EAAB9-2035-432F-8648-8262700522E9}" srcOrd="0" destOrd="0" parTransId="{09B87D00-31B8-44E2-89D1-9EACEA7E6B95}" sibTransId="{ABA10E6C-9171-4A6F-98EA-299440B00DAD}"/>
    <dgm:cxn modelId="{5307F9BA-050D-44A4-8910-A6B78F702BCF}" type="presOf" srcId="{89627D0D-D094-4C1B-B536-81934CB97AFD}" destId="{03FA384B-8606-446F-B863-7C9891326A78}" srcOrd="0" destOrd="0" presId="urn:microsoft.com/office/officeart/2005/8/layout/equation1"/>
    <dgm:cxn modelId="{929D74E5-1B2F-4E27-B8CF-8AE5039C9CA8}" srcId="{F4E5DEB1-F32D-42B2-B82F-BAA4139BADD7}" destId="{1AAAF98C-B376-48DD-B32C-09051C3870C6}" srcOrd="1" destOrd="0" parTransId="{26D4C00E-9DB9-4920-8D29-65F20A61188F}" sibTransId="{00C559F7-DF0F-4150-AD11-717B2E191B31}"/>
    <dgm:cxn modelId="{6E028CF0-7AB9-4344-A62B-C6E91C5C1DB0}" srcId="{F4E5DEB1-F32D-42B2-B82F-BAA4139BADD7}" destId="{86F745AB-D2C6-4B68-82A0-00AA8CFA2000}" srcOrd="3" destOrd="0" parTransId="{AEA5DFCE-A355-40D1-B4EC-5C2C1F556335}" sibTransId="{B66C0663-5ABF-413B-A48F-BD912106BC2A}"/>
    <dgm:cxn modelId="{392A0DA3-C0CC-4C63-AF2D-57002FAE89EF}" srcId="{F4E5DEB1-F32D-42B2-B82F-BAA4139BADD7}" destId="{89627D0D-D094-4C1B-B536-81934CB97AFD}" srcOrd="4" destOrd="0" parTransId="{F3F278CE-F9F5-47FA-863D-8FF2AD44DC61}" sibTransId="{9189D91D-F122-441B-9647-75D2DB5848F3}"/>
    <dgm:cxn modelId="{3D1E4100-19DA-4491-A3FB-05311910DDA8}" type="presOf" srcId="{0B1EAAB9-2035-432F-8648-8262700522E9}" destId="{13DFEB32-BEAA-43D4-8420-832402BA4A34}" srcOrd="0" destOrd="0" presId="urn:microsoft.com/office/officeart/2005/8/layout/equation1"/>
    <dgm:cxn modelId="{42B6169E-C33D-4DF8-8B19-14E33BE66079}" srcId="{F4E5DEB1-F32D-42B2-B82F-BAA4139BADD7}" destId="{1210A2A2-C6F6-4766-86CE-9E72EC36EB24}" srcOrd="2" destOrd="0" parTransId="{6D1E4ECC-0EF2-4DDD-8E16-FD9EF0DAA118}" sibTransId="{5AC99656-2B89-481A-AB65-EC3F5935ABF5}"/>
    <dgm:cxn modelId="{5019C8A0-0D02-4FFF-8147-FABAEF03630B}" type="presOf" srcId="{ABA10E6C-9171-4A6F-98EA-299440B00DAD}" destId="{D3F546A5-5171-4E8A-8EAE-B258473985BC}" srcOrd="0" destOrd="0" presId="urn:microsoft.com/office/officeart/2005/8/layout/equation1"/>
    <dgm:cxn modelId="{F3E20262-B2B6-45BF-B581-6F46A4CC1841}" type="presOf" srcId="{F4E5DEB1-F32D-42B2-B82F-BAA4139BADD7}" destId="{670B754E-C896-4088-B04C-84F730F65D37}" srcOrd="0" destOrd="0" presId="urn:microsoft.com/office/officeart/2005/8/layout/equation1"/>
    <dgm:cxn modelId="{60EFD231-9007-4D76-8897-FB24BFA0A378}" type="presParOf" srcId="{670B754E-C896-4088-B04C-84F730F65D37}" destId="{13DFEB32-BEAA-43D4-8420-832402BA4A34}" srcOrd="0" destOrd="0" presId="urn:microsoft.com/office/officeart/2005/8/layout/equation1"/>
    <dgm:cxn modelId="{A21AA406-6AAC-4CBF-B6FD-D171A7C963FE}" type="presParOf" srcId="{670B754E-C896-4088-B04C-84F730F65D37}" destId="{3CF2E5AE-1D0C-4A77-9682-35C0EAA9275B}" srcOrd="1" destOrd="0" presId="urn:microsoft.com/office/officeart/2005/8/layout/equation1"/>
    <dgm:cxn modelId="{A190396C-6579-428E-84CF-2C1CFB2898E6}" type="presParOf" srcId="{670B754E-C896-4088-B04C-84F730F65D37}" destId="{D3F546A5-5171-4E8A-8EAE-B258473985BC}" srcOrd="2" destOrd="0" presId="urn:microsoft.com/office/officeart/2005/8/layout/equation1"/>
    <dgm:cxn modelId="{096D0228-6B38-4AB8-9C14-DAFC5D235CF5}" type="presParOf" srcId="{670B754E-C896-4088-B04C-84F730F65D37}" destId="{8DB036C4-F3FC-4780-B6F8-EF9CC4AEAFAA}" srcOrd="3" destOrd="0" presId="urn:microsoft.com/office/officeart/2005/8/layout/equation1"/>
    <dgm:cxn modelId="{6AF2513D-9E7E-4055-A583-C432DA225444}" type="presParOf" srcId="{670B754E-C896-4088-B04C-84F730F65D37}" destId="{4A0A71D1-E3BA-4D98-9A49-5CD008C198C4}" srcOrd="4" destOrd="0" presId="urn:microsoft.com/office/officeart/2005/8/layout/equation1"/>
    <dgm:cxn modelId="{1DC96891-C6B8-4B93-8530-174DF0C890A4}" type="presParOf" srcId="{670B754E-C896-4088-B04C-84F730F65D37}" destId="{2B51B7A0-8623-41AE-BFC8-768DD75345FA}" srcOrd="5" destOrd="0" presId="urn:microsoft.com/office/officeart/2005/8/layout/equation1"/>
    <dgm:cxn modelId="{4BA03791-936D-4DA4-9BC2-C5E898BC8356}" type="presParOf" srcId="{670B754E-C896-4088-B04C-84F730F65D37}" destId="{FC545151-7CA4-4760-B41B-DC70C9952FFD}" srcOrd="6" destOrd="0" presId="urn:microsoft.com/office/officeart/2005/8/layout/equation1"/>
    <dgm:cxn modelId="{0E84DB43-FCC0-49E7-918A-899EAADBBDC2}" type="presParOf" srcId="{670B754E-C896-4088-B04C-84F730F65D37}" destId="{565E511C-3603-4E16-BA14-5A9C9C5EAF48}" srcOrd="7" destOrd="0" presId="urn:microsoft.com/office/officeart/2005/8/layout/equation1"/>
    <dgm:cxn modelId="{3C24F468-51FA-43ED-8EDC-43DE2014765E}" type="presParOf" srcId="{670B754E-C896-4088-B04C-84F730F65D37}" destId="{9F29C26A-9E9D-4611-902F-DD75C0F7DACA}" srcOrd="8" destOrd="0" presId="urn:microsoft.com/office/officeart/2005/8/layout/equation1"/>
    <dgm:cxn modelId="{7E648EF4-4572-44A8-959C-1599553FCCBD}" type="presParOf" srcId="{670B754E-C896-4088-B04C-84F730F65D37}" destId="{AB0EF22A-1038-4B3E-9D66-C039167674F3}" srcOrd="9" destOrd="0" presId="urn:microsoft.com/office/officeart/2005/8/layout/equation1"/>
    <dgm:cxn modelId="{2BD09311-597D-4DD3-9C0B-FA1DAF8A89FF}" type="presParOf" srcId="{670B754E-C896-4088-B04C-84F730F65D37}" destId="{480780DE-7FAD-4527-8675-05E641449FE1}" srcOrd="10" destOrd="0" presId="urn:microsoft.com/office/officeart/2005/8/layout/equation1"/>
    <dgm:cxn modelId="{C7FA7CAF-615F-40E0-971B-EC30A841C8B2}" type="presParOf" srcId="{670B754E-C896-4088-B04C-84F730F65D37}" destId="{8A3D64DE-44C1-4F96-BB9A-44CCA16F9292}" srcOrd="11" destOrd="0" presId="urn:microsoft.com/office/officeart/2005/8/layout/equation1"/>
    <dgm:cxn modelId="{85945688-14B9-4FED-B8E8-705370E3FC3F}" type="presParOf" srcId="{670B754E-C896-4088-B04C-84F730F65D37}" destId="{FCD60A63-329F-4616-ACF3-21958455DDB8}" srcOrd="12" destOrd="0" presId="urn:microsoft.com/office/officeart/2005/8/layout/equation1"/>
    <dgm:cxn modelId="{834DF83C-D3B5-46AD-93D0-1867CD05DC13}" type="presParOf" srcId="{670B754E-C896-4088-B04C-84F730F65D37}" destId="{CA57A9AC-811D-41B5-BA62-1675C39AD1A5}" srcOrd="13" destOrd="0" presId="urn:microsoft.com/office/officeart/2005/8/layout/equation1"/>
    <dgm:cxn modelId="{393A130B-6237-4F1A-88B0-88287D858411}" type="presParOf" srcId="{670B754E-C896-4088-B04C-84F730F65D37}" destId="{F6EF7D04-C3C9-4740-BF2D-52E8FD05D7E2}" srcOrd="14" destOrd="0" presId="urn:microsoft.com/office/officeart/2005/8/layout/equation1"/>
    <dgm:cxn modelId="{47205FA4-F920-4CC8-9E2C-8CDD3E1C70AF}" type="presParOf" srcId="{670B754E-C896-4088-B04C-84F730F65D37}" destId="{4613585F-B1B0-45A9-89F7-2F279129476F}" srcOrd="15" destOrd="0" presId="urn:microsoft.com/office/officeart/2005/8/layout/equation1"/>
    <dgm:cxn modelId="{2D095016-063A-42AC-B872-CBA245E95066}" type="presParOf" srcId="{670B754E-C896-4088-B04C-84F730F65D37}" destId="{03FA384B-8606-446F-B863-7C9891326A78}" srcOrd="16" destOrd="0" presId="urn:microsoft.com/office/officeart/2005/8/layout/equation1"/>
  </dgm:cxnLst>
  <dgm:bg/>
  <dgm:whole/>
  <dgm:extLst>
    <a:ext uri="http://schemas.microsoft.com/office/drawing/2008/diagram">
      <dsp:dataModelExt xmlns:dsp="http://schemas.microsoft.com/office/drawing/2008/diagram" xmlns="" relId="rId11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enn2">
  <dgm:title val=""/>
  <dgm:desc val=""/>
  <dgm:catLst>
    <dgm:cat type="relationship" pri="3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1">
      <dgm:if name="Name2" axis="ch" ptType="node" func="cnt" op="lte" val="3">
        <dgm:constrLst>
          <dgm:constr type="w" for="ch" forName="comp1" refType="w"/>
          <dgm:constr type="h" for="ch" forName="comp1" refType="w" refFor="ch" refForName="comp1"/>
          <dgm:constr type="w" for="ch" forName="comp2" refType="w" fact="0.75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5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primFontSz" for="des" ptType="node" op="equ" val="65"/>
        </dgm:constrLst>
      </dgm:if>
      <dgm:if name="Name3" axis="ch" ptType="node" func="cnt" op="equ" val="4">
        <dgm:constrLst>
          <dgm:constr type="w" for="ch" forName="comp1" refType="w"/>
          <dgm:constr type="h" for="ch" forName="comp1" refType="w" refFor="ch" refForName="comp1"/>
          <dgm:constr type="w" for="ch" forName="comp2" refType="w" fact="0.8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6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w" for="ch" forName="comp4" refType="w" fact="0.4"/>
          <dgm:constr type="h" for="ch" forName="comp4" refType="w" refFor="ch" refForName="comp4"/>
          <dgm:constr type="ctrX" for="ch" forName="comp4" refType="ctrX" refFor="ch" refForName="comp1"/>
          <dgm:constr type="b" for="ch" forName="comp4" refType="b" refFor="ch" refForName="comp1"/>
          <dgm:constr type="primFontSz" for="des" ptType="node" op="equ" val="65"/>
        </dgm:constrLst>
      </dgm:if>
      <dgm:else name="Name4">
        <dgm:constrLst>
          <dgm:constr type="w" for="ch" forName="comp1" refType="w"/>
          <dgm:constr type="h" for="ch" forName="comp1" refType="w" refFor="ch" refForName="comp1"/>
          <dgm:constr type="w" for="ch" forName="comp2" refType="w" fact="0.85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7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w" for="ch" forName="comp4" refType="w" fact="0.55"/>
          <dgm:constr type="h" for="ch" forName="comp4" refType="w" refFor="ch" refForName="comp4"/>
          <dgm:constr type="ctrX" for="ch" forName="comp4" refType="ctrX" refFor="ch" refForName="comp1"/>
          <dgm:constr type="b" for="ch" forName="comp4" refType="b" refFor="ch" refForName="comp1"/>
          <dgm:constr type="w" for="ch" forName="comp5" refType="w" fact="0.4"/>
          <dgm:constr type="h" for="ch" forName="comp5" refType="w" refFor="ch" refForName="comp5"/>
          <dgm:constr type="ctrX" for="ch" forName="comp5" refType="ctrX" refFor="ch" refForName="comp1"/>
          <dgm:constr type="b" for="ch" forName="comp5" refType="b" refFor="ch" refForName="comp1"/>
          <dgm:constr type="w" for="ch" forName="comp6" refType="w" fact="0.25"/>
          <dgm:constr type="h" for="ch" forName="comp6" refType="w" refFor="ch" refForName="comp6"/>
          <dgm:constr type="ctrX" for="ch" forName="comp6" refType="ctrX" refFor="ch" refForName="comp1"/>
          <dgm:constr type="b" for="ch" forName="comp6" refType="b" refFor="ch" refForName="comp1"/>
          <dgm:constr type="w" for="ch" forName="comp7" refType="w" fact="0.15"/>
          <dgm:constr type="h" for="ch" forName="comp7" refType="w" refFor="ch" refForName="comp7"/>
          <dgm:constr type="ctrX" for="ch" forName="comp7" refType="ctrX" refFor="ch" refForName="comp1"/>
          <dgm:constr type="b" for="ch" forName="comp7" refType="b" refFor="ch" refForName="comp1"/>
          <dgm:constr type="primFontSz" for="des" ptType="node" op="equ" val="65"/>
        </dgm:constrLst>
      </dgm:else>
    </dgm:choose>
    <dgm:ruleLst/>
    <dgm:choose name="Name5">
      <dgm:if name="Name6" axis="ch" ptType="node" func="cnt" op="gte" val="1">
        <dgm:layoutNode name="comp1">
          <dgm:alg type="composite"/>
          <dgm:shape xmlns:r="http://schemas.openxmlformats.org/officeDocument/2006/relationships" r:blip="">
            <dgm:adjLst/>
          </dgm:shape>
          <dgm:presOf/>
          <dgm:choose name="Name7">
            <dgm:if name="Name8" axis="ch" ptType="node" func="cnt" op="equ" val="1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5"/>
                <dgm:constr type="w" for="ch" forName="c1text" refType="w" refFor="ch" refForName="circle1" fact="0.70711"/>
                <dgm:constr type="h" for="ch" forName="c1text" refType="h" refFor="ch" refForName="circle1" fact="0.5"/>
              </dgm:constrLst>
            </dgm:if>
            <dgm:if name="Name9" axis="ch" ptType="node" func="cnt" op="equ" val="2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6"/>
                <dgm:constr type="w" for="ch" forName="c1text" refType="w" refFor="ch" refForName="circle1" fact="0.525"/>
                <dgm:constr type="h" for="ch" forName="c1text" refType="h" refFor="ch" refForName="circle1" fact="0.17"/>
              </dgm:constrLst>
            </dgm:if>
            <dgm:if name="Name10" axis="ch" ptType="node" func="cnt" op="equ" val="3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25"/>
                <dgm:constr type="w" for="ch" forName="c1text" refType="w" refFor="ch" refForName="circle1" fact="0.3495"/>
                <dgm:constr type="h" for="ch" forName="c1text" refType="h" refFor="ch" refForName="circle1" fact="0.15"/>
              </dgm:constrLst>
            </dgm:if>
            <dgm:if name="Name11" axis="ch" ptType="node" func="cnt" op="equ" val="4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25"/>
                <dgm:constr type="w" for="ch" forName="c1text" refType="w" refFor="ch" refForName="circle1" fact="0.2796"/>
                <dgm:constr type="h" for="ch" forName="c1text" refType="h" refFor="ch" refForName="circle1" fact="0.15"/>
              </dgm:constrLst>
            </dgm:if>
            <dgm:if name="Name12" axis="ch" ptType="node" func="cnt" op="gte" val="5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"/>
                <dgm:constr type="w" for="ch" forName="c1text" refType="w" refFor="ch" refForName="circle1" fact="0.375"/>
                <dgm:constr type="h" for="ch" forName="c1text" refType="h" refFor="ch" refForName="circle1" fact="0.1"/>
              </dgm:constrLst>
            </dgm:if>
            <dgm:else name="Name13"/>
          </dgm:choose>
          <dgm:ruleLst/>
          <dgm:layoutNode name="circle1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1 1" cnt="1 0"/>
            <dgm:constrLst>
              <dgm:constr type="h" refType="w"/>
            </dgm:constrLst>
            <dgm:ruleLst/>
          </dgm:layoutNode>
          <dgm:layoutNode name="c1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1 1" cnt="1 0"/>
            <dgm:constrLst/>
            <dgm:ruleLst>
              <dgm:rule type="primFontSz" val="5" fact="NaN" max="NaN"/>
            </dgm:ruleLst>
          </dgm:layoutNode>
        </dgm:layoutNode>
      </dgm:if>
      <dgm:else name="Name14"/>
    </dgm:choose>
    <dgm:choose name="Name15">
      <dgm:if name="Name16" axis="ch" ptType="node" func="cnt" op="gte" val="2">
        <dgm:layoutNode name="comp2">
          <dgm:alg type="composite"/>
          <dgm:shape xmlns:r="http://schemas.openxmlformats.org/officeDocument/2006/relationships" r:blip="">
            <dgm:adjLst/>
          </dgm:shape>
          <dgm:presOf/>
          <dgm:choose name="Name17">
            <dgm:if name="Name18" axis="ch" ptType="node" func="cnt" op="equ" val="2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5"/>
                <dgm:constr type="w" for="ch" forName="c2text" refType="w" refFor="ch" refForName="circle2" fact="0.70711"/>
                <dgm:constr type="h" for="ch" forName="c2text" refType="h" refFor="ch" refForName="circle2" fact="0.5"/>
              </dgm:constrLst>
            </dgm:if>
            <dgm:if name="Name19" axis="ch" ptType="node" func="cnt" op="equ" val="3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5625"/>
                <dgm:constr type="w" for="ch" forName="c2text" refType="w" refFor="ch" refForName="circle2" fact="0.466"/>
                <dgm:constr type="h" for="ch" forName="c2text" refType="h" refFor="ch" refForName="circle2" fact="0.1875"/>
              </dgm:constrLst>
            </dgm:if>
            <dgm:if name="Name20" axis="ch" ptType="node" func="cnt" op="equ" val="4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5"/>
                <dgm:constr type="w" for="ch" forName="c2text" refType="w" refFor="ch" refForName="circle2" fact="0.3495"/>
                <dgm:constr type="h" for="ch" forName="c2text" refType="h" refFor="ch" refForName="circle2" fact="0.18"/>
              </dgm:constrLst>
            </dgm:if>
            <dgm:if name="Name21" axis="ch" ptType="node" func="cnt" op="gte" val="5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15"/>
                <dgm:constr type="w" for="ch" forName="c2text" refType="w" refFor="ch" refForName="circle2" fact="0.43125"/>
                <dgm:constr type="h" for="ch" forName="c2text" refType="h" refFor="ch" refForName="circle2" fact="0.115"/>
              </dgm:constrLst>
            </dgm:if>
            <dgm:else name="Name22"/>
          </dgm:choose>
          <dgm:ruleLst/>
          <dgm:layoutNode name="circle2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2 1" cnt="1 0"/>
            <dgm:constrLst>
              <dgm:constr type="h" refType="w"/>
            </dgm:constrLst>
            <dgm:ruleLst/>
          </dgm:layoutNode>
          <dgm:layoutNode name="c2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2 1" cnt="1 0"/>
            <dgm:constrLst/>
            <dgm:ruleLst>
              <dgm:rule type="primFontSz" val="5" fact="NaN" max="NaN"/>
            </dgm:ruleLst>
          </dgm:layoutNode>
        </dgm:layoutNode>
      </dgm:if>
      <dgm:else name="Name23"/>
    </dgm:choose>
    <dgm:choose name="Name24">
      <dgm:if name="Name25" axis="ch" ptType="node" func="cnt" op="gte" val="3">
        <dgm:layoutNode name="comp3">
          <dgm:alg type="composite"/>
          <dgm:shape xmlns:r="http://schemas.openxmlformats.org/officeDocument/2006/relationships" r:blip="">
            <dgm:adjLst/>
          </dgm:shape>
          <dgm:presOf/>
          <dgm:choose name="Name26">
            <dgm:if name="Name27" axis="ch" ptType="node" func="cnt" op="equ" val="3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5"/>
                <dgm:constr type="w" for="ch" forName="c3text" refType="w" refFor="ch" refForName="circle3" fact="0.70711"/>
                <dgm:constr type="h" for="ch" forName="c3text" refType="h" refFor="ch" refForName="circle3" fact="0.5"/>
              </dgm:constrLst>
            </dgm:if>
            <dgm:if name="Name28" axis="ch" ptType="node" func="cnt" op="equ" val="4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1875"/>
                <dgm:constr type="w" for="ch" forName="c3text" refType="w" refFor="ch" refForName="circle3" fact="0.466"/>
                <dgm:constr type="h" for="ch" forName="c3text" refType="h" refFor="ch" refForName="circle3" fact="0.225"/>
              </dgm:constrLst>
            </dgm:if>
            <dgm:if name="Name29" axis="ch" ptType="node" func="cnt" op="gte" val="5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138"/>
                <dgm:constr type="w" for="ch" forName="c3text" refType="w" refFor="ch" refForName="circle3" fact="0.5175"/>
                <dgm:constr type="h" for="ch" forName="c3text" refType="h" refFor="ch" refForName="circle3" fact="0.138"/>
              </dgm:constrLst>
            </dgm:if>
            <dgm:else name="Name30"/>
          </dgm:choose>
          <dgm:ruleLst/>
          <dgm:layoutNode name="circle3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3 1" cnt="1 0"/>
            <dgm:constrLst>
              <dgm:constr type="h" refType="w"/>
            </dgm:constrLst>
            <dgm:ruleLst/>
          </dgm:layoutNode>
          <dgm:layoutNode name="c3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3 1" cnt="1 0"/>
            <dgm:constrLst/>
            <dgm:ruleLst>
              <dgm:rule type="primFontSz" val="5" fact="NaN" max="NaN"/>
            </dgm:ruleLst>
          </dgm:layoutNode>
        </dgm:layoutNode>
      </dgm:if>
      <dgm:else name="Name31"/>
    </dgm:choose>
    <dgm:choose name="Name32">
      <dgm:if name="Name33" axis="ch" ptType="node" func="cnt" op="gte" val="4">
        <dgm:layoutNode name="comp4">
          <dgm:alg type="composite"/>
          <dgm:shape xmlns:r="http://schemas.openxmlformats.org/officeDocument/2006/relationships" r:blip="">
            <dgm:adjLst/>
          </dgm:shape>
          <dgm:presOf/>
          <dgm:choose name="Name34">
            <dgm:if name="Name35" axis="ch" ptType="node" func="cnt" op="equ" val="4">
              <dgm:constrLst>
                <dgm:constr type="w" for="ch" forName="circle4" refType="w"/>
                <dgm:constr type="h" for="ch" forName="circle4" refType="h"/>
                <dgm:constr type="ctrX" for="ch" forName="circle4" refType="w" fact="0.5"/>
                <dgm:constr type="ctrY" for="ch" forName="circle4" refType="h" fact="0.5"/>
                <dgm:constr type="ctrX" for="ch" forName="c4text" refType="w" fact="0.5"/>
                <dgm:constr type="ctrY" for="ch" forName="c4text" refType="h" fact="0.5"/>
                <dgm:constr type="w" for="ch" forName="c4text" refType="w" refFor="ch" refForName="circle4" fact="0.70711"/>
                <dgm:constr type="h" for="ch" forName="c4text" refType="h" refFor="ch" refForName="circle4" fact="0.5"/>
              </dgm:constrLst>
            </dgm:if>
            <dgm:if name="Name36" axis="ch" ptType="node" func="cnt" op="gte" val="5">
              <dgm:constrLst>
                <dgm:constr type="w" for="ch" forName="circle4" refType="w"/>
                <dgm:constr type="h" for="ch" forName="circle4" refType="h"/>
                <dgm:constr type="ctrX" for="ch" forName="circle4" refType="w" fact="0.5"/>
                <dgm:constr type="ctrY" for="ch" forName="circle4" refType="h" fact="0.5"/>
                <dgm:constr type="ctrX" for="ch" forName="c4text" refType="w" fact="0.5"/>
                <dgm:constr type="ctrY" for="ch" forName="c4text" refType="h" fact="0.18"/>
                <dgm:constr type="w" for="ch" forName="c4text" refType="w" refFor="ch" refForName="circle4" fact="0.54"/>
                <dgm:constr type="h" for="ch" forName="c4text" refType="h" refFor="ch" refForName="circle4" fact="0.18"/>
              </dgm:constrLst>
            </dgm:if>
            <dgm:else name="Name37"/>
          </dgm:choose>
          <dgm:ruleLst/>
          <dgm:layoutNode name="circle4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4 1" cnt="1 0"/>
            <dgm:constrLst>
              <dgm:constr type="h" refType="w"/>
            </dgm:constrLst>
            <dgm:ruleLst/>
          </dgm:layoutNode>
          <dgm:layoutNode name="c4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4 1" cnt="1 0"/>
            <dgm:constrLst/>
            <dgm:ruleLst>
              <dgm:rule type="primFontSz" val="5" fact="NaN" max="NaN"/>
            </dgm:ruleLst>
          </dgm:layoutNode>
        </dgm:layoutNode>
      </dgm:if>
      <dgm:else name="Name38"/>
    </dgm:choose>
    <dgm:choose name="Name39">
      <dgm:if name="Name40" axis="ch" ptType="node" func="cnt" op="gte" val="5">
        <dgm:layoutNode name="comp5">
          <dgm:alg type="composite"/>
          <dgm:shape xmlns:r="http://schemas.openxmlformats.org/officeDocument/2006/relationships" r:blip="">
            <dgm:adjLst/>
          </dgm:shape>
          <dgm:presOf/>
          <dgm:choose name="Name41">
            <dgm:if name="Name42" axis="ch" ptType="node" func="cnt" op="equ" val="5">
              <dgm:constrLst>
                <dgm:constr type="w" for="ch" forName="circle5" refType="w"/>
                <dgm:constr type="h" for="ch" forName="circle5" refType="h"/>
                <dgm:constr type="ctrX" for="ch" forName="circle5" refType="w" fact="0.5"/>
                <dgm:constr type="ctrY" for="ch" forName="circle5" refType="h" fact="0.5"/>
                <dgm:constr type="ctrX" for="ch" forName="c5text" refType="w" fact="0.5"/>
                <dgm:constr type="ctrY" for="ch" forName="c5text" refType="h" fact="0.5"/>
                <dgm:constr type="w" for="ch" forName="c5text" refType="w" refFor="ch" refForName="circle5" fact="0.70711"/>
                <dgm:constr type="h" for="ch" forName="c5text" refType="h" refFor="ch" refForName="circle5" fact="0.5"/>
              </dgm:constrLst>
            </dgm:if>
            <dgm:if name="Name43" axis="ch" ptType="node" func="cnt" op="gte" val="6">
              <dgm:constrLst>
                <dgm:constr type="w" for="ch" forName="circle5" refType="w"/>
                <dgm:constr type="h" for="ch" forName="circle5" refType="h"/>
                <dgm:constr type="ctrX" for="ch" forName="circle5" refType="w" fact="0.5"/>
                <dgm:constr type="ctrY" for="ch" forName="circle5" refType="h" fact="0.5"/>
                <dgm:constr type="ctrX" for="ch" forName="c5text" refType="w" fact="0.5"/>
                <dgm:constr type="ctrY" for="ch" forName="c5text" refType="h" fact="0.25"/>
                <dgm:constr type="w" for="ch" forName="c5text" refType="w" refFor="ch" refForName="circle5" fact="0.65"/>
                <dgm:constr type="h" for="ch" forName="c5text" refType="h" refFor="ch" refForName="circle5" fact="0.25"/>
              </dgm:constrLst>
            </dgm:if>
            <dgm:else name="Name44"/>
          </dgm:choose>
          <dgm:ruleLst/>
          <dgm:layoutNode name="circle5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5 1" cnt="1 0"/>
            <dgm:constrLst>
              <dgm:constr type="h" refType="w"/>
            </dgm:constrLst>
            <dgm:ruleLst/>
          </dgm:layoutNode>
          <dgm:layoutNode name="c5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5 1" cnt="1 0"/>
            <dgm:constrLst/>
            <dgm:ruleLst>
              <dgm:rule type="primFontSz" val="5" fact="NaN" max="NaN"/>
            </dgm:ruleLst>
          </dgm:layoutNode>
        </dgm:layoutNode>
      </dgm:if>
      <dgm:else name="Name45"/>
    </dgm:choose>
    <dgm:choose name="Name46">
      <dgm:if name="Name47" axis="ch" ptType="node" func="cnt" op="gte" val="6">
        <dgm:layoutNode name="comp6">
          <dgm:alg type="composite"/>
          <dgm:shape xmlns:r="http://schemas.openxmlformats.org/officeDocument/2006/relationships" r:blip="">
            <dgm:adjLst/>
          </dgm:shape>
          <dgm:presOf/>
          <dgm:choose name="Name48">
            <dgm:if name="Name49" axis="ch" ptType="node" func="cnt" op="equ" val="6">
              <dgm:constrLst>
                <dgm:constr type="w" for="ch" forName="circle6" refType="w"/>
                <dgm:constr type="h" for="ch" forName="circle6" refType="h"/>
                <dgm:constr type="ctrX" for="ch" forName="circle6" refType="w" fact="0.5"/>
                <dgm:constr type="ctrY" for="ch" forName="circle6" refType="h" fact="0.5"/>
                <dgm:constr type="ctrX" for="ch" forName="c6text" refType="w" fact="0.5"/>
                <dgm:constr type="ctrY" for="ch" forName="c6text" refType="h" fact="0.5"/>
                <dgm:constr type="w" for="ch" forName="c6text" refType="w" refFor="ch" refForName="circle6" fact="0.70711"/>
                <dgm:constr type="h" for="ch" forName="c6text" refType="h" refFor="ch" refForName="circle6" fact="0.5"/>
              </dgm:constrLst>
            </dgm:if>
            <dgm:if name="Name50" axis="ch" ptType="node" func="cnt" op="gte" val="7">
              <dgm:constrLst>
                <dgm:constr type="w" for="ch" forName="circle6" refType="w"/>
                <dgm:constr type="h" for="ch" forName="circle6" refType="h"/>
                <dgm:constr type="ctrX" for="ch" forName="circle6" refType="w" fact="0.5"/>
                <dgm:constr type="ctrY" for="ch" forName="circle6" refType="h" fact="0.5"/>
                <dgm:constr type="ctrX" for="ch" forName="c6text" refType="w" fact="0.5"/>
                <dgm:constr type="ctrY" for="ch" forName="c6text" refType="h" fact="0.27"/>
                <dgm:constr type="w" for="ch" forName="c6text" refType="w" refFor="ch" refForName="circle6" fact="0.68"/>
                <dgm:constr type="h" for="ch" forName="c6text" refType="h" refFor="ch" refForName="circle6" fact="0.241"/>
              </dgm:constrLst>
            </dgm:if>
            <dgm:else name="Name51"/>
          </dgm:choose>
          <dgm:ruleLst/>
          <dgm:layoutNode name="circle6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6 1" cnt="1 0"/>
            <dgm:constrLst>
              <dgm:constr type="h" refType="w"/>
            </dgm:constrLst>
            <dgm:ruleLst/>
          </dgm:layoutNode>
          <dgm:layoutNode name="c6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6 1" cnt="1 0"/>
            <dgm:constrLst/>
            <dgm:ruleLst>
              <dgm:rule type="primFontSz" val="5" fact="NaN" max="NaN"/>
            </dgm:ruleLst>
          </dgm:layoutNode>
        </dgm:layoutNode>
      </dgm:if>
      <dgm:else name="Name52"/>
    </dgm:choose>
    <dgm:choose name="Name53">
      <dgm:if name="Name54" axis="ch" ptType="node" func="cnt" op="gte" val="7">
        <dgm:layoutNode name="comp7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circle7" refType="w"/>
            <dgm:constr type="h" for="ch" forName="circle7" refType="h"/>
            <dgm:constr type="ctrX" for="ch" forName="circle7" refType="w" fact="0.5"/>
            <dgm:constr type="ctrY" for="ch" forName="circle7" refType="h" fact="0.5"/>
            <dgm:constr type="ctrX" for="ch" forName="c7text" refType="w" fact="0.5"/>
            <dgm:constr type="ctrY" for="ch" forName="c7text" refType="h" fact="0.5"/>
            <dgm:constr type="w" for="ch" forName="c7text" refType="w" refFor="ch" refForName="circle7" fact="0.70711"/>
            <dgm:constr type="h" for="ch" forName="c7text" refType="h" refFor="ch" refForName="circle7" fact="0.5"/>
          </dgm:constrLst>
          <dgm:ruleLst/>
          <dgm:layoutNode name="circle7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7 1" cnt="1 0"/>
            <dgm:constrLst>
              <dgm:constr type="h" refType="w"/>
            </dgm:constrLst>
            <dgm:ruleLst/>
          </dgm:layoutNode>
          <dgm:layoutNode name="c7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7 1" cnt="1 0"/>
            <dgm:constrLst/>
            <dgm:ruleLst>
              <dgm:rule type="primFontSz" val="5" fact="NaN" max="NaN"/>
            </dgm:ruleLst>
          </dgm:layoutNode>
        </dgm:layoutNode>
      </dgm:if>
      <dgm:else name="Name55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enn2">
  <dgm:title val=""/>
  <dgm:desc val=""/>
  <dgm:catLst>
    <dgm:cat type="relationship" pri="3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1">
      <dgm:if name="Name2" axis="ch" ptType="node" func="cnt" op="lte" val="3">
        <dgm:constrLst>
          <dgm:constr type="w" for="ch" forName="comp1" refType="w"/>
          <dgm:constr type="h" for="ch" forName="comp1" refType="w" refFor="ch" refForName="comp1"/>
          <dgm:constr type="w" for="ch" forName="comp2" refType="w" fact="0.75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5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primFontSz" for="des" ptType="node" op="equ" val="65"/>
        </dgm:constrLst>
      </dgm:if>
      <dgm:if name="Name3" axis="ch" ptType="node" func="cnt" op="equ" val="4">
        <dgm:constrLst>
          <dgm:constr type="w" for="ch" forName="comp1" refType="w"/>
          <dgm:constr type="h" for="ch" forName="comp1" refType="w" refFor="ch" refForName="comp1"/>
          <dgm:constr type="w" for="ch" forName="comp2" refType="w" fact="0.8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6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w" for="ch" forName="comp4" refType="w" fact="0.4"/>
          <dgm:constr type="h" for="ch" forName="comp4" refType="w" refFor="ch" refForName="comp4"/>
          <dgm:constr type="ctrX" for="ch" forName="comp4" refType="ctrX" refFor="ch" refForName="comp1"/>
          <dgm:constr type="b" for="ch" forName="comp4" refType="b" refFor="ch" refForName="comp1"/>
          <dgm:constr type="primFontSz" for="des" ptType="node" op="equ" val="65"/>
        </dgm:constrLst>
      </dgm:if>
      <dgm:else name="Name4">
        <dgm:constrLst>
          <dgm:constr type="w" for="ch" forName="comp1" refType="w"/>
          <dgm:constr type="h" for="ch" forName="comp1" refType="w" refFor="ch" refForName="comp1"/>
          <dgm:constr type="w" for="ch" forName="comp2" refType="w" fact="0.85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7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w" for="ch" forName="comp4" refType="w" fact="0.55"/>
          <dgm:constr type="h" for="ch" forName="comp4" refType="w" refFor="ch" refForName="comp4"/>
          <dgm:constr type="ctrX" for="ch" forName="comp4" refType="ctrX" refFor="ch" refForName="comp1"/>
          <dgm:constr type="b" for="ch" forName="comp4" refType="b" refFor="ch" refForName="comp1"/>
          <dgm:constr type="w" for="ch" forName="comp5" refType="w" fact="0.4"/>
          <dgm:constr type="h" for="ch" forName="comp5" refType="w" refFor="ch" refForName="comp5"/>
          <dgm:constr type="ctrX" for="ch" forName="comp5" refType="ctrX" refFor="ch" refForName="comp1"/>
          <dgm:constr type="b" for="ch" forName="comp5" refType="b" refFor="ch" refForName="comp1"/>
          <dgm:constr type="w" for="ch" forName="comp6" refType="w" fact="0.25"/>
          <dgm:constr type="h" for="ch" forName="comp6" refType="w" refFor="ch" refForName="comp6"/>
          <dgm:constr type="ctrX" for="ch" forName="comp6" refType="ctrX" refFor="ch" refForName="comp1"/>
          <dgm:constr type="b" for="ch" forName="comp6" refType="b" refFor="ch" refForName="comp1"/>
          <dgm:constr type="w" for="ch" forName="comp7" refType="w" fact="0.15"/>
          <dgm:constr type="h" for="ch" forName="comp7" refType="w" refFor="ch" refForName="comp7"/>
          <dgm:constr type="ctrX" for="ch" forName="comp7" refType="ctrX" refFor="ch" refForName="comp1"/>
          <dgm:constr type="b" for="ch" forName="comp7" refType="b" refFor="ch" refForName="comp1"/>
          <dgm:constr type="primFontSz" for="des" ptType="node" op="equ" val="65"/>
        </dgm:constrLst>
      </dgm:else>
    </dgm:choose>
    <dgm:ruleLst/>
    <dgm:choose name="Name5">
      <dgm:if name="Name6" axis="ch" ptType="node" func="cnt" op="gte" val="1">
        <dgm:layoutNode name="comp1">
          <dgm:alg type="composite"/>
          <dgm:shape xmlns:r="http://schemas.openxmlformats.org/officeDocument/2006/relationships" r:blip="">
            <dgm:adjLst/>
          </dgm:shape>
          <dgm:presOf/>
          <dgm:choose name="Name7">
            <dgm:if name="Name8" axis="ch" ptType="node" func="cnt" op="equ" val="1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5"/>
                <dgm:constr type="w" for="ch" forName="c1text" refType="w" refFor="ch" refForName="circle1" fact="0.70711"/>
                <dgm:constr type="h" for="ch" forName="c1text" refType="h" refFor="ch" refForName="circle1" fact="0.5"/>
              </dgm:constrLst>
            </dgm:if>
            <dgm:if name="Name9" axis="ch" ptType="node" func="cnt" op="equ" val="2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6"/>
                <dgm:constr type="w" for="ch" forName="c1text" refType="w" refFor="ch" refForName="circle1" fact="0.525"/>
                <dgm:constr type="h" for="ch" forName="c1text" refType="h" refFor="ch" refForName="circle1" fact="0.17"/>
              </dgm:constrLst>
            </dgm:if>
            <dgm:if name="Name10" axis="ch" ptType="node" func="cnt" op="equ" val="3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25"/>
                <dgm:constr type="w" for="ch" forName="c1text" refType="w" refFor="ch" refForName="circle1" fact="0.3495"/>
                <dgm:constr type="h" for="ch" forName="c1text" refType="h" refFor="ch" refForName="circle1" fact="0.15"/>
              </dgm:constrLst>
            </dgm:if>
            <dgm:if name="Name11" axis="ch" ptType="node" func="cnt" op="equ" val="4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25"/>
                <dgm:constr type="w" for="ch" forName="c1text" refType="w" refFor="ch" refForName="circle1" fact="0.2796"/>
                <dgm:constr type="h" for="ch" forName="c1text" refType="h" refFor="ch" refForName="circle1" fact="0.15"/>
              </dgm:constrLst>
            </dgm:if>
            <dgm:if name="Name12" axis="ch" ptType="node" func="cnt" op="gte" val="5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"/>
                <dgm:constr type="w" for="ch" forName="c1text" refType="w" refFor="ch" refForName="circle1" fact="0.375"/>
                <dgm:constr type="h" for="ch" forName="c1text" refType="h" refFor="ch" refForName="circle1" fact="0.1"/>
              </dgm:constrLst>
            </dgm:if>
            <dgm:else name="Name13"/>
          </dgm:choose>
          <dgm:ruleLst/>
          <dgm:layoutNode name="circle1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1 1" cnt="1 0"/>
            <dgm:constrLst>
              <dgm:constr type="h" refType="w"/>
            </dgm:constrLst>
            <dgm:ruleLst/>
          </dgm:layoutNode>
          <dgm:layoutNode name="c1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1 1" cnt="1 0"/>
            <dgm:constrLst/>
            <dgm:ruleLst>
              <dgm:rule type="primFontSz" val="5" fact="NaN" max="NaN"/>
            </dgm:ruleLst>
          </dgm:layoutNode>
        </dgm:layoutNode>
      </dgm:if>
      <dgm:else name="Name14"/>
    </dgm:choose>
    <dgm:choose name="Name15">
      <dgm:if name="Name16" axis="ch" ptType="node" func="cnt" op="gte" val="2">
        <dgm:layoutNode name="comp2">
          <dgm:alg type="composite"/>
          <dgm:shape xmlns:r="http://schemas.openxmlformats.org/officeDocument/2006/relationships" r:blip="">
            <dgm:adjLst/>
          </dgm:shape>
          <dgm:presOf/>
          <dgm:choose name="Name17">
            <dgm:if name="Name18" axis="ch" ptType="node" func="cnt" op="equ" val="2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5"/>
                <dgm:constr type="w" for="ch" forName="c2text" refType="w" refFor="ch" refForName="circle2" fact="0.70711"/>
                <dgm:constr type="h" for="ch" forName="c2text" refType="h" refFor="ch" refForName="circle2" fact="0.5"/>
              </dgm:constrLst>
            </dgm:if>
            <dgm:if name="Name19" axis="ch" ptType="node" func="cnt" op="equ" val="3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5625"/>
                <dgm:constr type="w" for="ch" forName="c2text" refType="w" refFor="ch" refForName="circle2" fact="0.466"/>
                <dgm:constr type="h" for="ch" forName="c2text" refType="h" refFor="ch" refForName="circle2" fact="0.1875"/>
              </dgm:constrLst>
            </dgm:if>
            <dgm:if name="Name20" axis="ch" ptType="node" func="cnt" op="equ" val="4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5"/>
                <dgm:constr type="w" for="ch" forName="c2text" refType="w" refFor="ch" refForName="circle2" fact="0.3495"/>
                <dgm:constr type="h" for="ch" forName="c2text" refType="h" refFor="ch" refForName="circle2" fact="0.18"/>
              </dgm:constrLst>
            </dgm:if>
            <dgm:if name="Name21" axis="ch" ptType="node" func="cnt" op="gte" val="5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15"/>
                <dgm:constr type="w" for="ch" forName="c2text" refType="w" refFor="ch" refForName="circle2" fact="0.43125"/>
                <dgm:constr type="h" for="ch" forName="c2text" refType="h" refFor="ch" refForName="circle2" fact="0.115"/>
              </dgm:constrLst>
            </dgm:if>
            <dgm:else name="Name22"/>
          </dgm:choose>
          <dgm:ruleLst/>
          <dgm:layoutNode name="circle2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2 1" cnt="1 0"/>
            <dgm:constrLst>
              <dgm:constr type="h" refType="w"/>
            </dgm:constrLst>
            <dgm:ruleLst/>
          </dgm:layoutNode>
          <dgm:layoutNode name="c2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2 1" cnt="1 0"/>
            <dgm:constrLst/>
            <dgm:ruleLst>
              <dgm:rule type="primFontSz" val="5" fact="NaN" max="NaN"/>
            </dgm:ruleLst>
          </dgm:layoutNode>
        </dgm:layoutNode>
      </dgm:if>
      <dgm:else name="Name23"/>
    </dgm:choose>
    <dgm:choose name="Name24">
      <dgm:if name="Name25" axis="ch" ptType="node" func="cnt" op="gte" val="3">
        <dgm:layoutNode name="comp3">
          <dgm:alg type="composite"/>
          <dgm:shape xmlns:r="http://schemas.openxmlformats.org/officeDocument/2006/relationships" r:blip="">
            <dgm:adjLst/>
          </dgm:shape>
          <dgm:presOf/>
          <dgm:choose name="Name26">
            <dgm:if name="Name27" axis="ch" ptType="node" func="cnt" op="equ" val="3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5"/>
                <dgm:constr type="w" for="ch" forName="c3text" refType="w" refFor="ch" refForName="circle3" fact="0.70711"/>
                <dgm:constr type="h" for="ch" forName="c3text" refType="h" refFor="ch" refForName="circle3" fact="0.5"/>
              </dgm:constrLst>
            </dgm:if>
            <dgm:if name="Name28" axis="ch" ptType="node" func="cnt" op="equ" val="4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1875"/>
                <dgm:constr type="w" for="ch" forName="c3text" refType="w" refFor="ch" refForName="circle3" fact="0.466"/>
                <dgm:constr type="h" for="ch" forName="c3text" refType="h" refFor="ch" refForName="circle3" fact="0.225"/>
              </dgm:constrLst>
            </dgm:if>
            <dgm:if name="Name29" axis="ch" ptType="node" func="cnt" op="gte" val="5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138"/>
                <dgm:constr type="w" for="ch" forName="c3text" refType="w" refFor="ch" refForName="circle3" fact="0.5175"/>
                <dgm:constr type="h" for="ch" forName="c3text" refType="h" refFor="ch" refForName="circle3" fact="0.138"/>
              </dgm:constrLst>
            </dgm:if>
            <dgm:else name="Name30"/>
          </dgm:choose>
          <dgm:ruleLst/>
          <dgm:layoutNode name="circle3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3 1" cnt="1 0"/>
            <dgm:constrLst>
              <dgm:constr type="h" refType="w"/>
            </dgm:constrLst>
            <dgm:ruleLst/>
          </dgm:layoutNode>
          <dgm:layoutNode name="c3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3 1" cnt="1 0"/>
            <dgm:constrLst/>
            <dgm:ruleLst>
              <dgm:rule type="primFontSz" val="5" fact="NaN" max="NaN"/>
            </dgm:ruleLst>
          </dgm:layoutNode>
        </dgm:layoutNode>
      </dgm:if>
      <dgm:else name="Name31"/>
    </dgm:choose>
    <dgm:choose name="Name32">
      <dgm:if name="Name33" axis="ch" ptType="node" func="cnt" op="gte" val="4">
        <dgm:layoutNode name="comp4">
          <dgm:alg type="composite"/>
          <dgm:shape xmlns:r="http://schemas.openxmlformats.org/officeDocument/2006/relationships" r:blip="">
            <dgm:adjLst/>
          </dgm:shape>
          <dgm:presOf/>
          <dgm:choose name="Name34">
            <dgm:if name="Name35" axis="ch" ptType="node" func="cnt" op="equ" val="4">
              <dgm:constrLst>
                <dgm:constr type="w" for="ch" forName="circle4" refType="w"/>
                <dgm:constr type="h" for="ch" forName="circle4" refType="h"/>
                <dgm:constr type="ctrX" for="ch" forName="circle4" refType="w" fact="0.5"/>
                <dgm:constr type="ctrY" for="ch" forName="circle4" refType="h" fact="0.5"/>
                <dgm:constr type="ctrX" for="ch" forName="c4text" refType="w" fact="0.5"/>
                <dgm:constr type="ctrY" for="ch" forName="c4text" refType="h" fact="0.5"/>
                <dgm:constr type="w" for="ch" forName="c4text" refType="w" refFor="ch" refForName="circle4" fact="0.70711"/>
                <dgm:constr type="h" for="ch" forName="c4text" refType="h" refFor="ch" refForName="circle4" fact="0.5"/>
              </dgm:constrLst>
            </dgm:if>
            <dgm:if name="Name36" axis="ch" ptType="node" func="cnt" op="gte" val="5">
              <dgm:constrLst>
                <dgm:constr type="w" for="ch" forName="circle4" refType="w"/>
                <dgm:constr type="h" for="ch" forName="circle4" refType="h"/>
                <dgm:constr type="ctrX" for="ch" forName="circle4" refType="w" fact="0.5"/>
                <dgm:constr type="ctrY" for="ch" forName="circle4" refType="h" fact="0.5"/>
                <dgm:constr type="ctrX" for="ch" forName="c4text" refType="w" fact="0.5"/>
                <dgm:constr type="ctrY" for="ch" forName="c4text" refType="h" fact="0.18"/>
                <dgm:constr type="w" for="ch" forName="c4text" refType="w" refFor="ch" refForName="circle4" fact="0.54"/>
                <dgm:constr type="h" for="ch" forName="c4text" refType="h" refFor="ch" refForName="circle4" fact="0.18"/>
              </dgm:constrLst>
            </dgm:if>
            <dgm:else name="Name37"/>
          </dgm:choose>
          <dgm:ruleLst/>
          <dgm:layoutNode name="circle4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4 1" cnt="1 0"/>
            <dgm:constrLst>
              <dgm:constr type="h" refType="w"/>
            </dgm:constrLst>
            <dgm:ruleLst/>
          </dgm:layoutNode>
          <dgm:layoutNode name="c4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4 1" cnt="1 0"/>
            <dgm:constrLst/>
            <dgm:ruleLst>
              <dgm:rule type="primFontSz" val="5" fact="NaN" max="NaN"/>
            </dgm:ruleLst>
          </dgm:layoutNode>
        </dgm:layoutNode>
      </dgm:if>
      <dgm:else name="Name38"/>
    </dgm:choose>
    <dgm:choose name="Name39">
      <dgm:if name="Name40" axis="ch" ptType="node" func="cnt" op="gte" val="5">
        <dgm:layoutNode name="comp5">
          <dgm:alg type="composite"/>
          <dgm:shape xmlns:r="http://schemas.openxmlformats.org/officeDocument/2006/relationships" r:blip="">
            <dgm:adjLst/>
          </dgm:shape>
          <dgm:presOf/>
          <dgm:choose name="Name41">
            <dgm:if name="Name42" axis="ch" ptType="node" func="cnt" op="equ" val="5">
              <dgm:constrLst>
                <dgm:constr type="w" for="ch" forName="circle5" refType="w"/>
                <dgm:constr type="h" for="ch" forName="circle5" refType="h"/>
                <dgm:constr type="ctrX" for="ch" forName="circle5" refType="w" fact="0.5"/>
                <dgm:constr type="ctrY" for="ch" forName="circle5" refType="h" fact="0.5"/>
                <dgm:constr type="ctrX" for="ch" forName="c5text" refType="w" fact="0.5"/>
                <dgm:constr type="ctrY" for="ch" forName="c5text" refType="h" fact="0.5"/>
                <dgm:constr type="w" for="ch" forName="c5text" refType="w" refFor="ch" refForName="circle5" fact="0.70711"/>
                <dgm:constr type="h" for="ch" forName="c5text" refType="h" refFor="ch" refForName="circle5" fact="0.5"/>
              </dgm:constrLst>
            </dgm:if>
            <dgm:if name="Name43" axis="ch" ptType="node" func="cnt" op="gte" val="6">
              <dgm:constrLst>
                <dgm:constr type="w" for="ch" forName="circle5" refType="w"/>
                <dgm:constr type="h" for="ch" forName="circle5" refType="h"/>
                <dgm:constr type="ctrX" for="ch" forName="circle5" refType="w" fact="0.5"/>
                <dgm:constr type="ctrY" for="ch" forName="circle5" refType="h" fact="0.5"/>
                <dgm:constr type="ctrX" for="ch" forName="c5text" refType="w" fact="0.5"/>
                <dgm:constr type="ctrY" for="ch" forName="c5text" refType="h" fact="0.25"/>
                <dgm:constr type="w" for="ch" forName="c5text" refType="w" refFor="ch" refForName="circle5" fact="0.65"/>
                <dgm:constr type="h" for="ch" forName="c5text" refType="h" refFor="ch" refForName="circle5" fact="0.25"/>
              </dgm:constrLst>
            </dgm:if>
            <dgm:else name="Name44"/>
          </dgm:choose>
          <dgm:ruleLst/>
          <dgm:layoutNode name="circle5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5 1" cnt="1 0"/>
            <dgm:constrLst>
              <dgm:constr type="h" refType="w"/>
            </dgm:constrLst>
            <dgm:ruleLst/>
          </dgm:layoutNode>
          <dgm:layoutNode name="c5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5 1" cnt="1 0"/>
            <dgm:constrLst/>
            <dgm:ruleLst>
              <dgm:rule type="primFontSz" val="5" fact="NaN" max="NaN"/>
            </dgm:ruleLst>
          </dgm:layoutNode>
        </dgm:layoutNode>
      </dgm:if>
      <dgm:else name="Name45"/>
    </dgm:choose>
    <dgm:choose name="Name46">
      <dgm:if name="Name47" axis="ch" ptType="node" func="cnt" op="gte" val="6">
        <dgm:layoutNode name="comp6">
          <dgm:alg type="composite"/>
          <dgm:shape xmlns:r="http://schemas.openxmlformats.org/officeDocument/2006/relationships" r:blip="">
            <dgm:adjLst/>
          </dgm:shape>
          <dgm:presOf/>
          <dgm:choose name="Name48">
            <dgm:if name="Name49" axis="ch" ptType="node" func="cnt" op="equ" val="6">
              <dgm:constrLst>
                <dgm:constr type="w" for="ch" forName="circle6" refType="w"/>
                <dgm:constr type="h" for="ch" forName="circle6" refType="h"/>
                <dgm:constr type="ctrX" for="ch" forName="circle6" refType="w" fact="0.5"/>
                <dgm:constr type="ctrY" for="ch" forName="circle6" refType="h" fact="0.5"/>
                <dgm:constr type="ctrX" for="ch" forName="c6text" refType="w" fact="0.5"/>
                <dgm:constr type="ctrY" for="ch" forName="c6text" refType="h" fact="0.5"/>
                <dgm:constr type="w" for="ch" forName="c6text" refType="w" refFor="ch" refForName="circle6" fact="0.70711"/>
                <dgm:constr type="h" for="ch" forName="c6text" refType="h" refFor="ch" refForName="circle6" fact="0.5"/>
              </dgm:constrLst>
            </dgm:if>
            <dgm:if name="Name50" axis="ch" ptType="node" func="cnt" op="gte" val="7">
              <dgm:constrLst>
                <dgm:constr type="w" for="ch" forName="circle6" refType="w"/>
                <dgm:constr type="h" for="ch" forName="circle6" refType="h"/>
                <dgm:constr type="ctrX" for="ch" forName="circle6" refType="w" fact="0.5"/>
                <dgm:constr type="ctrY" for="ch" forName="circle6" refType="h" fact="0.5"/>
                <dgm:constr type="ctrX" for="ch" forName="c6text" refType="w" fact="0.5"/>
                <dgm:constr type="ctrY" for="ch" forName="c6text" refType="h" fact="0.27"/>
                <dgm:constr type="w" for="ch" forName="c6text" refType="w" refFor="ch" refForName="circle6" fact="0.68"/>
                <dgm:constr type="h" for="ch" forName="c6text" refType="h" refFor="ch" refForName="circle6" fact="0.241"/>
              </dgm:constrLst>
            </dgm:if>
            <dgm:else name="Name51"/>
          </dgm:choose>
          <dgm:ruleLst/>
          <dgm:layoutNode name="circle6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6 1" cnt="1 0"/>
            <dgm:constrLst>
              <dgm:constr type="h" refType="w"/>
            </dgm:constrLst>
            <dgm:ruleLst/>
          </dgm:layoutNode>
          <dgm:layoutNode name="c6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6 1" cnt="1 0"/>
            <dgm:constrLst/>
            <dgm:ruleLst>
              <dgm:rule type="primFontSz" val="5" fact="NaN" max="NaN"/>
            </dgm:ruleLst>
          </dgm:layoutNode>
        </dgm:layoutNode>
      </dgm:if>
      <dgm:else name="Name52"/>
    </dgm:choose>
    <dgm:choose name="Name53">
      <dgm:if name="Name54" axis="ch" ptType="node" func="cnt" op="gte" val="7">
        <dgm:layoutNode name="comp7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circle7" refType="w"/>
            <dgm:constr type="h" for="ch" forName="circle7" refType="h"/>
            <dgm:constr type="ctrX" for="ch" forName="circle7" refType="w" fact="0.5"/>
            <dgm:constr type="ctrY" for="ch" forName="circle7" refType="h" fact="0.5"/>
            <dgm:constr type="ctrX" for="ch" forName="c7text" refType="w" fact="0.5"/>
            <dgm:constr type="ctrY" for="ch" forName="c7text" refType="h" fact="0.5"/>
            <dgm:constr type="w" for="ch" forName="c7text" refType="w" refFor="ch" refForName="circle7" fact="0.70711"/>
            <dgm:constr type="h" for="ch" forName="c7text" refType="h" refFor="ch" refForName="circle7" fact="0.5"/>
          </dgm:constrLst>
          <dgm:ruleLst/>
          <dgm:layoutNode name="circle7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7 1" cnt="1 0"/>
            <dgm:constrLst>
              <dgm:constr type="h" refType="w"/>
            </dgm:constrLst>
            <dgm:ruleLst/>
          </dgm:layoutNode>
          <dgm:layoutNode name="c7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7 1" cnt="1 0"/>
            <dgm:constrLst/>
            <dgm:ruleLst>
              <dgm:rule type="primFontSz" val="5" fact="NaN" max="NaN"/>
            </dgm:ruleLst>
          </dgm:layoutNode>
        </dgm:layoutNode>
      </dgm:if>
      <dgm:else name="Name55"/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equation1">
  <dgm:title val=""/>
  <dgm:desc val=""/>
  <dgm:catLst>
    <dgm:cat type="relationship" pri="17000"/>
    <dgm:cat type="process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choose name="Name0">
      <dgm:if name="Name1" func="var" arg="dir" op="equ" val="norm">
        <dgm:alg type="lin">
          <dgm:param type="fallback" val="2D"/>
        </dgm:alg>
      </dgm:if>
      <dgm:else name="Name2">
        <dgm:alg type="lin">
          <dgm:param type="linDir" val="fromR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fact="0.58"/>
      <dgm:constr type="primFontSz" for="ch" ptType="node" op="equ" val="65"/>
      <dgm:constr type="primFontSz" for="ch" ptType="sibTrans" op="equ" val="55"/>
      <dgm:constr type="primFontSz" for="ch" ptType="sibTrans" refType="primFontSz" refFor="ch" refPtType="node" op="lte" fact="0.8"/>
      <dgm:constr type="w" for="ch" forName="spacerL" refType="w" refFor="ch" refPtType="sibTrans" fact="0.14"/>
      <dgm:constr type="w" for="ch" forName="spacerR" refType="w" refFor="ch" refPtType="sibTrans" fact="0.14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pacerL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sibTrans">
          <dgm:alg type="tx"/>
          <dgm:choose name="Name3">
            <dgm:if name="Name4" axis="followSib" ptType="sibTrans" func="cnt" op="equ" val="0">
              <dgm:shape xmlns:r="http://schemas.openxmlformats.org/officeDocument/2006/relationships" type="mathEqual" r:blip="">
                <dgm:adjLst/>
              </dgm:shape>
            </dgm:if>
            <dgm:else name="Name5">
              <dgm:shape xmlns:r="http://schemas.openxmlformats.org/officeDocument/2006/relationships" type="mathPlus" r:blip="">
                <dgm:adjLst/>
              </dgm:shape>
            </dgm:else>
          </dgm:choose>
          <dgm:presOf axis="self"/>
          <dgm:constrLst>
            <dgm:constr type="h" refType="w"/>
            <dgm:constr type="lMarg"/>
            <dgm:constr type="rMarg"/>
            <dgm:constr type="tMarg"/>
            <dgm:constr type="bMarg"/>
          </dgm:constrLst>
          <dgm:ruleLst>
            <dgm:rule type="primFontSz" val="5" fact="NaN" max="NaN"/>
          </dgm:ruleLst>
        </dgm:layoutNode>
        <dgm:layoutNode name="spacerR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equation1">
  <dgm:title val=""/>
  <dgm:desc val=""/>
  <dgm:catLst>
    <dgm:cat type="relationship" pri="17000"/>
    <dgm:cat type="process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choose name="Name0">
      <dgm:if name="Name1" func="var" arg="dir" op="equ" val="norm">
        <dgm:alg type="lin">
          <dgm:param type="fallback" val="2D"/>
        </dgm:alg>
      </dgm:if>
      <dgm:else name="Name2">
        <dgm:alg type="lin">
          <dgm:param type="linDir" val="fromR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fact="0.58"/>
      <dgm:constr type="primFontSz" for="ch" ptType="node" op="equ" val="65"/>
      <dgm:constr type="primFontSz" for="ch" ptType="sibTrans" op="equ" val="55"/>
      <dgm:constr type="primFontSz" for="ch" ptType="sibTrans" refType="primFontSz" refFor="ch" refPtType="node" op="lte" fact="0.8"/>
      <dgm:constr type="w" for="ch" forName="spacerL" refType="w" refFor="ch" refPtType="sibTrans" fact="0.14"/>
      <dgm:constr type="w" for="ch" forName="spacerR" refType="w" refFor="ch" refPtType="sibTrans" fact="0.14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pacerL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sibTrans">
          <dgm:alg type="tx"/>
          <dgm:choose name="Name3">
            <dgm:if name="Name4" axis="followSib" ptType="sibTrans" func="cnt" op="equ" val="0">
              <dgm:shape xmlns:r="http://schemas.openxmlformats.org/officeDocument/2006/relationships" type="mathEqual" r:blip="">
                <dgm:adjLst/>
              </dgm:shape>
            </dgm:if>
            <dgm:else name="Name5">
              <dgm:shape xmlns:r="http://schemas.openxmlformats.org/officeDocument/2006/relationships" type="mathPlus" r:blip="">
                <dgm:adjLst/>
              </dgm:shape>
            </dgm:else>
          </dgm:choose>
          <dgm:presOf axis="self"/>
          <dgm:constrLst>
            <dgm:constr type="h" refType="w"/>
            <dgm:constr type="lMarg"/>
            <dgm:constr type="rMarg"/>
            <dgm:constr type="tMarg"/>
            <dgm:constr type="bMarg"/>
          </dgm:constrLst>
          <dgm:ruleLst>
            <dgm:rule type="primFontSz" val="5" fact="NaN" max="NaN"/>
          </dgm:ruleLst>
        </dgm:layoutNode>
        <dgm:layoutNode name="spacerR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#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#2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#3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#4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1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1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1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1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1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1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19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43FA71DB-41B1-4E96-93EB-C6514D914942}" type="datetimeFigureOut">
              <a:rPr lang="en-US"/>
              <a:pPr>
                <a:defRPr/>
              </a:pPr>
              <a:t>5/17/2020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163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9688" y="9428163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A9491161-C1F5-4F26-89DB-8151E8D0A1C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979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xfrm>
            <a:off x="420688" y="1241425"/>
            <a:ext cx="5956300" cy="3349625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8979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l-GR" smtClean="0"/>
          </a:p>
        </p:txBody>
      </p:sp>
      <p:sp>
        <p:nvSpPr>
          <p:cNvPr id="28979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BA8DE42D-5256-4AD8-8FA4-AEFA6C9A7C70}" type="slidenum">
              <a:rPr lang="en-US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2</a:t>
            </a:fld>
            <a:endParaRPr lang="en-US">
              <a:cs typeface="Arial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081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xfrm>
            <a:off x="420688" y="1241425"/>
            <a:ext cx="5956300" cy="3349625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081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  <a:p>
            <a:pPr>
              <a:spcBef>
                <a:spcPct val="0"/>
              </a:spcBef>
            </a:pPr>
            <a:endParaRPr lang="el-GR" smtClean="0"/>
          </a:p>
        </p:txBody>
      </p:sp>
      <p:sp>
        <p:nvSpPr>
          <p:cNvPr id="29081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DD9D80F0-F81F-48B1-B38D-BDCD0858D4EF}" type="slidenum">
              <a:rPr lang="en-US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3</a:t>
            </a:fld>
            <a:endParaRPr lang="en-US">
              <a:cs typeface="Arial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484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xfrm>
            <a:off x="420688" y="1241425"/>
            <a:ext cx="5956300" cy="3349625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3485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l-GR" smtClean="0"/>
          </a:p>
        </p:txBody>
      </p:sp>
      <p:sp>
        <p:nvSpPr>
          <p:cNvPr id="33485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599E63CB-FD9F-4D6D-9AD2-50CDD298B61F}" type="slidenum">
              <a:rPr lang="en-US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4</a:t>
            </a:fld>
            <a:endParaRPr lang="en-US">
              <a:cs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tags" Target="../tags/tag5.xml"/><Relationship Id="rId7" Type="http://schemas.openxmlformats.org/officeDocument/2006/relationships/oleObject" Target="../embeddings/oleObject2.bin"/><Relationship Id="rId2" Type="http://schemas.openxmlformats.org/officeDocument/2006/relationships/tags" Target="../tags/tag4.xml"/><Relationship Id="rId1" Type="http://schemas.openxmlformats.org/officeDocument/2006/relationships/vmlDrawing" Target="../drawings/vmlDrawing2.v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7.xml"/><Relationship Id="rId4" Type="http://schemas.openxmlformats.org/officeDocument/2006/relationships/tags" Target="../tags/tag6.xml"/><Relationship Id="rId9" Type="http://schemas.openxmlformats.org/officeDocument/2006/relationships/oleObject" Target="../embeddings/oleObject3.bin"/></Relationships>
</file>

<file path=ppt/slideLayouts/_rels/slideLayout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tags" Target="../tags/tag37.xml"/><Relationship Id="rId7" Type="http://schemas.openxmlformats.org/officeDocument/2006/relationships/oleObject" Target="../embeddings/oleObject18.bin"/><Relationship Id="rId2" Type="http://schemas.openxmlformats.org/officeDocument/2006/relationships/tags" Target="../tags/tag36.xml"/><Relationship Id="rId1" Type="http://schemas.openxmlformats.org/officeDocument/2006/relationships/vmlDrawing" Target="../drawings/vmlDrawing10.v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9.xml"/><Relationship Id="rId4" Type="http://schemas.openxmlformats.org/officeDocument/2006/relationships/tags" Target="../tags/tag38.xml"/><Relationship Id="rId9" Type="http://schemas.openxmlformats.org/officeDocument/2006/relationships/oleObject" Target="../embeddings/oleObject19.bin"/></Relationships>
</file>

<file path=ppt/slideLayouts/_rels/slideLayout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tags" Target="../tags/tag41.xml"/><Relationship Id="rId7" Type="http://schemas.openxmlformats.org/officeDocument/2006/relationships/oleObject" Target="../embeddings/oleObject20.bin"/><Relationship Id="rId2" Type="http://schemas.openxmlformats.org/officeDocument/2006/relationships/tags" Target="../tags/tag40.xml"/><Relationship Id="rId1" Type="http://schemas.openxmlformats.org/officeDocument/2006/relationships/vmlDrawing" Target="../drawings/vmlDrawing11.v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43.xml"/><Relationship Id="rId4" Type="http://schemas.openxmlformats.org/officeDocument/2006/relationships/tags" Target="../tags/tag42.xml"/><Relationship Id="rId9" Type="http://schemas.openxmlformats.org/officeDocument/2006/relationships/oleObject" Target="../embeddings/oleObject21.bin"/></Relationships>
</file>

<file path=ppt/slideLayouts/_rels/slideLayout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tags" Target="../tags/tag45.xml"/><Relationship Id="rId7" Type="http://schemas.openxmlformats.org/officeDocument/2006/relationships/oleObject" Target="../embeddings/oleObject22.bin"/><Relationship Id="rId2" Type="http://schemas.openxmlformats.org/officeDocument/2006/relationships/tags" Target="../tags/tag44.xml"/><Relationship Id="rId1" Type="http://schemas.openxmlformats.org/officeDocument/2006/relationships/vmlDrawing" Target="../drawings/vmlDrawing12.v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47.xml"/><Relationship Id="rId4" Type="http://schemas.openxmlformats.org/officeDocument/2006/relationships/tags" Target="../tags/tag46.xml"/><Relationship Id="rId9" Type="http://schemas.openxmlformats.org/officeDocument/2006/relationships/oleObject" Target="../embeddings/oleObject23.bin"/></Relationships>
</file>

<file path=ppt/slideLayouts/_rels/slideLayout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tags" Target="../tags/tag49.xml"/><Relationship Id="rId7" Type="http://schemas.openxmlformats.org/officeDocument/2006/relationships/oleObject" Target="../embeddings/oleObject24.bin"/><Relationship Id="rId2" Type="http://schemas.openxmlformats.org/officeDocument/2006/relationships/tags" Target="../tags/tag48.xml"/><Relationship Id="rId1" Type="http://schemas.openxmlformats.org/officeDocument/2006/relationships/vmlDrawing" Target="../drawings/vmlDrawing13.v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51.xml"/><Relationship Id="rId4" Type="http://schemas.openxmlformats.org/officeDocument/2006/relationships/tags" Target="../tags/tag50.xml"/><Relationship Id="rId9" Type="http://schemas.openxmlformats.org/officeDocument/2006/relationships/oleObject" Target="../embeddings/oleObject25.bin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tags" Target="../tags/tag53.xml"/><Relationship Id="rId2" Type="http://schemas.openxmlformats.org/officeDocument/2006/relationships/tags" Target="../tags/tag52.xml"/><Relationship Id="rId1" Type="http://schemas.openxmlformats.org/officeDocument/2006/relationships/vmlDrawing" Target="../drawings/vmlDrawing14.vml"/><Relationship Id="rId6" Type="http://schemas.openxmlformats.org/officeDocument/2006/relationships/image" Target="../media/image2.png"/><Relationship Id="rId5" Type="http://schemas.openxmlformats.org/officeDocument/2006/relationships/oleObject" Target="../embeddings/oleObject26.bin"/><Relationship Id="rId4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tags" Target="../tags/tag9.xml"/><Relationship Id="rId7" Type="http://schemas.openxmlformats.org/officeDocument/2006/relationships/oleObject" Target="../embeddings/oleObject4.bin"/><Relationship Id="rId2" Type="http://schemas.openxmlformats.org/officeDocument/2006/relationships/tags" Target="../tags/tag8.xml"/><Relationship Id="rId1" Type="http://schemas.openxmlformats.org/officeDocument/2006/relationships/vmlDrawing" Target="../drawings/vmlDrawing3.v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11.xml"/><Relationship Id="rId4" Type="http://schemas.openxmlformats.org/officeDocument/2006/relationships/tags" Target="../tags/tag10.xml"/><Relationship Id="rId9" Type="http://schemas.openxmlformats.org/officeDocument/2006/relationships/oleObject" Target="../embeddings/oleObject5.bin"/></Relationships>
</file>

<file path=ppt/slideLayouts/_rels/slideLayout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tags" Target="../tags/tag13.xml"/><Relationship Id="rId7" Type="http://schemas.openxmlformats.org/officeDocument/2006/relationships/oleObject" Target="../embeddings/oleObject6.bin"/><Relationship Id="rId2" Type="http://schemas.openxmlformats.org/officeDocument/2006/relationships/tags" Target="../tags/tag12.xml"/><Relationship Id="rId1" Type="http://schemas.openxmlformats.org/officeDocument/2006/relationships/vmlDrawing" Target="../drawings/vmlDrawing4.v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15.xml"/><Relationship Id="rId4" Type="http://schemas.openxmlformats.org/officeDocument/2006/relationships/tags" Target="../tags/tag14.xml"/><Relationship Id="rId9" Type="http://schemas.openxmlformats.org/officeDocument/2006/relationships/oleObject" Target="../embeddings/oleObject7.bin"/></Relationships>
</file>

<file path=ppt/slideLayouts/_rels/slideLayout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tags" Target="../tags/tag17.xml"/><Relationship Id="rId7" Type="http://schemas.openxmlformats.org/officeDocument/2006/relationships/oleObject" Target="../embeddings/oleObject8.bin"/><Relationship Id="rId2" Type="http://schemas.openxmlformats.org/officeDocument/2006/relationships/tags" Target="../tags/tag16.xml"/><Relationship Id="rId1" Type="http://schemas.openxmlformats.org/officeDocument/2006/relationships/vmlDrawing" Target="../drawings/vmlDrawing5.v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19.xml"/><Relationship Id="rId4" Type="http://schemas.openxmlformats.org/officeDocument/2006/relationships/tags" Target="../tags/tag18.xml"/><Relationship Id="rId9" Type="http://schemas.openxmlformats.org/officeDocument/2006/relationships/oleObject" Target="../embeddings/oleObject9.bin"/></Relationships>
</file>

<file path=ppt/slideLayouts/_rels/slideLayout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tags" Target="../tags/tag21.xml"/><Relationship Id="rId7" Type="http://schemas.openxmlformats.org/officeDocument/2006/relationships/oleObject" Target="../embeddings/oleObject10.bin"/><Relationship Id="rId2" Type="http://schemas.openxmlformats.org/officeDocument/2006/relationships/tags" Target="../tags/tag20.xml"/><Relationship Id="rId1" Type="http://schemas.openxmlformats.org/officeDocument/2006/relationships/vmlDrawing" Target="../drawings/vmlDrawing6.v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23.xml"/><Relationship Id="rId4" Type="http://schemas.openxmlformats.org/officeDocument/2006/relationships/tags" Target="../tags/tag22.xml"/><Relationship Id="rId9" Type="http://schemas.openxmlformats.org/officeDocument/2006/relationships/oleObject" Target="../embeddings/oleObject11.bin"/></Relationships>
</file>

<file path=ppt/slideLayouts/_rels/slideLayout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tags" Target="../tags/tag25.xml"/><Relationship Id="rId7" Type="http://schemas.openxmlformats.org/officeDocument/2006/relationships/oleObject" Target="../embeddings/oleObject12.bin"/><Relationship Id="rId2" Type="http://schemas.openxmlformats.org/officeDocument/2006/relationships/tags" Target="../tags/tag24.xml"/><Relationship Id="rId1" Type="http://schemas.openxmlformats.org/officeDocument/2006/relationships/vmlDrawing" Target="../drawings/vmlDrawing7.v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27.xml"/><Relationship Id="rId4" Type="http://schemas.openxmlformats.org/officeDocument/2006/relationships/tags" Target="../tags/tag26.xml"/><Relationship Id="rId9" Type="http://schemas.openxmlformats.org/officeDocument/2006/relationships/oleObject" Target="../embeddings/oleObject13.bin"/></Relationships>
</file>

<file path=ppt/slideLayouts/_rels/slideLayout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tags" Target="../tags/tag29.xml"/><Relationship Id="rId7" Type="http://schemas.openxmlformats.org/officeDocument/2006/relationships/oleObject" Target="../embeddings/oleObject14.bin"/><Relationship Id="rId2" Type="http://schemas.openxmlformats.org/officeDocument/2006/relationships/tags" Target="../tags/tag28.xml"/><Relationship Id="rId1" Type="http://schemas.openxmlformats.org/officeDocument/2006/relationships/vmlDrawing" Target="../drawings/vmlDrawing8.v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1.xml"/><Relationship Id="rId4" Type="http://schemas.openxmlformats.org/officeDocument/2006/relationships/tags" Target="../tags/tag30.xml"/><Relationship Id="rId9" Type="http://schemas.openxmlformats.org/officeDocument/2006/relationships/oleObject" Target="../embeddings/oleObject15.bin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tags" Target="../tags/tag33.xml"/><Relationship Id="rId7" Type="http://schemas.openxmlformats.org/officeDocument/2006/relationships/oleObject" Target="../embeddings/oleObject16.bin"/><Relationship Id="rId2" Type="http://schemas.openxmlformats.org/officeDocument/2006/relationships/tags" Target="../tags/tag32.xml"/><Relationship Id="rId1" Type="http://schemas.openxmlformats.org/officeDocument/2006/relationships/vmlDrawing" Target="../drawings/vmlDrawing9.v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5.xml"/><Relationship Id="rId4" Type="http://schemas.openxmlformats.org/officeDocument/2006/relationships/tags" Target="../tags/tag34.xml"/><Relationship Id="rId9" Type="http://schemas.openxmlformats.org/officeDocument/2006/relationships/oleObject" Target="../embeddings/oleObject17.bin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1"/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p:oleObj spid="_x0000_s368641" name="think-cell Slide" r:id="rId7" imgW="360" imgH="360" progId="">
              <p:embed/>
            </p:oleObj>
          </a:graphicData>
        </a:graphic>
      </p:graphicFrame>
      <p:sp>
        <p:nvSpPr>
          <p:cNvPr id="5" name="Rectangle 6" hidden="1">
            <a:extLst>
              <a:ext uri="{FF2B5EF4-FFF2-40B4-BE49-F238E27FC236}"/>
            </a:extLst>
          </p:cNvPr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200" dirty="0">
              <a:latin typeface="Arial" panose="020B0604020202020204" pitchFamily="34" charset="0"/>
              <a:ea typeface="+mj-ea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6" name="Right Triangle 7"/>
          <p:cNvSpPr/>
          <p:nvPr userDrawn="1"/>
        </p:nvSpPr>
        <p:spPr>
          <a:xfrm>
            <a:off x="0" y="5903913"/>
            <a:ext cx="985838" cy="954087"/>
          </a:xfrm>
          <a:prstGeom prst="rtTriangle">
            <a:avLst/>
          </a:prstGeom>
          <a:solidFill>
            <a:srgbClr val="3462A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Helvetica Neue"/>
            </a:endParaRPr>
          </a:p>
        </p:txBody>
      </p:sp>
      <p:pic>
        <p:nvPicPr>
          <p:cNvPr id="7" name="Picture 4" descr="Image result for ÎµÎ»Î»Î·Î½Î¹ÎºÎ· Î´Î·Î¼Î¿ÎºÏÎ±ÏÎ¹Î± logo"/>
          <p:cNvPicPr>
            <a:picLocks noChangeAspect="1" noChangeArrowheads="1"/>
          </p:cNvPicPr>
          <p:nvPr userDrawn="1"/>
        </p:nvPicPr>
        <p:blipFill>
          <a:blip r:embed="rId8"/>
          <a:srcRect/>
          <a:stretch>
            <a:fillRect/>
          </a:stretch>
        </p:blipFill>
        <p:spPr bwMode="auto">
          <a:xfrm>
            <a:off x="107950" y="6373813"/>
            <a:ext cx="376238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8" name="Object 2"/>
          <p:cNvGraphicFramePr>
            <a:graphicFrameLocks noChangeAspect="1"/>
          </p:cNvGraphicFramePr>
          <p:nvPr>
            <p:custDataLst>
              <p:tags r:id="rId4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p:oleObj spid="_x0000_s368642" name="think-cell Slide" r:id="rId9" imgW="360" imgH="360" progId="">
              <p:embed/>
            </p:oleObj>
          </a:graphicData>
        </a:graphic>
      </p:graphicFrame>
      <p:sp>
        <p:nvSpPr>
          <p:cNvPr id="9" name="Rectangle 3" hidden="1">
            <a:extLst>
              <a:ext uri="{FF2B5EF4-FFF2-40B4-BE49-F238E27FC236}"/>
            </a:extLst>
          </p:cNvPr>
          <p:cNvSpPr/>
          <p:nvPr userDrawn="1">
            <p:custDataLst>
              <p:tags r:id="rId5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6000" dirty="0">
              <a:latin typeface="Arial" panose="020B0604020202020204" pitchFamily="34" charset="0"/>
              <a:ea typeface="+mj-ea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10" name="Right Triangle 6"/>
          <p:cNvSpPr/>
          <p:nvPr userDrawn="1"/>
        </p:nvSpPr>
        <p:spPr>
          <a:xfrm>
            <a:off x="0" y="0"/>
            <a:ext cx="11068050" cy="6858000"/>
          </a:xfrm>
          <a:prstGeom prst="rtTriangle">
            <a:avLst/>
          </a:prstGeom>
          <a:solidFill>
            <a:srgbClr val="3462A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pic>
        <p:nvPicPr>
          <p:cNvPr id="11" name="Picture 4" descr="Image result for ÎµÎ»Î»Î·Î½Î¹ÎºÎ· Î´Î·Î¼Î¿ÎºÏÎ±ÏÎ¹Î± logo"/>
          <p:cNvPicPr>
            <a:picLocks noChangeAspect="1" noChangeArrowheads="1"/>
          </p:cNvPicPr>
          <p:nvPr userDrawn="1"/>
        </p:nvPicPr>
        <p:blipFill>
          <a:blip r:embed="rId8"/>
          <a:srcRect/>
          <a:stretch>
            <a:fillRect/>
          </a:stretch>
        </p:blipFill>
        <p:spPr bwMode="auto">
          <a:xfrm>
            <a:off x="1158875" y="4257675"/>
            <a:ext cx="1831975" cy="1795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86200" y="0"/>
            <a:ext cx="8096250" cy="2387600"/>
          </a:xfrm>
        </p:spPr>
        <p:txBody>
          <a:bodyPr anchor="b"/>
          <a:lstStyle>
            <a:lvl1pPr algn="r"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981700" y="2601119"/>
            <a:ext cx="6000750" cy="1655762"/>
          </a:xfrm>
        </p:spPr>
        <p:txBody>
          <a:bodyPr/>
          <a:lstStyle>
            <a:lvl1pPr marL="0" indent="0" algn="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Object 1"/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p:oleObj spid="_x0000_s376833" name="think-cell Slide" r:id="rId7" imgW="360" imgH="360" progId="">
              <p:embed/>
            </p:oleObj>
          </a:graphicData>
        </a:graphic>
      </p:graphicFrame>
      <p:sp>
        <p:nvSpPr>
          <p:cNvPr id="6" name="Rectangle 6" hidden="1">
            <a:extLst>
              <a:ext uri="{FF2B5EF4-FFF2-40B4-BE49-F238E27FC236}"/>
            </a:extLst>
          </p:cNvPr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200" dirty="0">
              <a:latin typeface="Arial" panose="020B0604020202020204" pitchFamily="34" charset="0"/>
              <a:ea typeface="+mj-ea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7" name="Right Triangle 7"/>
          <p:cNvSpPr/>
          <p:nvPr userDrawn="1"/>
        </p:nvSpPr>
        <p:spPr>
          <a:xfrm>
            <a:off x="0" y="5903913"/>
            <a:ext cx="985838" cy="954087"/>
          </a:xfrm>
          <a:prstGeom prst="rtTriangle">
            <a:avLst/>
          </a:prstGeom>
          <a:solidFill>
            <a:srgbClr val="3462A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Helvetica Neue"/>
            </a:endParaRPr>
          </a:p>
        </p:txBody>
      </p:sp>
      <p:pic>
        <p:nvPicPr>
          <p:cNvPr id="8" name="Picture 4" descr="Image result for ÎµÎ»Î»Î·Î½Î¹ÎºÎ· Î´Î·Î¼Î¿ÎºÏÎ±ÏÎ¹Î± logo"/>
          <p:cNvPicPr>
            <a:picLocks noChangeAspect="1" noChangeArrowheads="1"/>
          </p:cNvPicPr>
          <p:nvPr userDrawn="1"/>
        </p:nvPicPr>
        <p:blipFill>
          <a:blip r:embed="rId8"/>
          <a:srcRect/>
          <a:stretch>
            <a:fillRect/>
          </a:stretch>
        </p:blipFill>
        <p:spPr bwMode="auto">
          <a:xfrm>
            <a:off x="107950" y="6373813"/>
            <a:ext cx="376238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9" name="Object 2"/>
          <p:cNvGraphicFramePr>
            <a:graphicFrameLocks noChangeAspect="1"/>
          </p:cNvGraphicFramePr>
          <p:nvPr>
            <p:custDataLst>
              <p:tags r:id="rId4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p:oleObj spid="_x0000_s376834" name="think-cell Slide" r:id="rId9" imgW="360" imgH="360" progId="">
              <p:embed/>
            </p:oleObj>
          </a:graphicData>
        </a:graphic>
      </p:graphicFrame>
      <p:sp>
        <p:nvSpPr>
          <p:cNvPr id="10" name="Rectangle 7" hidden="1">
            <a:extLst>
              <a:ext uri="{FF2B5EF4-FFF2-40B4-BE49-F238E27FC236}"/>
            </a:extLst>
          </p:cNvPr>
          <p:cNvSpPr/>
          <p:nvPr userDrawn="1">
            <p:custDataLst>
              <p:tags r:id="rId5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200" dirty="0">
              <a:latin typeface="Helvetica Neue"/>
              <a:ea typeface="+mj-ea"/>
              <a:cs typeface="Arial" panose="020B0604020202020204" pitchFamily="34" charset="0"/>
              <a:sym typeface="Helvetica Neue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>
                <a:latin typeface="Helvetica Neue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>
                <a:latin typeface="Helvetica Neue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>
                <a:latin typeface="Helvetica Neue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1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Helvetica Neue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Helvetica Neue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latin typeface="Helvetica Neue"/>
              </a:defRPr>
            </a:lvl1pPr>
          </a:lstStyle>
          <a:p>
            <a:pPr>
              <a:defRPr/>
            </a:pPr>
            <a:fld id="{66BF39B0-7AB6-4EA7-B1DF-C019FA4F96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1"/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p:oleObj spid="_x0000_s377857" name="think-cell Slide" r:id="rId7" imgW="360" imgH="360" progId="">
              <p:embed/>
            </p:oleObj>
          </a:graphicData>
        </a:graphic>
      </p:graphicFrame>
      <p:sp>
        <p:nvSpPr>
          <p:cNvPr id="5" name="Rectangle 6" hidden="1">
            <a:extLst>
              <a:ext uri="{FF2B5EF4-FFF2-40B4-BE49-F238E27FC236}"/>
            </a:extLst>
          </p:cNvPr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200" dirty="0">
              <a:latin typeface="Arial" panose="020B0604020202020204" pitchFamily="34" charset="0"/>
              <a:ea typeface="+mj-ea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6" name="Right Triangle 7"/>
          <p:cNvSpPr/>
          <p:nvPr userDrawn="1"/>
        </p:nvSpPr>
        <p:spPr>
          <a:xfrm>
            <a:off x="0" y="5903913"/>
            <a:ext cx="985838" cy="954087"/>
          </a:xfrm>
          <a:prstGeom prst="rtTriangle">
            <a:avLst/>
          </a:prstGeom>
          <a:solidFill>
            <a:srgbClr val="3462A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Helvetica Neue"/>
            </a:endParaRPr>
          </a:p>
        </p:txBody>
      </p:sp>
      <p:pic>
        <p:nvPicPr>
          <p:cNvPr id="7" name="Picture 4" descr="Image result for ÎµÎ»Î»Î·Î½Î¹ÎºÎ· Î´Î·Î¼Î¿ÎºÏÎ±ÏÎ¹Î± logo"/>
          <p:cNvPicPr>
            <a:picLocks noChangeAspect="1" noChangeArrowheads="1"/>
          </p:cNvPicPr>
          <p:nvPr userDrawn="1"/>
        </p:nvPicPr>
        <p:blipFill>
          <a:blip r:embed="rId8"/>
          <a:srcRect/>
          <a:stretch>
            <a:fillRect/>
          </a:stretch>
        </p:blipFill>
        <p:spPr bwMode="auto">
          <a:xfrm>
            <a:off x="107950" y="6373813"/>
            <a:ext cx="376238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8" name="Object 2"/>
          <p:cNvGraphicFramePr>
            <a:graphicFrameLocks noChangeAspect="1"/>
          </p:cNvGraphicFramePr>
          <p:nvPr>
            <p:custDataLst>
              <p:tags r:id="rId4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p:oleObj spid="_x0000_s377858" name="think-cell Slide" r:id="rId9" imgW="360" imgH="360" progId="">
              <p:embed/>
            </p:oleObj>
          </a:graphicData>
        </a:graphic>
      </p:graphicFrame>
      <p:sp>
        <p:nvSpPr>
          <p:cNvPr id="9" name="Rectangle 6" hidden="1">
            <a:extLst>
              <a:ext uri="{FF2B5EF4-FFF2-40B4-BE49-F238E27FC236}"/>
            </a:extLst>
          </p:cNvPr>
          <p:cNvSpPr/>
          <p:nvPr userDrawn="1">
            <p:custDataLst>
              <p:tags r:id="rId5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200" dirty="0">
              <a:latin typeface="Helvetica Neue" panose="020B0604020202020204"/>
              <a:ea typeface="+mj-ea"/>
              <a:cs typeface="Arial" panose="020B0604020202020204" pitchFamily="34" charset="0"/>
              <a:sym typeface="Helvetica Neue" panose="020B0604020202020204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Helvetica Neue" panose="020B0604020202020204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Helvetica Neue" panose="020B0604020202020204"/>
              </a:defRPr>
            </a:lvl1pPr>
            <a:lvl2pPr>
              <a:defRPr>
                <a:latin typeface="Helvetica Neue" panose="020B0604020202020204"/>
              </a:defRPr>
            </a:lvl2pPr>
            <a:lvl3pPr>
              <a:defRPr>
                <a:latin typeface="Helvetica Neue" panose="020B0604020202020204"/>
              </a:defRPr>
            </a:lvl3pPr>
            <a:lvl4pPr>
              <a:defRPr>
                <a:latin typeface="Helvetica Neue" panose="020B0604020202020204"/>
              </a:defRPr>
            </a:lvl4pPr>
            <a:lvl5pPr>
              <a:defRPr>
                <a:latin typeface="Helvetica Neue" panose="020B0604020202020204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Helvetica Neue" panose="020B0604020202020204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Helvetica Neue" panose="020B0604020202020204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latin typeface="Helvetica Neue" panose="020B0604020202020204"/>
              </a:defRPr>
            </a:lvl1pPr>
          </a:lstStyle>
          <a:p>
            <a:pPr>
              <a:defRPr/>
            </a:pPr>
            <a:fld id="{EA6BF608-4F9C-4CE5-B891-D0C02816139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1"/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p:oleObj spid="_x0000_s378881" name="think-cell Slide" r:id="rId7" imgW="360" imgH="360" progId="">
              <p:embed/>
            </p:oleObj>
          </a:graphicData>
        </a:graphic>
      </p:graphicFrame>
      <p:sp>
        <p:nvSpPr>
          <p:cNvPr id="5" name="Rectangle 6" hidden="1">
            <a:extLst>
              <a:ext uri="{FF2B5EF4-FFF2-40B4-BE49-F238E27FC236}"/>
            </a:extLst>
          </p:cNvPr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200" dirty="0">
              <a:latin typeface="Arial" panose="020B0604020202020204" pitchFamily="34" charset="0"/>
              <a:ea typeface="+mj-ea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6" name="Right Triangle 7"/>
          <p:cNvSpPr/>
          <p:nvPr userDrawn="1"/>
        </p:nvSpPr>
        <p:spPr>
          <a:xfrm>
            <a:off x="0" y="5903913"/>
            <a:ext cx="985838" cy="954087"/>
          </a:xfrm>
          <a:prstGeom prst="rtTriangle">
            <a:avLst/>
          </a:prstGeom>
          <a:solidFill>
            <a:srgbClr val="3462A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Helvetica Neue"/>
            </a:endParaRPr>
          </a:p>
        </p:txBody>
      </p:sp>
      <p:pic>
        <p:nvPicPr>
          <p:cNvPr id="7" name="Picture 4" descr="Image result for ÎµÎ»Î»Î·Î½Î¹ÎºÎ· Î´Î·Î¼Î¿ÎºÏÎ±ÏÎ¹Î± logo"/>
          <p:cNvPicPr>
            <a:picLocks noChangeAspect="1" noChangeArrowheads="1"/>
          </p:cNvPicPr>
          <p:nvPr userDrawn="1"/>
        </p:nvPicPr>
        <p:blipFill>
          <a:blip r:embed="rId8"/>
          <a:srcRect/>
          <a:stretch>
            <a:fillRect/>
          </a:stretch>
        </p:blipFill>
        <p:spPr bwMode="auto">
          <a:xfrm>
            <a:off x="107950" y="6373813"/>
            <a:ext cx="376238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8" name="Object 2"/>
          <p:cNvGraphicFramePr>
            <a:graphicFrameLocks noChangeAspect="1"/>
          </p:cNvGraphicFramePr>
          <p:nvPr>
            <p:custDataLst>
              <p:tags r:id="rId4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p:oleObj spid="_x0000_s378882" name="think-cell Slide" r:id="rId9" imgW="360" imgH="360" progId="">
              <p:embed/>
            </p:oleObj>
          </a:graphicData>
        </a:graphic>
      </p:graphicFrame>
      <p:sp>
        <p:nvSpPr>
          <p:cNvPr id="9" name="Rectangle 6" hidden="1">
            <a:extLst>
              <a:ext uri="{FF2B5EF4-FFF2-40B4-BE49-F238E27FC236}"/>
            </a:extLst>
          </p:cNvPr>
          <p:cNvSpPr/>
          <p:nvPr userDrawn="1">
            <p:custDataLst>
              <p:tags r:id="rId5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wrap="none" lIns="0" tIns="0" rIns="0" bIns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200" dirty="0">
              <a:latin typeface="Helvetica Neue"/>
              <a:ea typeface="+mj-ea"/>
              <a:cs typeface="Arial" panose="020B0604020202020204" pitchFamily="34" charset="0"/>
              <a:sym typeface="Helvetica Neue"/>
            </a:endParaRPr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>
            <a:lvl1pPr>
              <a:defRPr>
                <a:latin typeface="Helvetica Neue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>
            <a:lvl1pPr>
              <a:defRPr>
                <a:latin typeface="Helvetica Neue"/>
              </a:defRPr>
            </a:lvl1pPr>
            <a:lvl2pPr>
              <a:defRPr>
                <a:latin typeface="Helvetica Neue"/>
              </a:defRPr>
            </a:lvl2pPr>
            <a:lvl3pPr>
              <a:defRPr>
                <a:latin typeface="Helvetica Neue"/>
              </a:defRPr>
            </a:lvl3pPr>
            <a:lvl4pPr>
              <a:defRPr>
                <a:latin typeface="Helvetica Neue"/>
              </a:defRPr>
            </a:lvl4pPr>
            <a:lvl5pPr>
              <a:defRPr>
                <a:latin typeface="Helvetica Neue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Helvetica Neue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Helvetica Neue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latin typeface="Helvetica Neue"/>
              </a:defRPr>
            </a:lvl1pPr>
          </a:lstStyle>
          <a:p>
            <a:pPr>
              <a:defRPr/>
            </a:pPr>
            <a:fld id="{3510E8EB-9A94-462A-AED5-9403EA52BD3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1"/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p:oleObj spid="_x0000_s379905" name="think-cell Slide" r:id="rId7" imgW="360" imgH="360" progId="">
              <p:embed/>
            </p:oleObj>
          </a:graphicData>
        </a:graphic>
      </p:graphicFrame>
      <p:sp>
        <p:nvSpPr>
          <p:cNvPr id="5" name="Rectangle 6" hidden="1">
            <a:extLst>
              <a:ext uri="{FF2B5EF4-FFF2-40B4-BE49-F238E27FC236}"/>
            </a:extLst>
          </p:cNvPr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200" dirty="0">
              <a:latin typeface="Arial" panose="020B0604020202020204" pitchFamily="34" charset="0"/>
              <a:ea typeface="+mj-ea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6" name="Right Triangle 7"/>
          <p:cNvSpPr/>
          <p:nvPr userDrawn="1"/>
        </p:nvSpPr>
        <p:spPr>
          <a:xfrm>
            <a:off x="0" y="5903913"/>
            <a:ext cx="985838" cy="954087"/>
          </a:xfrm>
          <a:prstGeom prst="rtTriangle">
            <a:avLst/>
          </a:prstGeom>
          <a:solidFill>
            <a:srgbClr val="3462A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Helvetica Neue"/>
            </a:endParaRPr>
          </a:p>
        </p:txBody>
      </p:sp>
      <p:pic>
        <p:nvPicPr>
          <p:cNvPr id="7" name="Picture 4" descr="Image result for ÎµÎ»Î»Î·Î½Î¹ÎºÎ· Î´Î·Î¼Î¿ÎºÏÎ±ÏÎ¹Î± logo"/>
          <p:cNvPicPr>
            <a:picLocks noChangeAspect="1" noChangeArrowheads="1"/>
          </p:cNvPicPr>
          <p:nvPr userDrawn="1"/>
        </p:nvPicPr>
        <p:blipFill>
          <a:blip r:embed="rId8"/>
          <a:srcRect/>
          <a:stretch>
            <a:fillRect/>
          </a:stretch>
        </p:blipFill>
        <p:spPr bwMode="auto">
          <a:xfrm>
            <a:off x="107950" y="6373813"/>
            <a:ext cx="376238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8" name="Object 2"/>
          <p:cNvGraphicFramePr>
            <a:graphicFrameLocks noChangeAspect="1"/>
          </p:cNvGraphicFramePr>
          <p:nvPr>
            <p:custDataLst>
              <p:tags r:id="rId4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p:oleObj spid="_x0000_s379906" name="think-cell Slide" r:id="rId9" imgW="360" imgH="360" progId="">
              <p:embed/>
            </p:oleObj>
          </a:graphicData>
        </a:graphic>
      </p:graphicFrame>
      <p:sp>
        <p:nvSpPr>
          <p:cNvPr id="9" name="Rectangle 3" hidden="1">
            <a:extLst>
              <a:ext uri="{FF2B5EF4-FFF2-40B4-BE49-F238E27FC236}"/>
            </a:extLst>
          </p:cNvPr>
          <p:cNvSpPr/>
          <p:nvPr userDrawn="1">
            <p:custDataLst>
              <p:tags r:id="rId5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6000" dirty="0">
              <a:latin typeface="Arial" panose="020B0604020202020204" pitchFamily="34" charset="0"/>
              <a:ea typeface="+mj-ea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10" name="Right Triangle 6"/>
          <p:cNvSpPr/>
          <p:nvPr userDrawn="1"/>
        </p:nvSpPr>
        <p:spPr>
          <a:xfrm rot="10800000">
            <a:off x="1123950" y="0"/>
            <a:ext cx="11068050" cy="6858000"/>
          </a:xfrm>
          <a:prstGeom prst="rtTriangle">
            <a:avLst/>
          </a:prstGeom>
          <a:solidFill>
            <a:srgbClr val="3462A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pic>
        <p:nvPicPr>
          <p:cNvPr id="11" name="Picture 4" descr="Image result for ÎµÎ»Î»Î·Î½Î¹ÎºÎ· Î´Î·Î¼Î¿ÎºÏÎ±ÏÎ¹Î± logo"/>
          <p:cNvPicPr>
            <a:picLocks noChangeAspect="1" noChangeArrowheads="1"/>
          </p:cNvPicPr>
          <p:nvPr userDrawn="1"/>
        </p:nvPicPr>
        <p:blipFill>
          <a:blip r:embed="rId8"/>
          <a:srcRect/>
          <a:stretch>
            <a:fillRect/>
          </a:stretch>
        </p:blipFill>
        <p:spPr bwMode="auto">
          <a:xfrm>
            <a:off x="8474075" y="1268413"/>
            <a:ext cx="1831975" cy="1795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Rectangle 7">
            <a:extLst>
              <a:ext uri="{FF2B5EF4-FFF2-40B4-BE49-F238E27FC236}"/>
            </a:extLst>
          </p:cNvPr>
          <p:cNvSpPr/>
          <p:nvPr userDrawn="1"/>
        </p:nvSpPr>
        <p:spPr>
          <a:xfrm>
            <a:off x="0" y="4672013"/>
            <a:ext cx="2922588" cy="218598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l-GR">
              <a:latin typeface="Helvetica Neue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5250" y="4313351"/>
            <a:ext cx="8096250" cy="2387600"/>
          </a:xfrm>
        </p:spPr>
        <p:txBody>
          <a:bodyPr anchor="b"/>
          <a:lstStyle>
            <a:lvl1pPr algn="l">
              <a:defRPr sz="6000">
                <a:latin typeface="Helvetica Neue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8857" y="2657588"/>
            <a:ext cx="6000750" cy="1655762"/>
          </a:xfrm>
        </p:spPr>
        <p:txBody>
          <a:bodyPr/>
          <a:lstStyle>
            <a:lvl1pPr marL="0" indent="0" algn="l">
              <a:buNone/>
              <a:defRPr sz="2400">
                <a:latin typeface="Helvetica Neue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Agenda 1" type="obj">
  <p:cSld name="Agenda 1"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1"/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p:oleObj spid="_x0000_s380929" name="think-cell Slide" r:id="rId5" imgW="360" imgH="360" progId="">
              <p:embed/>
            </p:oleObj>
          </a:graphicData>
        </a:graphic>
      </p:graphicFrame>
      <p:sp>
        <p:nvSpPr>
          <p:cNvPr id="5" name="Rectangle 6" hidden="1">
            <a:extLst>
              <a:ext uri="{FF2B5EF4-FFF2-40B4-BE49-F238E27FC236}"/>
            </a:extLst>
          </p:cNvPr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200" dirty="0">
              <a:latin typeface="Arial" panose="020B0604020202020204" pitchFamily="34" charset="0"/>
              <a:ea typeface="+mj-ea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6" name="Right Triangle 7"/>
          <p:cNvSpPr/>
          <p:nvPr userDrawn="1"/>
        </p:nvSpPr>
        <p:spPr>
          <a:xfrm>
            <a:off x="0" y="5903913"/>
            <a:ext cx="985838" cy="954087"/>
          </a:xfrm>
          <a:prstGeom prst="rtTriangle">
            <a:avLst/>
          </a:prstGeom>
          <a:solidFill>
            <a:srgbClr val="3462A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Helvetica Neue"/>
            </a:endParaRPr>
          </a:p>
        </p:txBody>
      </p:sp>
      <p:pic>
        <p:nvPicPr>
          <p:cNvPr id="7" name="Picture 4" descr="Image result for ÎµÎ»Î»Î·Î½Î¹ÎºÎ· Î´Î·Î¼Î¿ÎºÏÎ±ÏÎ¹Î± logo"/>
          <p:cNvPicPr>
            <a:picLocks noChangeAspect="1" noChangeArrowheads="1"/>
          </p:cNvPicPr>
          <p:nvPr userDrawn="1"/>
        </p:nvPicPr>
        <p:blipFill>
          <a:blip r:embed="rId6"/>
          <a:srcRect/>
          <a:stretch>
            <a:fillRect/>
          </a:stretch>
        </p:blipFill>
        <p:spPr bwMode="auto">
          <a:xfrm>
            <a:off x="107950" y="6373813"/>
            <a:ext cx="376238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2" name="Google Shape;32;p5"/>
          <p:cNvSpPr txBox="1">
            <a:spLocks noGrp="1"/>
          </p:cNvSpPr>
          <p:nvPr>
            <p:ph type="body" idx="1"/>
          </p:nvPr>
        </p:nvSpPr>
        <p:spPr>
          <a:xfrm>
            <a:off x="442912" y="2103121"/>
            <a:ext cx="11306001" cy="4073600"/>
          </a:xfrm>
          <a:prstGeom prst="rect">
            <a:avLst/>
          </a:prstGeom>
          <a:noFill/>
          <a:ln>
            <a:noFill/>
          </a:ln>
        </p:spPr>
        <p:txBody>
          <a:bodyPr spcFirstLastPara="1" lIns="0" tIns="0" rIns="0" bIns="0">
            <a:noAutofit/>
          </a:bodyPr>
          <a:lstStyle>
            <a:lvl1pPr marL="403433" lvl="0" indent="-31938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100"/>
              <a:buFont typeface="Georgia"/>
              <a:buAutoNum type="arabicPeriod"/>
              <a:defRPr sz="2800" b="0">
                <a:solidFill>
                  <a:srgbClr val="464646"/>
                </a:solidFill>
              </a:defRPr>
            </a:lvl1pPr>
            <a:lvl2pPr marL="806867" lvl="1" indent="-201717" algn="l">
              <a:lnSpc>
                <a:spcPct val="100000"/>
              </a:lnSpc>
              <a:spcBef>
                <a:spcPts val="667"/>
              </a:spcBef>
              <a:spcAft>
                <a:spcPts val="0"/>
              </a:spcAft>
              <a:buClr>
                <a:schemeClr val="accent4"/>
              </a:buClr>
              <a:buSzPts val="1200"/>
              <a:buFont typeface="Georgia"/>
              <a:buNone/>
              <a:defRPr sz="1599">
                <a:solidFill>
                  <a:srgbClr val="464646"/>
                </a:solidFill>
              </a:defRPr>
            </a:lvl2pPr>
            <a:lvl3pPr marL="1210300" lvl="2" indent="-268956" algn="l">
              <a:lnSpc>
                <a:spcPct val="100000"/>
              </a:lnSpc>
              <a:spcBef>
                <a:spcPts val="667"/>
              </a:spcBef>
              <a:spcAft>
                <a:spcPts val="0"/>
              </a:spcAft>
              <a:buClr>
                <a:srgbClr val="464646"/>
              </a:buClr>
              <a:buSzPts val="1200"/>
              <a:buChar char="•"/>
              <a:defRPr>
                <a:solidFill>
                  <a:srgbClr val="464646"/>
                </a:solidFill>
              </a:defRPr>
            </a:lvl3pPr>
            <a:lvl4pPr marL="1613733" lvl="3" indent="-268956" algn="l">
              <a:lnSpc>
                <a:spcPct val="100000"/>
              </a:lnSpc>
              <a:spcBef>
                <a:spcPts val="667"/>
              </a:spcBef>
              <a:spcAft>
                <a:spcPts val="0"/>
              </a:spcAft>
              <a:buClr>
                <a:srgbClr val="464646"/>
              </a:buClr>
              <a:buSzPts val="1200"/>
              <a:buChar char="–"/>
              <a:defRPr>
                <a:solidFill>
                  <a:srgbClr val="464646"/>
                </a:solidFill>
              </a:defRPr>
            </a:lvl4pPr>
            <a:lvl5pPr marL="2017166" lvl="4" indent="-268956" algn="l">
              <a:lnSpc>
                <a:spcPct val="100000"/>
              </a:lnSpc>
              <a:spcBef>
                <a:spcPts val="667"/>
              </a:spcBef>
              <a:spcAft>
                <a:spcPts val="0"/>
              </a:spcAft>
              <a:buClr>
                <a:srgbClr val="464646"/>
              </a:buClr>
              <a:buSzPts val="1200"/>
              <a:buChar char="•"/>
              <a:defRPr>
                <a:solidFill>
                  <a:srgbClr val="464646"/>
                </a:solidFill>
              </a:defRPr>
            </a:lvl5pPr>
            <a:lvl6pPr marL="2420600" lvl="5" indent="-268956" algn="l">
              <a:lnSpc>
                <a:spcPct val="100000"/>
              </a:lnSpc>
              <a:spcBef>
                <a:spcPts val="667"/>
              </a:spcBef>
              <a:spcAft>
                <a:spcPts val="0"/>
              </a:spcAft>
              <a:buClr>
                <a:srgbClr val="464646"/>
              </a:buClr>
              <a:buSzPts val="1200"/>
              <a:buChar char="–"/>
              <a:defRPr>
                <a:solidFill>
                  <a:srgbClr val="464646"/>
                </a:solidFill>
              </a:defRPr>
            </a:lvl6pPr>
            <a:lvl7pPr marL="2824033" lvl="6" indent="-268956" algn="l">
              <a:lnSpc>
                <a:spcPct val="100000"/>
              </a:lnSpc>
              <a:spcBef>
                <a:spcPts val="667"/>
              </a:spcBef>
              <a:spcAft>
                <a:spcPts val="0"/>
              </a:spcAft>
              <a:buClr>
                <a:srgbClr val="464646"/>
              </a:buClr>
              <a:buSzPts val="1200"/>
              <a:buChar char="•"/>
              <a:defRPr>
                <a:solidFill>
                  <a:srgbClr val="464646"/>
                </a:solidFill>
              </a:defRPr>
            </a:lvl7pPr>
            <a:lvl8pPr marL="3227466" lvl="7" indent="-268956" algn="l">
              <a:lnSpc>
                <a:spcPct val="100000"/>
              </a:lnSpc>
              <a:spcBef>
                <a:spcPts val="667"/>
              </a:spcBef>
              <a:spcAft>
                <a:spcPts val="0"/>
              </a:spcAft>
              <a:buClr>
                <a:srgbClr val="464646"/>
              </a:buClr>
              <a:buSzPts val="1200"/>
              <a:buChar char="–"/>
              <a:defRPr>
                <a:solidFill>
                  <a:srgbClr val="464646"/>
                </a:solidFill>
              </a:defRPr>
            </a:lvl8pPr>
            <a:lvl9pPr marL="3630900" lvl="8" indent="-268956" algn="l">
              <a:lnSpc>
                <a:spcPct val="100000"/>
              </a:lnSpc>
              <a:spcBef>
                <a:spcPts val="667"/>
              </a:spcBef>
              <a:spcAft>
                <a:spcPts val="667"/>
              </a:spcAft>
              <a:buClr>
                <a:srgbClr val="464646"/>
              </a:buClr>
              <a:buSzPts val="1200"/>
              <a:buChar char="•"/>
              <a:defRPr>
                <a:solidFill>
                  <a:srgbClr val="464646"/>
                </a:solidFill>
              </a:defRPr>
            </a:lvl9pPr>
          </a:lstStyle>
          <a:p>
            <a:endParaRPr/>
          </a:p>
        </p:txBody>
      </p:sp>
      <p:sp>
        <p:nvSpPr>
          <p:cNvPr id="33" name="Google Shape;33;p5"/>
          <p:cNvSpPr txBox="1">
            <a:spLocks noGrp="1"/>
          </p:cNvSpPr>
          <p:nvPr>
            <p:ph type="title"/>
          </p:nvPr>
        </p:nvSpPr>
        <p:spPr>
          <a:xfrm>
            <a:off x="442914" y="432000"/>
            <a:ext cx="11306001" cy="1387200"/>
          </a:xfrm>
          <a:prstGeom prst="rect">
            <a:avLst/>
          </a:prstGeom>
          <a:noFill/>
          <a:ln>
            <a:noFill/>
          </a:ln>
        </p:spPr>
        <p:txBody>
          <a:bodyPr spcFirstLastPara="1" lIns="0" tIns="0" rIns="0" bIns="0" anchor="t">
            <a:noAutofit/>
          </a:bodyPr>
          <a:lstStyle>
            <a:lvl1pPr lvl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rgbClr val="464646"/>
              </a:buClr>
              <a:buSzPts val="2100"/>
              <a:buFont typeface="Georgia"/>
              <a:buNone/>
              <a:defRPr sz="2800">
                <a:solidFill>
                  <a:srgbClr val="464646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8" name="Google Shape;34;p5"/>
          <p:cNvSpPr txBox="1">
            <a:spLocks noGrp="1"/>
          </p:cNvSpPr>
          <p:nvPr>
            <p:ph type="sldNum" idx="10"/>
          </p:nvPr>
        </p:nvSpPr>
        <p:spPr>
          <a:xfrm>
            <a:off x="9983788" y="6492875"/>
            <a:ext cx="1765300" cy="136525"/>
          </a:xfrm>
        </p:spPr>
        <p:txBody>
          <a:bodyPr spcFirstLastPara="1" wrap="square" lIns="0" tIns="0" rIns="0" bIns="0" anchor="b" anchorCtr="0">
            <a:noAutofit/>
          </a:bodyPr>
          <a:lstStyle>
            <a:lvl1pPr marL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7"/>
              <a:buNone/>
              <a:defRPr sz="800" b="0" i="0" u="none" strike="noStrike" cap="none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7"/>
              <a:buNone/>
              <a:defRPr sz="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7"/>
              <a:buNone/>
              <a:defRPr sz="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7"/>
              <a:buNone/>
              <a:defRPr sz="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7"/>
              <a:buNone/>
              <a:defRPr sz="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7"/>
              <a:buNone/>
              <a:defRPr sz="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7"/>
              <a:buNone/>
              <a:defRPr sz="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7"/>
              <a:buNone/>
              <a:defRPr sz="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7"/>
              <a:buNone/>
              <a:defRPr sz="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>
              <a:defRPr/>
            </a:pPr>
            <a:fld id="{42EF701E-42B4-4A74-B1CA-1CE09CA9415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9" name="Google Shape;35;p5"/>
          <p:cNvSpPr txBox="1">
            <a:spLocks noGrp="1"/>
          </p:cNvSpPr>
          <p:nvPr>
            <p:ph type="dt" idx="11"/>
          </p:nvPr>
        </p:nvSpPr>
        <p:spPr>
          <a:xfrm>
            <a:off x="9983788" y="6354763"/>
            <a:ext cx="1765300" cy="138112"/>
          </a:xfrm>
        </p:spPr>
        <p:txBody>
          <a:bodyPr spcFirstLastPara="1" wrap="square" lIns="0" tIns="0" rIns="0" bIns="0" anchor="b" anchorCtr="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pPr>
              <a:defRPr/>
            </a:pPr>
            <a:endParaRPr/>
          </a:p>
        </p:txBody>
      </p:sp>
      <p:sp>
        <p:nvSpPr>
          <p:cNvPr id="10" name="Google Shape;36;p5"/>
          <p:cNvSpPr txBox="1">
            <a:spLocks noGrp="1"/>
          </p:cNvSpPr>
          <p:nvPr>
            <p:ph type="ftr" idx="12"/>
          </p:nvPr>
        </p:nvSpPr>
        <p:spPr>
          <a:xfrm>
            <a:off x="442913" y="6354763"/>
            <a:ext cx="5473700" cy="138112"/>
          </a:xfrm>
        </p:spPr>
        <p:txBody>
          <a:bodyPr spcFirstLastPara="1" wrap="square" lIns="0" tIns="0" rIns="0" bIns="0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pPr>
              <a:defRPr/>
            </a:pPr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1"/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p:oleObj spid="_x0000_s369665" name="think-cell Slide" r:id="rId7" imgW="360" imgH="360" progId="">
              <p:embed/>
            </p:oleObj>
          </a:graphicData>
        </a:graphic>
      </p:graphicFrame>
      <p:sp>
        <p:nvSpPr>
          <p:cNvPr id="5" name="Rectangle 6" hidden="1">
            <a:extLst>
              <a:ext uri="{FF2B5EF4-FFF2-40B4-BE49-F238E27FC236}"/>
            </a:extLst>
          </p:cNvPr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200" dirty="0">
              <a:latin typeface="Arial" panose="020B0604020202020204" pitchFamily="34" charset="0"/>
              <a:ea typeface="+mj-ea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6" name="Right Triangle 7"/>
          <p:cNvSpPr/>
          <p:nvPr userDrawn="1"/>
        </p:nvSpPr>
        <p:spPr>
          <a:xfrm>
            <a:off x="0" y="5903913"/>
            <a:ext cx="985838" cy="954087"/>
          </a:xfrm>
          <a:prstGeom prst="rtTriangle">
            <a:avLst/>
          </a:prstGeom>
          <a:solidFill>
            <a:srgbClr val="3462A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Helvetica Neue"/>
            </a:endParaRPr>
          </a:p>
        </p:txBody>
      </p:sp>
      <p:pic>
        <p:nvPicPr>
          <p:cNvPr id="7" name="Picture 4" descr="Image result for ÎµÎ»Î»Î·Î½Î¹ÎºÎ· Î´Î·Î¼Î¿ÎºÏÎ±ÏÎ¹Î± logo"/>
          <p:cNvPicPr>
            <a:picLocks noChangeAspect="1" noChangeArrowheads="1"/>
          </p:cNvPicPr>
          <p:nvPr userDrawn="1"/>
        </p:nvPicPr>
        <p:blipFill>
          <a:blip r:embed="rId8"/>
          <a:srcRect/>
          <a:stretch>
            <a:fillRect/>
          </a:stretch>
        </p:blipFill>
        <p:spPr bwMode="auto">
          <a:xfrm>
            <a:off x="107950" y="6373813"/>
            <a:ext cx="376238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8" name="Object 2"/>
          <p:cNvGraphicFramePr>
            <a:graphicFrameLocks noChangeAspect="1"/>
          </p:cNvGraphicFramePr>
          <p:nvPr>
            <p:custDataLst>
              <p:tags r:id="rId4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p:oleObj spid="_x0000_s369666" name="think-cell Slide" r:id="rId9" imgW="360" imgH="360" progId="">
              <p:embed/>
            </p:oleObj>
          </a:graphicData>
        </a:graphic>
      </p:graphicFrame>
      <p:sp>
        <p:nvSpPr>
          <p:cNvPr id="9" name="Rectangle 3" hidden="1">
            <a:extLst>
              <a:ext uri="{FF2B5EF4-FFF2-40B4-BE49-F238E27FC236}"/>
            </a:extLst>
          </p:cNvPr>
          <p:cNvSpPr/>
          <p:nvPr userDrawn="1">
            <p:custDataLst>
              <p:tags r:id="rId5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6000" dirty="0">
              <a:latin typeface="Helvetica Neue" panose="020B0604020202020204"/>
              <a:ea typeface="+mj-ea"/>
              <a:cs typeface="Arial" panose="020B0604020202020204" pitchFamily="34" charset="0"/>
              <a:sym typeface="Helvetica Neue" panose="020B0604020202020204"/>
            </a:endParaRPr>
          </a:p>
        </p:txBody>
      </p:sp>
      <p:sp>
        <p:nvSpPr>
          <p:cNvPr id="10" name="Rectangle 7">
            <a:extLst>
              <a:ext uri="{FF2B5EF4-FFF2-40B4-BE49-F238E27FC236}"/>
            </a:extLst>
          </p:cNvPr>
          <p:cNvSpPr/>
          <p:nvPr userDrawn="1"/>
        </p:nvSpPr>
        <p:spPr>
          <a:xfrm>
            <a:off x="0" y="4672013"/>
            <a:ext cx="2922588" cy="218598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l-GR">
              <a:latin typeface="Helvetica Neue"/>
            </a:endParaRPr>
          </a:p>
        </p:txBody>
      </p:sp>
      <p:sp>
        <p:nvSpPr>
          <p:cNvPr id="11" name="Right Triangle 6"/>
          <p:cNvSpPr>
            <a:spLocks noChangeAspect="1"/>
          </p:cNvSpPr>
          <p:nvPr userDrawn="1"/>
        </p:nvSpPr>
        <p:spPr>
          <a:xfrm rot="5400000">
            <a:off x="-1304131" y="1304131"/>
            <a:ext cx="6858000" cy="4249738"/>
          </a:xfrm>
          <a:prstGeom prst="rtTriangle">
            <a:avLst/>
          </a:prstGeom>
          <a:solidFill>
            <a:srgbClr val="3462A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pic>
        <p:nvPicPr>
          <p:cNvPr id="12" name="Picture 4" descr="Image result for ÎµÎ»Î»Î·Î½Î¹ÎºÎ· Î´Î·Î¼Î¿ÎºÏÎ±ÏÎ¹Î± logo"/>
          <p:cNvPicPr>
            <a:picLocks noChangeAspect="1" noChangeArrowheads="1"/>
          </p:cNvPicPr>
          <p:nvPr userDrawn="1"/>
        </p:nvPicPr>
        <p:blipFill>
          <a:blip r:embed="rId8"/>
          <a:srcRect/>
          <a:stretch>
            <a:fillRect/>
          </a:stretch>
        </p:blipFill>
        <p:spPr bwMode="auto">
          <a:xfrm>
            <a:off x="1003300" y="682625"/>
            <a:ext cx="1054100" cy="1033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318510" y="2621711"/>
            <a:ext cx="8096250" cy="2387600"/>
          </a:xfrm>
        </p:spPr>
        <p:txBody>
          <a:bodyPr anchor="b"/>
          <a:lstStyle>
            <a:lvl1pPr algn="l">
              <a:defRPr sz="6000">
                <a:latin typeface="Helvetica Neue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640977" y="621131"/>
            <a:ext cx="6000750" cy="1655762"/>
          </a:xfrm>
        </p:spPr>
        <p:txBody>
          <a:bodyPr/>
          <a:lstStyle>
            <a:lvl1pPr marL="0" indent="0" algn="l">
              <a:buNone/>
              <a:defRPr sz="2400">
                <a:latin typeface="Helvetica Neue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1"/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p:oleObj spid="_x0000_s370689" name="think-cell Slide" r:id="rId7" imgW="360" imgH="360" progId="">
              <p:embed/>
            </p:oleObj>
          </a:graphicData>
        </a:graphic>
      </p:graphicFrame>
      <p:sp>
        <p:nvSpPr>
          <p:cNvPr id="5" name="Rectangle 6" hidden="1">
            <a:extLst>
              <a:ext uri="{FF2B5EF4-FFF2-40B4-BE49-F238E27FC236}"/>
            </a:extLst>
          </p:cNvPr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200" dirty="0">
              <a:latin typeface="Arial" panose="020B0604020202020204" pitchFamily="34" charset="0"/>
              <a:ea typeface="+mj-ea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6" name="Right Triangle 7"/>
          <p:cNvSpPr/>
          <p:nvPr userDrawn="1"/>
        </p:nvSpPr>
        <p:spPr>
          <a:xfrm>
            <a:off x="0" y="5903913"/>
            <a:ext cx="985838" cy="954087"/>
          </a:xfrm>
          <a:prstGeom prst="rtTriangle">
            <a:avLst/>
          </a:prstGeom>
          <a:solidFill>
            <a:srgbClr val="3462A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Helvetica Neue"/>
            </a:endParaRPr>
          </a:p>
        </p:txBody>
      </p:sp>
      <p:pic>
        <p:nvPicPr>
          <p:cNvPr id="7" name="Picture 4" descr="Image result for ÎµÎ»Î»Î·Î½Î¹ÎºÎ· Î´Î·Î¼Î¿ÎºÏÎ±ÏÎ¹Î± logo"/>
          <p:cNvPicPr>
            <a:picLocks noChangeAspect="1" noChangeArrowheads="1"/>
          </p:cNvPicPr>
          <p:nvPr userDrawn="1"/>
        </p:nvPicPr>
        <p:blipFill>
          <a:blip r:embed="rId8"/>
          <a:srcRect/>
          <a:stretch>
            <a:fillRect/>
          </a:stretch>
        </p:blipFill>
        <p:spPr bwMode="auto">
          <a:xfrm>
            <a:off x="107950" y="6373813"/>
            <a:ext cx="376238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8" name="Object 2"/>
          <p:cNvGraphicFramePr>
            <a:graphicFrameLocks noChangeAspect="1"/>
          </p:cNvGraphicFramePr>
          <p:nvPr>
            <p:custDataLst>
              <p:tags r:id="rId4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p:oleObj spid="_x0000_s370690" name="think-cell Slide" r:id="rId9" imgW="360" imgH="360" progId="">
              <p:embed/>
            </p:oleObj>
          </a:graphicData>
        </a:graphic>
      </p:graphicFrame>
      <p:sp>
        <p:nvSpPr>
          <p:cNvPr id="9" name="Rectangle 8" hidden="1">
            <a:extLst>
              <a:ext uri="{FF2B5EF4-FFF2-40B4-BE49-F238E27FC236}"/>
            </a:extLst>
          </p:cNvPr>
          <p:cNvSpPr/>
          <p:nvPr userDrawn="1">
            <p:custDataLst>
              <p:tags r:id="rId5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200" dirty="0">
              <a:latin typeface="Helvetica Neue" panose="020B0604020202020204"/>
              <a:ea typeface="+mj-ea"/>
              <a:cs typeface="Arial" panose="020B0604020202020204" pitchFamily="34" charset="0"/>
              <a:sym typeface="Helvetica Neue" panose="020B0604020202020204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Helvetica Neue" panose="020B0604020202020204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Helvetica Neue" panose="020B0604020202020204"/>
              </a:defRPr>
            </a:lvl1pPr>
            <a:lvl2pPr>
              <a:defRPr>
                <a:latin typeface="Helvetica Neue" panose="020B0604020202020204"/>
              </a:defRPr>
            </a:lvl2pPr>
            <a:lvl3pPr>
              <a:defRPr>
                <a:latin typeface="Helvetica Neue" panose="020B0604020202020204"/>
              </a:defRPr>
            </a:lvl3pPr>
            <a:lvl4pPr>
              <a:defRPr>
                <a:latin typeface="Helvetica Neue" panose="020B0604020202020204"/>
              </a:defRPr>
            </a:lvl4pPr>
            <a:lvl5pPr>
              <a:defRPr>
                <a:latin typeface="Helvetica Neue" panose="020B0604020202020204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Helvetica Neue" panose="020B0604020202020204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Helvetica Neue" panose="020B0604020202020204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latin typeface="Helvetica Neue" panose="020B0604020202020204"/>
              </a:defRPr>
            </a:lvl1pPr>
          </a:lstStyle>
          <a:p>
            <a:pPr>
              <a:defRPr/>
            </a:pPr>
            <a:fld id="{5D3E92B1-0B64-4F75-829A-1CAB9B5EA03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1"/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p:oleObj spid="_x0000_s371713" name="think-cell Slide" r:id="rId7" imgW="360" imgH="360" progId="">
              <p:embed/>
            </p:oleObj>
          </a:graphicData>
        </a:graphic>
      </p:graphicFrame>
      <p:sp>
        <p:nvSpPr>
          <p:cNvPr id="5" name="Rectangle 6" hidden="1">
            <a:extLst>
              <a:ext uri="{FF2B5EF4-FFF2-40B4-BE49-F238E27FC236}"/>
            </a:extLst>
          </p:cNvPr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200" dirty="0">
              <a:latin typeface="Arial" panose="020B0604020202020204" pitchFamily="34" charset="0"/>
              <a:ea typeface="+mj-ea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6" name="Right Triangle 7"/>
          <p:cNvSpPr/>
          <p:nvPr userDrawn="1"/>
        </p:nvSpPr>
        <p:spPr>
          <a:xfrm>
            <a:off x="0" y="5903913"/>
            <a:ext cx="985838" cy="954087"/>
          </a:xfrm>
          <a:prstGeom prst="rtTriangle">
            <a:avLst/>
          </a:prstGeom>
          <a:solidFill>
            <a:srgbClr val="3462A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Helvetica Neue"/>
            </a:endParaRPr>
          </a:p>
        </p:txBody>
      </p:sp>
      <p:pic>
        <p:nvPicPr>
          <p:cNvPr id="7" name="Picture 4" descr="Image result for ÎµÎ»Î»Î·Î½Î¹ÎºÎ· Î´Î·Î¼Î¿ÎºÏÎ±ÏÎ¹Î± logo"/>
          <p:cNvPicPr>
            <a:picLocks noChangeAspect="1" noChangeArrowheads="1"/>
          </p:cNvPicPr>
          <p:nvPr userDrawn="1"/>
        </p:nvPicPr>
        <p:blipFill>
          <a:blip r:embed="rId8"/>
          <a:srcRect/>
          <a:stretch>
            <a:fillRect/>
          </a:stretch>
        </p:blipFill>
        <p:spPr bwMode="auto">
          <a:xfrm>
            <a:off x="107950" y="6373813"/>
            <a:ext cx="376238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8" name="Object 2"/>
          <p:cNvGraphicFramePr>
            <a:graphicFrameLocks noChangeAspect="1"/>
          </p:cNvGraphicFramePr>
          <p:nvPr>
            <p:custDataLst>
              <p:tags r:id="rId4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p:oleObj spid="_x0000_s371714" name="think-cell Slide" r:id="rId9" imgW="360" imgH="360" progId="">
              <p:embed/>
            </p:oleObj>
          </a:graphicData>
        </a:graphic>
      </p:graphicFrame>
      <p:sp>
        <p:nvSpPr>
          <p:cNvPr id="9" name="Rectangle 6" hidden="1">
            <a:extLst>
              <a:ext uri="{FF2B5EF4-FFF2-40B4-BE49-F238E27FC236}"/>
            </a:extLst>
          </p:cNvPr>
          <p:cNvSpPr/>
          <p:nvPr userDrawn="1">
            <p:custDataLst>
              <p:tags r:id="rId5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6000" dirty="0">
              <a:latin typeface="Helvetica Neue"/>
              <a:ea typeface="+mj-ea"/>
              <a:cs typeface="Arial" panose="020B0604020202020204" pitchFamily="34" charset="0"/>
              <a:sym typeface="Helvetica Neue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40"/>
            <a:ext cx="10515600" cy="2852737"/>
          </a:xfrm>
        </p:spPr>
        <p:txBody>
          <a:bodyPr anchor="b"/>
          <a:lstStyle>
            <a:lvl1pPr>
              <a:defRPr sz="6000">
                <a:latin typeface="Helvetica Neue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  <a:latin typeface="Helvetica Neue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0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Helvetica Neue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Helvetica Neue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latin typeface="Helvetica Neue"/>
              </a:defRPr>
            </a:lvl1pPr>
          </a:lstStyle>
          <a:p>
            <a:pPr>
              <a:defRPr/>
            </a:pPr>
            <a:fld id="{8D9772D3-FDD7-4F98-88D3-97418F69C43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Object 1"/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p:oleObj spid="_x0000_s372737" name="think-cell Slide" r:id="rId7" imgW="360" imgH="360" progId="">
              <p:embed/>
            </p:oleObj>
          </a:graphicData>
        </a:graphic>
      </p:graphicFrame>
      <p:sp>
        <p:nvSpPr>
          <p:cNvPr id="6" name="Rectangle 6" hidden="1">
            <a:extLst>
              <a:ext uri="{FF2B5EF4-FFF2-40B4-BE49-F238E27FC236}"/>
            </a:extLst>
          </p:cNvPr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200" dirty="0">
              <a:latin typeface="Arial" panose="020B0604020202020204" pitchFamily="34" charset="0"/>
              <a:ea typeface="+mj-ea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7" name="Right Triangle 7"/>
          <p:cNvSpPr/>
          <p:nvPr userDrawn="1"/>
        </p:nvSpPr>
        <p:spPr>
          <a:xfrm>
            <a:off x="0" y="5903913"/>
            <a:ext cx="985838" cy="954087"/>
          </a:xfrm>
          <a:prstGeom prst="rtTriangle">
            <a:avLst/>
          </a:prstGeom>
          <a:solidFill>
            <a:srgbClr val="3462A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Helvetica Neue"/>
            </a:endParaRPr>
          </a:p>
        </p:txBody>
      </p:sp>
      <p:pic>
        <p:nvPicPr>
          <p:cNvPr id="8" name="Picture 4" descr="Image result for ÎµÎ»Î»Î·Î½Î¹ÎºÎ· Î´Î·Î¼Î¿ÎºÏÎ±ÏÎ¹Î± logo"/>
          <p:cNvPicPr>
            <a:picLocks noChangeAspect="1" noChangeArrowheads="1"/>
          </p:cNvPicPr>
          <p:nvPr userDrawn="1"/>
        </p:nvPicPr>
        <p:blipFill>
          <a:blip r:embed="rId8"/>
          <a:srcRect/>
          <a:stretch>
            <a:fillRect/>
          </a:stretch>
        </p:blipFill>
        <p:spPr bwMode="auto">
          <a:xfrm>
            <a:off x="107950" y="6373813"/>
            <a:ext cx="376238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9" name="Object 2"/>
          <p:cNvGraphicFramePr>
            <a:graphicFrameLocks noChangeAspect="1"/>
          </p:cNvGraphicFramePr>
          <p:nvPr>
            <p:custDataLst>
              <p:tags r:id="rId4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p:oleObj spid="_x0000_s372738" name="think-cell Slide" r:id="rId9" imgW="360" imgH="360" progId="">
              <p:embed/>
            </p:oleObj>
          </a:graphicData>
        </a:graphic>
      </p:graphicFrame>
      <p:sp>
        <p:nvSpPr>
          <p:cNvPr id="10" name="Rectangle 7" hidden="1">
            <a:extLst>
              <a:ext uri="{FF2B5EF4-FFF2-40B4-BE49-F238E27FC236}"/>
            </a:extLst>
          </p:cNvPr>
          <p:cNvSpPr/>
          <p:nvPr userDrawn="1">
            <p:custDataLst>
              <p:tags r:id="rId5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200" dirty="0">
              <a:latin typeface="Helvetica Neue"/>
              <a:ea typeface="+mj-ea"/>
              <a:cs typeface="Arial" panose="020B0604020202020204" pitchFamily="34" charset="0"/>
              <a:sym typeface="Helvetica Neue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Helvetica Neue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>
            <a:lvl1pPr>
              <a:defRPr>
                <a:latin typeface="Helvetica Neue"/>
              </a:defRPr>
            </a:lvl1pPr>
            <a:lvl2pPr>
              <a:defRPr>
                <a:latin typeface="Helvetica Neue"/>
              </a:defRPr>
            </a:lvl2pPr>
            <a:lvl3pPr>
              <a:defRPr>
                <a:latin typeface="Helvetica Neue"/>
              </a:defRPr>
            </a:lvl3pPr>
            <a:lvl4pPr>
              <a:defRPr>
                <a:latin typeface="Helvetica Neue"/>
              </a:defRPr>
            </a:lvl4pPr>
            <a:lvl5pPr>
              <a:defRPr>
                <a:latin typeface="Helvetica Neue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>
            <a:lvl1pPr>
              <a:defRPr>
                <a:latin typeface="Helvetica Neue"/>
              </a:defRPr>
            </a:lvl1pPr>
            <a:lvl2pPr>
              <a:defRPr>
                <a:latin typeface="Helvetica Neue"/>
              </a:defRPr>
            </a:lvl2pPr>
            <a:lvl3pPr>
              <a:defRPr>
                <a:latin typeface="Helvetica Neue"/>
              </a:defRPr>
            </a:lvl3pPr>
            <a:lvl4pPr>
              <a:defRPr>
                <a:latin typeface="Helvetica Neue"/>
              </a:defRPr>
            </a:lvl4pPr>
            <a:lvl5pPr>
              <a:defRPr>
                <a:latin typeface="Helvetica Neue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Helvetica Neue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Helvetica Neue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latin typeface="Helvetica Neue"/>
              </a:defRPr>
            </a:lvl1pPr>
          </a:lstStyle>
          <a:p>
            <a:pPr>
              <a:defRPr/>
            </a:pPr>
            <a:fld id="{0CDB285D-ABD1-4A34-82D3-C1106C8FA3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Object 1"/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p:oleObj spid="_x0000_s373761" name="think-cell Slide" r:id="rId7" imgW="360" imgH="360" progId="">
              <p:embed/>
            </p:oleObj>
          </a:graphicData>
        </a:graphic>
      </p:graphicFrame>
      <p:sp>
        <p:nvSpPr>
          <p:cNvPr id="8" name="Rectangle 6" hidden="1">
            <a:extLst>
              <a:ext uri="{FF2B5EF4-FFF2-40B4-BE49-F238E27FC236}"/>
            </a:extLst>
          </p:cNvPr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200" dirty="0">
              <a:latin typeface="Arial" panose="020B0604020202020204" pitchFamily="34" charset="0"/>
              <a:ea typeface="+mj-ea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9" name="Right Triangle 7"/>
          <p:cNvSpPr/>
          <p:nvPr userDrawn="1"/>
        </p:nvSpPr>
        <p:spPr>
          <a:xfrm>
            <a:off x="0" y="5903913"/>
            <a:ext cx="985838" cy="954087"/>
          </a:xfrm>
          <a:prstGeom prst="rtTriangle">
            <a:avLst/>
          </a:prstGeom>
          <a:solidFill>
            <a:srgbClr val="3462A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Helvetica Neue"/>
            </a:endParaRPr>
          </a:p>
        </p:txBody>
      </p:sp>
      <p:pic>
        <p:nvPicPr>
          <p:cNvPr id="10" name="Picture 4" descr="Image result for ÎµÎ»Î»Î·Î½Î¹ÎºÎ· Î´Î·Î¼Î¿ÎºÏÎ±ÏÎ¹Î± logo"/>
          <p:cNvPicPr>
            <a:picLocks noChangeAspect="1" noChangeArrowheads="1"/>
          </p:cNvPicPr>
          <p:nvPr userDrawn="1"/>
        </p:nvPicPr>
        <p:blipFill>
          <a:blip r:embed="rId8"/>
          <a:srcRect/>
          <a:stretch>
            <a:fillRect/>
          </a:stretch>
        </p:blipFill>
        <p:spPr bwMode="auto">
          <a:xfrm>
            <a:off x="107950" y="6373813"/>
            <a:ext cx="376238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1" name="Object 2"/>
          <p:cNvGraphicFramePr>
            <a:graphicFrameLocks noChangeAspect="1"/>
          </p:cNvGraphicFramePr>
          <p:nvPr>
            <p:custDataLst>
              <p:tags r:id="rId4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p:oleObj spid="_x0000_s373762" name="think-cell Slide" r:id="rId9" imgW="360" imgH="360" progId="">
              <p:embed/>
            </p:oleObj>
          </a:graphicData>
        </a:graphic>
      </p:graphicFrame>
      <p:sp>
        <p:nvSpPr>
          <p:cNvPr id="12" name="Rectangle 9" hidden="1">
            <a:extLst>
              <a:ext uri="{FF2B5EF4-FFF2-40B4-BE49-F238E27FC236}"/>
            </a:extLst>
          </p:cNvPr>
          <p:cNvSpPr/>
          <p:nvPr userDrawn="1">
            <p:custDataLst>
              <p:tags r:id="rId5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200" dirty="0">
              <a:latin typeface="Helvetica Neue"/>
              <a:ea typeface="+mj-ea"/>
              <a:cs typeface="Arial" panose="020B0604020202020204" pitchFamily="34" charset="0"/>
              <a:sym typeface="Helvetica Neue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7"/>
            <a:ext cx="10515600" cy="1325563"/>
          </a:xfrm>
        </p:spPr>
        <p:txBody>
          <a:bodyPr/>
          <a:lstStyle>
            <a:lvl1pPr>
              <a:defRPr>
                <a:latin typeface="Helvetica Neue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>
                <a:latin typeface="Helvetica Neue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>
            <a:lvl1pPr>
              <a:defRPr>
                <a:latin typeface="Helvetica Neue"/>
              </a:defRPr>
            </a:lvl1pPr>
            <a:lvl2pPr>
              <a:defRPr>
                <a:latin typeface="Helvetica Neue"/>
              </a:defRPr>
            </a:lvl2pPr>
            <a:lvl3pPr>
              <a:defRPr>
                <a:latin typeface="Helvetica Neue"/>
              </a:defRPr>
            </a:lvl3pPr>
            <a:lvl4pPr>
              <a:defRPr>
                <a:latin typeface="Helvetica Neue"/>
              </a:defRPr>
            </a:lvl4pPr>
            <a:lvl5pPr>
              <a:defRPr>
                <a:latin typeface="Helvetica Neue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>
                <a:latin typeface="Helvetica Neue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>
            <a:lvl1pPr>
              <a:defRPr>
                <a:latin typeface="Helvetica Neue"/>
              </a:defRPr>
            </a:lvl1pPr>
            <a:lvl2pPr>
              <a:defRPr>
                <a:latin typeface="Helvetica Neue"/>
              </a:defRPr>
            </a:lvl2pPr>
            <a:lvl3pPr>
              <a:defRPr>
                <a:latin typeface="Helvetica Neue"/>
              </a:defRPr>
            </a:lvl3pPr>
            <a:lvl4pPr>
              <a:defRPr>
                <a:latin typeface="Helvetica Neue"/>
              </a:defRPr>
            </a:lvl4pPr>
            <a:lvl5pPr>
              <a:defRPr>
                <a:latin typeface="Helvetica Neue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3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Helvetica Neue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Helvetica Neue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latin typeface="Helvetica Neue"/>
              </a:defRPr>
            </a:lvl1pPr>
          </a:lstStyle>
          <a:p>
            <a:pPr>
              <a:defRPr/>
            </a:pPr>
            <a:fld id="{2C41FB10-7638-44CE-B4CD-EC77E0C8657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1"/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p:oleObj spid="_x0000_s374785" name="think-cell Slide" r:id="rId7" imgW="360" imgH="360" progId="">
              <p:embed/>
            </p:oleObj>
          </a:graphicData>
        </a:graphic>
      </p:graphicFrame>
      <p:sp>
        <p:nvSpPr>
          <p:cNvPr id="4" name="Rectangle 6" hidden="1">
            <a:extLst>
              <a:ext uri="{FF2B5EF4-FFF2-40B4-BE49-F238E27FC236}"/>
            </a:extLst>
          </p:cNvPr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200" dirty="0">
              <a:latin typeface="Arial" panose="020B0604020202020204" pitchFamily="34" charset="0"/>
              <a:ea typeface="+mj-ea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5" name="Right Triangle 7"/>
          <p:cNvSpPr/>
          <p:nvPr userDrawn="1"/>
        </p:nvSpPr>
        <p:spPr>
          <a:xfrm>
            <a:off x="0" y="5903913"/>
            <a:ext cx="985838" cy="954087"/>
          </a:xfrm>
          <a:prstGeom prst="rtTriangle">
            <a:avLst/>
          </a:prstGeom>
          <a:solidFill>
            <a:srgbClr val="3462A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Helvetica Neue"/>
            </a:endParaRPr>
          </a:p>
        </p:txBody>
      </p:sp>
      <p:pic>
        <p:nvPicPr>
          <p:cNvPr id="6" name="Picture 4" descr="Image result for ÎµÎ»Î»Î·Î½Î¹ÎºÎ· Î´Î·Î¼Î¿ÎºÏÎ±ÏÎ¹Î± logo"/>
          <p:cNvPicPr>
            <a:picLocks noChangeAspect="1" noChangeArrowheads="1"/>
          </p:cNvPicPr>
          <p:nvPr userDrawn="1"/>
        </p:nvPicPr>
        <p:blipFill>
          <a:blip r:embed="rId8"/>
          <a:srcRect/>
          <a:stretch>
            <a:fillRect/>
          </a:stretch>
        </p:blipFill>
        <p:spPr bwMode="auto">
          <a:xfrm>
            <a:off x="107950" y="6373813"/>
            <a:ext cx="376238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7" name="Object 2"/>
          <p:cNvGraphicFramePr>
            <a:graphicFrameLocks noChangeAspect="1"/>
          </p:cNvGraphicFramePr>
          <p:nvPr>
            <p:custDataLst>
              <p:tags r:id="rId4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p:oleObj spid="_x0000_s374786" name="think-cell Slide" r:id="rId9" imgW="360" imgH="360" progId="">
              <p:embed/>
            </p:oleObj>
          </a:graphicData>
        </a:graphic>
      </p:graphicFrame>
      <p:sp>
        <p:nvSpPr>
          <p:cNvPr id="8" name="Rectangle 6" hidden="1">
            <a:extLst>
              <a:ext uri="{FF2B5EF4-FFF2-40B4-BE49-F238E27FC236}"/>
            </a:extLst>
          </p:cNvPr>
          <p:cNvSpPr/>
          <p:nvPr userDrawn="1">
            <p:custDataLst>
              <p:tags r:id="rId5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200" dirty="0">
              <a:latin typeface="Helvetica Neue"/>
              <a:ea typeface="+mj-ea"/>
              <a:cs typeface="Arial" panose="020B0604020202020204" pitchFamily="34" charset="0"/>
              <a:sym typeface="Helvetica Neue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Helvetica Neue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9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Helvetica Neue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Helvetica Neue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latin typeface="Helvetica Neue"/>
              </a:defRPr>
            </a:lvl1pPr>
          </a:lstStyle>
          <a:p>
            <a:pPr>
              <a:defRPr/>
            </a:pPr>
            <a:fld id="{0663C075-495A-49BA-AFCE-0C8A537DE77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ECE509-416A-4EC4-8F6A-D61685CD044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Object 1"/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p:oleObj spid="_x0000_s375809" name="think-cell Slide" r:id="rId7" imgW="360" imgH="360" progId="">
              <p:embed/>
            </p:oleObj>
          </a:graphicData>
        </a:graphic>
      </p:graphicFrame>
      <p:sp>
        <p:nvSpPr>
          <p:cNvPr id="6" name="Rectangle 6" hidden="1">
            <a:extLst>
              <a:ext uri="{FF2B5EF4-FFF2-40B4-BE49-F238E27FC236}"/>
            </a:extLst>
          </p:cNvPr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200" dirty="0">
              <a:latin typeface="Arial" panose="020B0604020202020204" pitchFamily="34" charset="0"/>
              <a:ea typeface="+mj-ea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7" name="Right Triangle 7"/>
          <p:cNvSpPr/>
          <p:nvPr userDrawn="1"/>
        </p:nvSpPr>
        <p:spPr>
          <a:xfrm>
            <a:off x="0" y="5903913"/>
            <a:ext cx="985838" cy="954087"/>
          </a:xfrm>
          <a:prstGeom prst="rtTriangle">
            <a:avLst/>
          </a:prstGeom>
          <a:solidFill>
            <a:srgbClr val="3462A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Helvetica Neue"/>
            </a:endParaRPr>
          </a:p>
        </p:txBody>
      </p:sp>
      <p:pic>
        <p:nvPicPr>
          <p:cNvPr id="8" name="Picture 4" descr="Image result for ÎµÎ»Î»Î·Î½Î¹ÎºÎ· Î´Î·Î¼Î¿ÎºÏÎ±ÏÎ¹Î± logo"/>
          <p:cNvPicPr>
            <a:picLocks noChangeAspect="1" noChangeArrowheads="1"/>
          </p:cNvPicPr>
          <p:nvPr userDrawn="1"/>
        </p:nvPicPr>
        <p:blipFill>
          <a:blip r:embed="rId8"/>
          <a:srcRect/>
          <a:stretch>
            <a:fillRect/>
          </a:stretch>
        </p:blipFill>
        <p:spPr bwMode="auto">
          <a:xfrm>
            <a:off x="107950" y="6373813"/>
            <a:ext cx="376238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9" name="Object 2"/>
          <p:cNvGraphicFramePr>
            <a:graphicFrameLocks noChangeAspect="1"/>
          </p:cNvGraphicFramePr>
          <p:nvPr>
            <p:custDataLst>
              <p:tags r:id="rId4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p:oleObj spid="_x0000_s375810" name="think-cell Slide" r:id="rId9" imgW="360" imgH="360" progId="">
              <p:embed/>
            </p:oleObj>
          </a:graphicData>
        </a:graphic>
      </p:graphicFrame>
      <p:sp>
        <p:nvSpPr>
          <p:cNvPr id="10" name="Rectangle 7" hidden="1">
            <a:extLst>
              <a:ext uri="{FF2B5EF4-FFF2-40B4-BE49-F238E27FC236}"/>
            </a:extLst>
          </p:cNvPr>
          <p:cNvSpPr/>
          <p:nvPr userDrawn="1">
            <p:custDataLst>
              <p:tags r:id="rId5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200" dirty="0">
              <a:latin typeface="Helvetica Neue"/>
              <a:ea typeface="+mj-ea"/>
              <a:cs typeface="Arial" panose="020B0604020202020204" pitchFamily="34" charset="0"/>
              <a:sym typeface="Helvetica Neue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>
                <a:latin typeface="Helvetica Neue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3200">
                <a:latin typeface="Helvetica Neue"/>
              </a:defRPr>
            </a:lvl1pPr>
            <a:lvl2pPr>
              <a:defRPr sz="2800">
                <a:latin typeface="Helvetica Neue"/>
              </a:defRPr>
            </a:lvl2pPr>
            <a:lvl3pPr>
              <a:defRPr sz="2400">
                <a:latin typeface="Helvetica Neue"/>
              </a:defRPr>
            </a:lvl3pPr>
            <a:lvl4pPr>
              <a:defRPr sz="2000">
                <a:latin typeface="Helvetica Neue"/>
              </a:defRPr>
            </a:lvl4pPr>
            <a:lvl5pPr>
              <a:defRPr sz="2000">
                <a:latin typeface="Helvetica Neue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>
                <a:latin typeface="Helvetica Neue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1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Helvetica Neue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Helvetica Neue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latin typeface="Helvetica Neue"/>
              </a:defRPr>
            </a:lvl1pPr>
          </a:lstStyle>
          <a:p>
            <a:pPr>
              <a:defRPr/>
            </a:pPr>
            <a:fld id="{3B4239F1-8D00-43D9-ACBE-D7F5606DA4B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ags" Target="../tags/tag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ags" Target="../tags/tag2.xml"/><Relationship Id="rId2" Type="http://schemas.openxmlformats.org/officeDocument/2006/relationships/slideLayout" Target="../slideLayouts/slideLayout2.xml"/><Relationship Id="rId16" Type="http://schemas.openxmlformats.org/officeDocument/2006/relationships/vmlDrawing" Target="../drawings/vmlDrawing1.vml"/><Relationship Id="rId20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9" Type="http://schemas.openxmlformats.org/officeDocument/2006/relationships/oleObject" Target="../embeddings/oleObject1.bin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688" name="Object 640"/>
          <p:cNvGraphicFramePr>
            <a:graphicFrameLocks noChangeAspect="1"/>
          </p:cNvGraphicFramePr>
          <p:nvPr>
            <p:custDataLst>
              <p:tags r:id="rId17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p:oleObj spid="_x0000_s2688" name="think-cell Slide" r:id="rId19" imgW="360" imgH="360" progId="">
              <p:embed/>
            </p:oleObj>
          </a:graphicData>
        </a:graphic>
      </p:graphicFrame>
      <p:sp>
        <p:nvSpPr>
          <p:cNvPr id="7" name="Rectangle 6" hidden="1">
            <a:extLst>
              <a:ext uri="{FF2B5EF4-FFF2-40B4-BE49-F238E27FC236}"/>
            </a:extLst>
          </p:cNvPr>
          <p:cNvSpPr/>
          <p:nvPr userDrawn="1">
            <p:custDataLst>
              <p:tags r:id="rId18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200" dirty="0">
              <a:latin typeface="Arial" panose="020B0604020202020204" pitchFamily="34" charset="0"/>
              <a:ea typeface="+mj-ea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8" name="Right Triangle 7"/>
          <p:cNvSpPr/>
          <p:nvPr userDrawn="1"/>
        </p:nvSpPr>
        <p:spPr>
          <a:xfrm>
            <a:off x="0" y="5903913"/>
            <a:ext cx="985838" cy="954087"/>
          </a:xfrm>
          <a:prstGeom prst="rtTriangle">
            <a:avLst/>
          </a:prstGeom>
          <a:solidFill>
            <a:srgbClr val="3462A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Helvetica Neue"/>
            </a:endParaRPr>
          </a:p>
        </p:txBody>
      </p:sp>
      <p:sp>
        <p:nvSpPr>
          <p:cNvPr id="2692" name="Title Placeholder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739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69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38200" y="1463675"/>
            <a:ext cx="10515600" cy="4351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886075" y="635952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accent1">
                    <a:lumMod val="50000"/>
                  </a:schemeClr>
                </a:solidFill>
                <a:latin typeface="Helvetica Neue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953125" y="6356350"/>
            <a:ext cx="2200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accent1">
                    <a:lumMod val="50000"/>
                  </a:schemeClr>
                </a:solidFill>
                <a:latin typeface="Helvetica Neue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accent1">
                    <a:lumMod val="50000"/>
                  </a:schemeClr>
                </a:solidFill>
                <a:latin typeface="Helvetica Neue"/>
                <a:cs typeface="+mn-cs"/>
              </a:defRPr>
            </a:lvl1pPr>
          </a:lstStyle>
          <a:p>
            <a:pPr>
              <a:defRPr/>
            </a:pPr>
            <a:fld id="{EC1EE62A-3F5C-4A44-90F8-A3C2F34AE22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2697" name="Picture 4" descr="Image result for ÎµÎ»Î»Î·Î½Î¹ÎºÎ· Î´Î·Î¼Î¿ÎºÏÎ±ÏÎ¹Î± logo"/>
          <p:cNvPicPr>
            <a:picLocks noChangeAspect="1" noChangeArrowheads="1"/>
          </p:cNvPicPr>
          <p:nvPr userDrawn="1"/>
        </p:nvPicPr>
        <p:blipFill>
          <a:blip r:embed="rId20"/>
          <a:srcRect/>
          <a:stretch>
            <a:fillRect/>
          </a:stretch>
        </p:blipFill>
        <p:spPr bwMode="auto">
          <a:xfrm>
            <a:off x="107950" y="6373813"/>
            <a:ext cx="376238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62" r:id="rId8"/>
    <p:sldLayoutId id="2147483670" r:id="rId9"/>
    <p:sldLayoutId id="2147483671" r:id="rId10"/>
    <p:sldLayoutId id="2147483672" r:id="rId11"/>
    <p:sldLayoutId id="2147483673" r:id="rId12"/>
    <p:sldLayoutId id="2147483674" r:id="rId13"/>
    <p:sldLayoutId id="2147483675" r:id="rId14"/>
  </p:sldLayoutIdLst>
  <p:hf hdr="0" ftr="0" dt="0"/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sz="3200" kern="1200">
          <a:solidFill>
            <a:srgbClr val="253356"/>
          </a:solidFill>
          <a:latin typeface="Helvetica Neue"/>
          <a:ea typeface="+mj-ea"/>
          <a:cs typeface="Arial" panose="020B0604020202020204" pitchFamily="34" charset="0"/>
        </a:defRPr>
      </a:lvl1pPr>
      <a:lvl2pPr algn="l" rtl="0" fontAlgn="base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rgbClr val="253356"/>
          </a:solidFill>
          <a:latin typeface="Helvetica Neue"/>
          <a:cs typeface="Arial" charset="0"/>
        </a:defRPr>
      </a:lvl2pPr>
      <a:lvl3pPr algn="l" rtl="0" fontAlgn="base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rgbClr val="253356"/>
          </a:solidFill>
          <a:latin typeface="Helvetica Neue"/>
          <a:cs typeface="Arial" charset="0"/>
        </a:defRPr>
      </a:lvl3pPr>
      <a:lvl4pPr algn="l" rtl="0" fontAlgn="base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rgbClr val="253356"/>
          </a:solidFill>
          <a:latin typeface="Helvetica Neue"/>
          <a:cs typeface="Arial" charset="0"/>
        </a:defRPr>
      </a:lvl4pPr>
      <a:lvl5pPr algn="l" rtl="0" fontAlgn="base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rgbClr val="253356"/>
          </a:solidFill>
          <a:latin typeface="Helvetica Neue"/>
          <a:cs typeface="Arial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rgbClr val="253356"/>
          </a:solidFill>
          <a:latin typeface="Helvetica Neue"/>
          <a:cs typeface="Arial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rgbClr val="253356"/>
          </a:solidFill>
          <a:latin typeface="Helvetica Neue"/>
          <a:cs typeface="Arial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rgbClr val="253356"/>
          </a:solidFill>
          <a:latin typeface="Helvetica Neue"/>
          <a:cs typeface="Arial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rgbClr val="253356"/>
          </a:solidFill>
          <a:latin typeface="Helvetica Neue"/>
          <a:cs typeface="Arial" charset="0"/>
        </a:defRPr>
      </a:lvl9pPr>
    </p:titleStyle>
    <p:bodyStyle>
      <a:lvl1pPr marL="228600" indent="-228600" algn="l" rtl="0" fontAlgn="base">
        <a:lnSpc>
          <a:spcPct val="90000"/>
        </a:lnSpc>
        <a:spcBef>
          <a:spcPts val="1000"/>
        </a:spcBef>
        <a:spcAft>
          <a:spcPct val="0"/>
        </a:spcAft>
        <a:buFont typeface="Arial" charset="0"/>
        <a:buChar char="•"/>
        <a:defRPr sz="1100" kern="1200">
          <a:solidFill>
            <a:schemeClr val="tx1"/>
          </a:solidFill>
          <a:latin typeface="Helvetica Neue"/>
          <a:ea typeface="+mn-ea"/>
          <a:cs typeface="Arial" panose="020B0604020202020204" pitchFamily="34" charset="0"/>
        </a:defRPr>
      </a:lvl1pPr>
      <a:lvl2pPr marL="6858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1100" kern="1200">
          <a:solidFill>
            <a:schemeClr val="tx1"/>
          </a:solidFill>
          <a:latin typeface="Helvetica Neue"/>
          <a:ea typeface="+mn-ea"/>
          <a:cs typeface="Arial" panose="020B0604020202020204" pitchFamily="34" charset="0"/>
        </a:defRPr>
      </a:lvl2pPr>
      <a:lvl3pPr marL="11430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1100" kern="1200">
          <a:solidFill>
            <a:schemeClr val="tx1"/>
          </a:solidFill>
          <a:latin typeface="Helvetica Neue"/>
          <a:ea typeface="+mn-ea"/>
          <a:cs typeface="Arial" panose="020B0604020202020204" pitchFamily="34" charset="0"/>
        </a:defRPr>
      </a:lvl3pPr>
      <a:lvl4pPr marL="16002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1100" kern="1200">
          <a:solidFill>
            <a:schemeClr val="tx1"/>
          </a:solidFill>
          <a:latin typeface="Helvetica Neue"/>
          <a:ea typeface="+mn-ea"/>
          <a:cs typeface="Arial" panose="020B0604020202020204" pitchFamily="34" charset="0"/>
        </a:defRPr>
      </a:lvl4pPr>
      <a:lvl5pPr marL="20574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1100" kern="1200">
          <a:solidFill>
            <a:schemeClr val="tx1"/>
          </a:solidFill>
          <a:latin typeface="Helvetica Neue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tags" Target="../tags/tag55.xml"/><Relationship Id="rId2" Type="http://schemas.openxmlformats.org/officeDocument/2006/relationships/tags" Target="../tags/tag54.xml"/><Relationship Id="rId1" Type="http://schemas.openxmlformats.org/officeDocument/2006/relationships/vmlDrawing" Target="../drawings/vmlDrawing15.vml"/><Relationship Id="rId5" Type="http://schemas.openxmlformats.org/officeDocument/2006/relationships/oleObject" Target="../embeddings/oleObject27.bin"/><Relationship Id="rId4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4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4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8.xml"/><Relationship Id="rId2" Type="http://schemas.openxmlformats.org/officeDocument/2006/relationships/tags" Target="../tags/tag56.xml"/><Relationship Id="rId1" Type="http://schemas.openxmlformats.org/officeDocument/2006/relationships/vmlDrawing" Target="../drawings/vmlDrawing16.vml"/><Relationship Id="rId5" Type="http://schemas.openxmlformats.org/officeDocument/2006/relationships/oleObject" Target="../embeddings/oleObject28.bin"/><Relationship Id="rId4" Type="http://schemas.openxmlformats.org/officeDocument/2006/relationships/notesSlide" Target="../notesSlides/notesSlide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3.xml"/><Relationship Id="rId2" Type="http://schemas.openxmlformats.org/officeDocument/2006/relationships/tags" Target="../tags/tag59.xml"/><Relationship Id="rId1" Type="http://schemas.openxmlformats.org/officeDocument/2006/relationships/vmlDrawing" Target="../drawings/vmlDrawing19.vml"/><Relationship Id="rId4" Type="http://schemas.openxmlformats.org/officeDocument/2006/relationships/oleObject" Target="../embeddings/oleObject31.bin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8.xml"/><Relationship Id="rId2" Type="http://schemas.openxmlformats.org/officeDocument/2006/relationships/tags" Target="../tags/tag57.xml"/><Relationship Id="rId1" Type="http://schemas.openxmlformats.org/officeDocument/2006/relationships/vmlDrawing" Target="../drawings/vmlDrawing17.vml"/><Relationship Id="rId5" Type="http://schemas.openxmlformats.org/officeDocument/2006/relationships/oleObject" Target="../embeddings/oleObject29.bin"/><Relationship Id="rId4" Type="http://schemas.openxmlformats.org/officeDocument/2006/relationships/notesSlide" Target="../notesSlides/notesSlid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8.xml"/><Relationship Id="rId2" Type="http://schemas.openxmlformats.org/officeDocument/2006/relationships/tags" Target="../tags/tag58.xml"/><Relationship Id="rId1" Type="http://schemas.openxmlformats.org/officeDocument/2006/relationships/vmlDrawing" Target="../drawings/vmlDrawing18.vml"/><Relationship Id="rId5" Type="http://schemas.openxmlformats.org/officeDocument/2006/relationships/oleObject" Target="../embeddings/oleObject30.bin"/><Relationship Id="rId4" Type="http://schemas.openxmlformats.org/officeDocument/2006/relationships/notesSlide" Target="../notesSlides/notesSlide3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4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4.xml"/><Relationship Id="rId3" Type="http://schemas.openxmlformats.org/officeDocument/2006/relationships/diagramLayout" Target="../diagrams/layout3.xml"/><Relationship Id="rId7" Type="http://schemas.openxmlformats.org/officeDocument/2006/relationships/diagramData" Target="../diagrams/data4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14.xml"/><Relationship Id="rId6" Type="http://schemas.microsoft.com/office/2007/relationships/diagramDrawing" Target="../diagrams/drawing3.xml"/><Relationship Id="rId11" Type="http://schemas.microsoft.com/office/2007/relationships/diagramDrawing" Target="../diagrams/drawing4.xml"/><Relationship Id="rId5" Type="http://schemas.openxmlformats.org/officeDocument/2006/relationships/diagramColors" Target="../diagrams/colors3.xml"/><Relationship Id="rId10" Type="http://schemas.openxmlformats.org/officeDocument/2006/relationships/diagramColors" Target="../diagrams/colors4.xml"/><Relationship Id="rId4" Type="http://schemas.openxmlformats.org/officeDocument/2006/relationships/diagramQuickStyle" Target="../diagrams/quickStyle3.xml"/><Relationship Id="rId9" Type="http://schemas.openxmlformats.org/officeDocument/2006/relationships/diagramQuickStyle" Target="../diagrams/quickStyle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8467" name="Object 467"/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p:oleObj spid="_x0000_s128467" name="think-cell Slide" r:id="rId5" imgW="360" imgH="360" progId="">
              <p:embed/>
            </p:oleObj>
          </a:graphicData>
        </a:graphic>
      </p:graphicFrame>
      <p:sp>
        <p:nvSpPr>
          <p:cNvPr id="4" name="Rectangle 3" hidden="1">
            <a:extLst>
              <a:ext uri="{FF2B5EF4-FFF2-40B4-BE49-F238E27FC236}"/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l-GR" sz="3200" dirty="0">
              <a:latin typeface="Helvetica Neue"/>
              <a:ea typeface="+mj-ea"/>
              <a:cs typeface="Arial" panose="020B0604020202020204" pitchFamily="34" charset="0"/>
              <a:sym typeface="Helvetica Neue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343275" y="4113213"/>
            <a:ext cx="7005638" cy="758825"/>
          </a:xfrm>
        </p:spPr>
        <p:txBody>
          <a:bodyPr rtlCol="0" anchor="t">
            <a:noAutofit/>
          </a:bodyPr>
          <a:lstStyle/>
          <a:p>
            <a:pPr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533"/>
              <a:defRPr/>
            </a:pPr>
            <a:r>
              <a:rPr lang="el-GR" sz="2800" b="1" dirty="0" smtClean="0">
                <a:solidFill>
                  <a:schemeClr val="tx1"/>
                </a:solidFill>
                <a:ea typeface="Arial"/>
                <a:cs typeface="Arial"/>
                <a:sym typeface="Georgia"/>
              </a:rPr>
              <a:t/>
            </a:r>
            <a:br>
              <a:rPr lang="el-GR" sz="2800" b="1" dirty="0" smtClean="0">
                <a:solidFill>
                  <a:schemeClr val="tx1"/>
                </a:solidFill>
                <a:ea typeface="Arial"/>
                <a:cs typeface="Arial"/>
                <a:sym typeface="Georgia"/>
              </a:rPr>
            </a:br>
            <a:r>
              <a:rPr lang="el-GR" sz="2800" dirty="0">
                <a:solidFill>
                  <a:schemeClr val="tx1"/>
                </a:solidFill>
                <a:ea typeface="Arial"/>
                <a:cs typeface="Arial"/>
                <a:sym typeface="Georgia"/>
              </a:rPr>
              <a:t/>
            </a:r>
            <a:br>
              <a:rPr lang="el-GR" sz="2800" dirty="0">
                <a:solidFill>
                  <a:schemeClr val="tx1"/>
                </a:solidFill>
                <a:ea typeface="Arial"/>
                <a:cs typeface="Arial"/>
                <a:sym typeface="Georgia"/>
              </a:rPr>
            </a:br>
            <a:r>
              <a:rPr lang="el-GR" sz="2800" dirty="0">
                <a:solidFill>
                  <a:schemeClr val="tx1"/>
                </a:solidFill>
                <a:ea typeface="Arial"/>
                <a:cs typeface="Arial"/>
                <a:sym typeface="Georgia"/>
              </a:rPr>
              <a:t/>
            </a:r>
            <a:br>
              <a:rPr lang="el-GR" sz="2800" dirty="0">
                <a:solidFill>
                  <a:schemeClr val="tx1"/>
                </a:solidFill>
                <a:ea typeface="Arial"/>
                <a:cs typeface="Arial"/>
                <a:sym typeface="Georgia"/>
              </a:rPr>
            </a:br>
            <a:endParaRPr lang="el-GR" sz="3200" dirty="0">
              <a:solidFill>
                <a:schemeClr val="tx1"/>
              </a:solidFill>
              <a:latin typeface="+mn-lt"/>
              <a:ea typeface="Arial"/>
              <a:cs typeface="Arial"/>
              <a:sym typeface="Arial"/>
            </a:endParaRPr>
          </a:p>
        </p:txBody>
      </p:sp>
      <p:sp>
        <p:nvSpPr>
          <p:cNvPr id="128470" name="Google Shape;403;p57"/>
          <p:cNvSpPr>
            <a:spLocks noGrp="1"/>
          </p:cNvSpPr>
          <p:nvPr>
            <p:ph type="subTitle" idx="1"/>
          </p:nvPr>
        </p:nvSpPr>
        <p:spPr>
          <a:xfrm>
            <a:off x="8042275" y="5099050"/>
            <a:ext cx="3549650" cy="2289175"/>
          </a:xfrm>
        </p:spPr>
        <p:txBody>
          <a:bodyPr lIns="91425" tIns="45700" rIns="91425" bIns="45700"/>
          <a:lstStyle/>
          <a:p>
            <a:pPr>
              <a:lnSpc>
                <a:spcPct val="100000"/>
              </a:lnSpc>
              <a:buClr>
                <a:srgbClr val="000000"/>
              </a:buClr>
              <a:buSzPts val="2000"/>
            </a:pPr>
            <a:endParaRPr lang="el-GR" sz="2000" smtClean="0">
              <a:cs typeface="Arial" charset="0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SzPts val="1800"/>
            </a:pPr>
            <a:r>
              <a:rPr lang="en-US" sz="1800" b="1" smtClean="0">
                <a:cs typeface="Arial" charset="0"/>
              </a:rPr>
              <a:t>1</a:t>
            </a:r>
            <a:r>
              <a:rPr lang="el-GR" sz="1800" b="1" smtClean="0">
                <a:cs typeface="Arial" charset="0"/>
              </a:rPr>
              <a:t>7</a:t>
            </a:r>
            <a:r>
              <a:rPr lang="el-GR" sz="1800" b="1" baseline="30000" smtClean="0">
                <a:cs typeface="Arial" charset="0"/>
              </a:rPr>
              <a:t>η</a:t>
            </a:r>
            <a:r>
              <a:rPr lang="el-GR" sz="1800" b="1" smtClean="0">
                <a:cs typeface="Arial" charset="0"/>
              </a:rPr>
              <a:t> Μαΐου 2020</a:t>
            </a:r>
          </a:p>
        </p:txBody>
      </p:sp>
      <p:sp>
        <p:nvSpPr>
          <p:cNvPr id="6" name="Title 1">
            <a:extLst>
              <a:ext uri="{FF2B5EF4-FFF2-40B4-BE49-F238E27FC236}"/>
            </a:extLst>
          </p:cNvPr>
          <p:cNvSpPr txBox="1">
            <a:spLocks/>
          </p:cNvSpPr>
          <p:nvPr/>
        </p:nvSpPr>
        <p:spPr>
          <a:xfrm>
            <a:off x="6151563" y="2984500"/>
            <a:ext cx="5483225" cy="2387600"/>
          </a:xfrm>
          <a:prstGeom prst="rect">
            <a:avLst/>
          </a:prstGeom>
        </p:spPr>
        <p:txBody>
          <a:bodyPr>
            <a:normAutofit/>
          </a:bodyPr>
          <a:lstStyle/>
          <a:p>
            <a:pPr algn="r">
              <a:lnSpc>
                <a:spcPct val="70000"/>
              </a:lnSpc>
            </a:pPr>
            <a:r>
              <a:rPr lang="el-GR" sz="3000">
                <a:solidFill>
                  <a:srgbClr val="143F6A"/>
                </a:solidFill>
                <a:latin typeface="Helvetica Neue"/>
                <a:sym typeface="Georgia" pitchFamily="18" charset="0"/>
              </a:rPr>
              <a:t>Επαναφορά της οικονομικής δραστηριότητας</a:t>
            </a:r>
            <a:r>
              <a:rPr lang="el-GR" sz="3000">
                <a:latin typeface="Helvetica Neue"/>
                <a:sym typeface="Georgia" pitchFamily="18" charset="0"/>
              </a:rPr>
              <a:t/>
            </a:r>
            <a:br>
              <a:rPr lang="el-GR" sz="3000">
                <a:latin typeface="Helvetica Neue"/>
                <a:sym typeface="Georgia" pitchFamily="18" charset="0"/>
              </a:rPr>
            </a:br>
            <a:r>
              <a:rPr lang="el-GR" sz="3000">
                <a:latin typeface="Helvetica Neue"/>
                <a:sym typeface="Georgia" pitchFamily="18" charset="0"/>
              </a:rPr>
              <a:t/>
            </a:r>
            <a:br>
              <a:rPr lang="el-GR" sz="3000">
                <a:latin typeface="Helvetica Neue"/>
                <a:sym typeface="Georgia" pitchFamily="18" charset="0"/>
              </a:rPr>
            </a:br>
            <a:r>
              <a:rPr lang="en-US" sz="2400">
                <a:solidFill>
                  <a:srgbClr val="374D81"/>
                </a:solidFill>
                <a:latin typeface="Helvetica Neue"/>
                <a:sym typeface="Georgia" pitchFamily="18" charset="0"/>
              </a:rPr>
              <a:t>3</a:t>
            </a:r>
            <a:r>
              <a:rPr lang="el-GR" sz="2400" baseline="30000">
                <a:solidFill>
                  <a:srgbClr val="374D81"/>
                </a:solidFill>
                <a:latin typeface="Helvetica Neue"/>
                <a:sym typeface="Georgia" pitchFamily="18" charset="0"/>
              </a:rPr>
              <a:t>ο </a:t>
            </a:r>
            <a:r>
              <a:rPr lang="el-GR" sz="2400">
                <a:solidFill>
                  <a:srgbClr val="374D81"/>
                </a:solidFill>
                <a:latin typeface="Helvetica Neue"/>
                <a:sym typeface="Georgia" pitchFamily="18" charset="0"/>
              </a:rPr>
              <a:t>&amp; 4</a:t>
            </a:r>
            <a:r>
              <a:rPr lang="el-GR" sz="2400" baseline="30000">
                <a:solidFill>
                  <a:srgbClr val="374D81"/>
                </a:solidFill>
                <a:latin typeface="Helvetica Neue"/>
                <a:sym typeface="Georgia" pitchFamily="18" charset="0"/>
              </a:rPr>
              <a:t>ο</a:t>
            </a:r>
            <a:r>
              <a:rPr lang="el-GR" sz="2400">
                <a:solidFill>
                  <a:srgbClr val="374D81"/>
                </a:solidFill>
                <a:latin typeface="Helvetica Neue"/>
                <a:sym typeface="Georgia" pitchFamily="18" charset="0"/>
              </a:rPr>
              <a:t> Στάδιο</a:t>
            </a:r>
            <a:endParaRPr lang="el-GR" sz="2200">
              <a:solidFill>
                <a:srgbClr val="374D81"/>
              </a:solidFill>
              <a:latin typeface="Helvetica Neue"/>
              <a:sym typeface="Georgia" pitchFamily="18" charset="0"/>
            </a:endParaRPr>
          </a:p>
          <a:p>
            <a:pPr algn="r">
              <a:lnSpc>
                <a:spcPct val="70000"/>
              </a:lnSpc>
            </a:pPr>
            <a:endParaRPr lang="el-GR" sz="1700">
              <a:solidFill>
                <a:srgbClr val="374D81"/>
              </a:solidFill>
              <a:latin typeface="Helvetica Neue"/>
              <a:sym typeface="Georgia" pitchFamily="18" charset="0"/>
            </a:endParaRPr>
          </a:p>
          <a:p>
            <a:pPr algn="r">
              <a:lnSpc>
                <a:spcPct val="70000"/>
              </a:lnSpc>
            </a:pPr>
            <a:r>
              <a:rPr lang="el-GR">
                <a:solidFill>
                  <a:srgbClr val="374D81"/>
                </a:solidFill>
                <a:latin typeface="Helvetica Neue"/>
                <a:sym typeface="Georgia" pitchFamily="18" charset="0"/>
              </a:rPr>
              <a:t>(1</a:t>
            </a:r>
            <a:r>
              <a:rPr lang="en-US">
                <a:solidFill>
                  <a:srgbClr val="374D81"/>
                </a:solidFill>
                <a:latin typeface="Helvetica Neue"/>
                <a:sym typeface="Georgia" pitchFamily="18" charset="0"/>
              </a:rPr>
              <a:t>8</a:t>
            </a:r>
            <a:r>
              <a:rPr lang="el-GR">
                <a:solidFill>
                  <a:srgbClr val="374D81"/>
                </a:solidFill>
                <a:latin typeface="Helvetica Neue"/>
                <a:sym typeface="Georgia" pitchFamily="18" charset="0"/>
              </a:rPr>
              <a:t> &amp; 25 Μαΐου)  </a:t>
            </a:r>
            <a:r>
              <a:rPr lang="en-US" sz="3000">
                <a:latin typeface="Helvetica Neue"/>
                <a:sym typeface="Georgia" pitchFamily="18" charset="0"/>
              </a:rPr>
              <a:t/>
            </a:r>
            <a:br>
              <a:rPr lang="en-US" sz="3000">
                <a:latin typeface="Helvetica Neue"/>
                <a:sym typeface="Georgia" pitchFamily="18" charset="0"/>
              </a:rPr>
            </a:br>
            <a:r>
              <a:rPr lang="en-US" sz="3000">
                <a:latin typeface="Helvetica Neue"/>
                <a:sym typeface="Georgia" pitchFamily="18" charset="0"/>
              </a:rPr>
              <a:t/>
            </a:r>
            <a:br>
              <a:rPr lang="en-US" sz="3000">
                <a:latin typeface="Helvetica Neue"/>
                <a:sym typeface="Georgia" pitchFamily="18" charset="0"/>
              </a:rPr>
            </a:br>
            <a:endParaRPr lang="el-GR" sz="3000">
              <a:latin typeface="Helvetica Neue"/>
              <a:sym typeface="Georgia" pitchFamily="18" charset="0"/>
            </a:endParaRPr>
          </a:p>
        </p:txBody>
      </p:sp>
      <p:sp>
        <p:nvSpPr>
          <p:cNvPr id="128472" name="6 - Ορθογώνιο"/>
          <p:cNvSpPr>
            <a:spLocks noChangeArrowheads="1"/>
          </p:cNvSpPr>
          <p:nvPr/>
        </p:nvSpPr>
        <p:spPr bwMode="auto">
          <a:xfrm>
            <a:off x="1233488" y="6211888"/>
            <a:ext cx="8334375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l-GR" b="1">
                <a:solidFill>
                  <a:schemeClr val="bg1"/>
                </a:solidFill>
                <a:latin typeface="Calibri" pitchFamily="34" charset="0"/>
                <a:sym typeface="Georgia" pitchFamily="18" charset="0"/>
              </a:rPr>
              <a:t>Υπουργείο Ανάπτυξης και Επενδύσεων </a:t>
            </a:r>
          </a:p>
        </p:txBody>
      </p:sp>
      <p:sp>
        <p:nvSpPr>
          <p:cNvPr id="128473" name="Title 1"/>
          <p:cNvSpPr txBox="1">
            <a:spLocks/>
          </p:cNvSpPr>
          <p:nvPr/>
        </p:nvSpPr>
        <p:spPr bwMode="auto">
          <a:xfrm>
            <a:off x="6545263" y="671513"/>
            <a:ext cx="5102225" cy="2436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>
              <a:buClr>
                <a:srgbClr val="000000"/>
              </a:buClr>
              <a:buSzPts val="4500"/>
            </a:pPr>
            <a:r>
              <a:rPr lang="el-GR" sz="3200" b="1">
                <a:latin typeface="Helvetica Neue"/>
                <a:sym typeface="Georgia" pitchFamily="18" charset="0"/>
              </a:rPr>
              <a:t>Σχέδιο σταδιακής αποκλιμάκωσης των περιοριστικών μέτρων </a:t>
            </a:r>
            <a:br>
              <a:rPr lang="el-GR" sz="3200" b="1">
                <a:latin typeface="Helvetica Neue"/>
                <a:sym typeface="Georgia" pitchFamily="18" charset="0"/>
              </a:rPr>
            </a:br>
            <a:r>
              <a:rPr lang="el-GR" sz="3200" b="1">
                <a:latin typeface="Helvetica Neue"/>
                <a:sym typeface="Georgia" pitchFamily="18" charset="0"/>
              </a:rPr>
              <a:t/>
            </a:r>
            <a:br>
              <a:rPr lang="el-GR" sz="3200" b="1">
                <a:latin typeface="Helvetica Neue"/>
                <a:sym typeface="Georgia" pitchFamily="18" charset="0"/>
              </a:rPr>
            </a:br>
            <a:endParaRPr lang="el-GR" sz="3200">
              <a:latin typeface="Calibri" pitchFamily="34" charset="0"/>
              <a:sym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: Diagonal Corners Snipped 10">
            <a:extLst>
              <a:ext uri="{FF2B5EF4-FFF2-40B4-BE49-F238E27FC236}"/>
            </a:extLst>
          </p:cNvPr>
          <p:cNvSpPr/>
          <p:nvPr/>
        </p:nvSpPr>
        <p:spPr>
          <a:xfrm>
            <a:off x="425450" y="547688"/>
            <a:ext cx="10987088" cy="874712"/>
          </a:xfrm>
          <a:prstGeom prst="snip2DiagRect">
            <a:avLst/>
          </a:prstGeom>
          <a:solidFill>
            <a:srgbClr val="3462AB"/>
          </a:solidFill>
          <a:ln>
            <a:noFill/>
          </a:ln>
        </p:spPr>
        <p:txBody>
          <a:bodyPr lIns="111176" tIns="15860" rIns="111176" bIns="15860" anchor="ctr"/>
          <a:lstStyle/>
          <a:p>
            <a:r>
              <a:rPr lang="el-GR" sz="2400">
                <a:solidFill>
                  <a:srgbClr val="FFFFFF"/>
                </a:solidFill>
                <a:latin typeface="Calibri" pitchFamily="34" charset="0"/>
                <a:sym typeface="Georgia" pitchFamily="18" charset="0"/>
              </a:rPr>
              <a:t>3</a:t>
            </a:r>
            <a:r>
              <a:rPr lang="en-GB" sz="2400">
                <a:solidFill>
                  <a:srgbClr val="FFFFFF"/>
                </a:solidFill>
                <a:latin typeface="Calibri" pitchFamily="34" charset="0"/>
                <a:sym typeface="Georgia" pitchFamily="18" charset="0"/>
              </a:rPr>
              <a:t>o </a:t>
            </a:r>
            <a:r>
              <a:rPr lang="el-GR" sz="2400">
                <a:solidFill>
                  <a:srgbClr val="FFFFFF"/>
                </a:solidFill>
                <a:latin typeface="Calibri" pitchFamily="34" charset="0"/>
                <a:sym typeface="Georgia" pitchFamily="18" charset="0"/>
              </a:rPr>
              <a:t>Στάδιο – 18 Μαΐου</a:t>
            </a:r>
          </a:p>
        </p:txBody>
      </p:sp>
      <p:sp>
        <p:nvSpPr>
          <p:cNvPr id="18" name="TextBox 17">
            <a:extLst>
              <a:ext uri="{FF2B5EF4-FFF2-40B4-BE49-F238E27FC236}"/>
            </a:extLst>
          </p:cNvPr>
          <p:cNvSpPr txBox="1"/>
          <p:nvPr/>
        </p:nvSpPr>
        <p:spPr bwMode="auto">
          <a:xfrm>
            <a:off x="1450975" y="2679700"/>
            <a:ext cx="1192213" cy="2349500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  <a:effectLst/>
          <a:extLst>
            <a:ext uri="{FAA26D3D-D897-4be2-8F04-BA451C77F1D7}"/>
          </a:extLst>
        </p:spPr>
        <p:txBody>
          <a:bodyPr lIns="81000" tIns="54000" rIns="54000" bIns="54000" anchor="ctr"/>
          <a:lstStyle>
            <a:defPPr>
              <a:defRPr lang="en-GB"/>
            </a:defPPr>
            <a:lvl1pPr marL="177800" indent="-177800">
              <a:spcBef>
                <a:spcPts val="1200"/>
              </a:spcBef>
              <a:buClrTx/>
              <a:buFont typeface="Arial" panose="020B0604020202020204" pitchFamily="34" charset="0"/>
              <a:buChar char="•"/>
              <a:defRPr sz="1200" b="0" i="0" kern="0">
                <a:latin typeface="+mn-lt"/>
                <a:ea typeface="Geneva" charset="0"/>
              </a:defRPr>
            </a:lvl1pPr>
            <a:lvl2pPr marL="742950" indent="-285750">
              <a:spcBef>
                <a:spcPct val="20000"/>
              </a:spcBef>
              <a:buChar char="–"/>
              <a:defRPr sz="1400">
                <a:ea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400">
                <a:ea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400">
                <a:ea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1400">
                <a:ea typeface="Arial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9pPr>
          </a:lstStyle>
          <a:p>
            <a:pPr marL="0" indent="0" algn="ctr" eaLnBrk="0" hangingPunct="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/>
            </a:pPr>
            <a:endParaRPr lang="el-GR" sz="1300" b="1" dirty="0" smtClean="0">
              <a:solidFill>
                <a:schemeClr val="bg1"/>
              </a:solidFill>
              <a:cs typeface="Times New Roman" panose="02020603050405020304" pitchFamily="18" charset="0"/>
            </a:endParaRPr>
          </a:p>
          <a:p>
            <a:pPr marL="0" indent="0" algn="ctr" eaLnBrk="0" hangingPunct="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/>
            </a:pPr>
            <a:endParaRPr lang="el-GR" sz="1300" b="1" dirty="0" smtClean="0">
              <a:solidFill>
                <a:schemeClr val="bg1"/>
              </a:solidFill>
              <a:cs typeface="Times New Roman" panose="02020603050405020304" pitchFamily="18" charset="0"/>
            </a:endParaRPr>
          </a:p>
          <a:p>
            <a:pPr marL="0" indent="0" algn="ctr" eaLnBrk="0" hangingPunct="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/>
            </a:pPr>
            <a:r>
              <a:rPr lang="el-GR" sz="1300" b="1" dirty="0" smtClean="0">
                <a:solidFill>
                  <a:schemeClr val="bg1"/>
                </a:solidFill>
                <a:cs typeface="Times New Roman" panose="02020603050405020304" pitchFamily="18" charset="0"/>
              </a:rPr>
              <a:t>91.04</a:t>
            </a:r>
          </a:p>
          <a:p>
            <a:pPr marL="0" indent="0" algn="ctr" eaLnBrk="0" hangingPunct="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/>
            </a:pPr>
            <a:r>
              <a:rPr lang="el-GR" sz="1300" b="1" dirty="0" smtClean="0">
                <a:solidFill>
                  <a:schemeClr val="bg1"/>
                </a:solidFill>
                <a:cs typeface="Times New Roman" panose="02020603050405020304" pitchFamily="18" charset="0"/>
              </a:rPr>
              <a:t>(Βοτανικοί και ζωολογικοί κήποι και φυσικοί βιότοποι) </a:t>
            </a:r>
            <a:endParaRPr lang="el-GR" sz="1300" b="1" dirty="0">
              <a:solidFill>
                <a:schemeClr val="bg1"/>
              </a:solidFill>
              <a:cs typeface="Times New Roman" panose="02020603050405020304" pitchFamily="18" charset="0"/>
            </a:endParaRPr>
          </a:p>
        </p:txBody>
      </p:sp>
      <p:sp>
        <p:nvSpPr>
          <p:cNvPr id="19" name="TextBox 18">
            <a:extLst>
              <a:ext uri="{FF2B5EF4-FFF2-40B4-BE49-F238E27FC236}"/>
            </a:extLst>
          </p:cNvPr>
          <p:cNvSpPr txBox="1"/>
          <p:nvPr/>
        </p:nvSpPr>
        <p:spPr bwMode="auto">
          <a:xfrm>
            <a:off x="2701925" y="2682875"/>
            <a:ext cx="7356475" cy="720725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  <a:effectLst/>
          <a:extLst>
            <a:ext uri="{FAA26D3D-D897-4be2-8F04-BA451C77F1D7}"/>
          </a:extLst>
        </p:spPr>
        <p:txBody>
          <a:bodyPr lIns="108000" tIns="72000" rIns="72000" bIns="54000" anchor="ctr"/>
          <a:lstStyle>
            <a:defPPr>
              <a:defRPr lang="en-GB"/>
            </a:defPPr>
            <a:lvl1pPr marL="177800" indent="-177800">
              <a:spcBef>
                <a:spcPts val="1200"/>
              </a:spcBef>
              <a:buClrTx/>
              <a:buFont typeface="Arial" panose="020B0604020202020204" pitchFamily="34" charset="0"/>
              <a:buChar char="•"/>
              <a:defRPr sz="1200" b="0" i="0" kern="0">
                <a:latin typeface="+mn-lt"/>
                <a:ea typeface="Geneva" charset="0"/>
              </a:defRPr>
            </a:lvl1pPr>
            <a:lvl2pPr marL="742950" indent="-285750">
              <a:spcBef>
                <a:spcPct val="20000"/>
              </a:spcBef>
              <a:buChar char="–"/>
              <a:defRPr sz="1400">
                <a:ea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400">
                <a:ea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400">
                <a:ea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1400">
                <a:ea typeface="Arial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9pPr>
          </a:lstStyle>
          <a:p>
            <a:pPr marL="285750" indent="-285750" fontAlgn="auto">
              <a:spcAft>
                <a:spcPts val="0"/>
              </a:spcAft>
              <a:buClr>
                <a:srgbClr val="000000"/>
              </a:buClr>
              <a:buSzPts val="1200"/>
              <a:buFont typeface="Wingdings" panose="05000000000000000000" pitchFamily="2" charset="2"/>
              <a:buChar char="q"/>
              <a:defRPr/>
            </a:pPr>
            <a:r>
              <a:rPr lang="el-GR" sz="1600" dirty="0" smtClean="0">
                <a:cs typeface="Arial"/>
              </a:rPr>
              <a:t>Απόσταση 2 μέτρων μεταξύ των  ατόμων.</a:t>
            </a:r>
            <a:endParaRPr lang="el-GR" sz="1600" dirty="0">
              <a:cs typeface="Arial"/>
            </a:endParaRPr>
          </a:p>
        </p:txBody>
      </p:sp>
      <p:sp>
        <p:nvSpPr>
          <p:cNvPr id="60" name="TextBox 59">
            <a:extLst>
              <a:ext uri="{FF2B5EF4-FFF2-40B4-BE49-F238E27FC236}"/>
            </a:extLst>
          </p:cNvPr>
          <p:cNvSpPr txBox="1"/>
          <p:nvPr/>
        </p:nvSpPr>
        <p:spPr bwMode="auto">
          <a:xfrm>
            <a:off x="2701925" y="3479800"/>
            <a:ext cx="7356475" cy="720725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  <a:effectLst/>
          <a:extLst>
            <a:ext uri="{FAA26D3D-D897-4be2-8F04-BA451C77F1D7}"/>
          </a:extLst>
        </p:spPr>
        <p:txBody>
          <a:bodyPr lIns="108000" tIns="72000" rIns="72000" bIns="54000" anchor="ctr"/>
          <a:lstStyle>
            <a:defPPr>
              <a:defRPr lang="en-GB"/>
            </a:defPPr>
            <a:lvl1pPr marL="177800" indent="-177800">
              <a:spcBef>
                <a:spcPts val="1200"/>
              </a:spcBef>
              <a:buClrTx/>
              <a:buFont typeface="Arial" panose="020B0604020202020204" pitchFamily="34" charset="0"/>
              <a:buChar char="•"/>
              <a:defRPr sz="1200" b="0" i="0" kern="0">
                <a:latin typeface="+mn-lt"/>
                <a:ea typeface="Geneva" charset="0"/>
              </a:defRPr>
            </a:lvl1pPr>
            <a:lvl2pPr marL="742950" indent="-285750">
              <a:spcBef>
                <a:spcPct val="20000"/>
              </a:spcBef>
              <a:buChar char="–"/>
              <a:defRPr sz="1400">
                <a:ea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400">
                <a:ea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400">
                <a:ea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1400">
                <a:ea typeface="Arial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9pPr>
          </a:lstStyle>
          <a:p>
            <a:pPr eaLnBrk="0" hangingPunct="0">
              <a:spcBef>
                <a:spcPts val="0"/>
              </a:spcBef>
              <a:spcAft>
                <a:spcPts val="0"/>
              </a:spcAft>
              <a:buSzPct val="75000"/>
              <a:buFont typeface="Wingdings" panose="05000000000000000000" pitchFamily="2" charset="2"/>
              <a:buChar char="q"/>
              <a:defRPr/>
            </a:pPr>
            <a:r>
              <a:rPr lang="en-US" sz="1500" dirty="0">
                <a:cs typeface="Times New Roman" panose="02020603050405020304" pitchFamily="18" charset="0"/>
              </a:rPr>
              <a:t> </a:t>
            </a:r>
            <a:r>
              <a:rPr lang="el-GR" sz="1500" dirty="0" smtClean="0">
                <a:cs typeface="Times New Roman" panose="02020603050405020304" pitchFamily="18" charset="0"/>
              </a:rPr>
              <a:t>Ισχυρή σύσταση μη ιατρικής μάσκας προστασίας.</a:t>
            </a:r>
            <a:endParaRPr lang="el-GR" sz="1500" dirty="0">
              <a:cs typeface="Times New Roman" panose="02020603050405020304" pitchFamily="18" charset="0"/>
            </a:endParaRPr>
          </a:p>
        </p:txBody>
      </p:sp>
      <p:sp>
        <p:nvSpPr>
          <p:cNvPr id="61" name="TextBox 60">
            <a:extLst>
              <a:ext uri="{FF2B5EF4-FFF2-40B4-BE49-F238E27FC236}"/>
            </a:extLst>
          </p:cNvPr>
          <p:cNvSpPr txBox="1"/>
          <p:nvPr/>
        </p:nvSpPr>
        <p:spPr bwMode="auto">
          <a:xfrm>
            <a:off x="2701925" y="4291013"/>
            <a:ext cx="7356475" cy="719137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  <a:effectLst/>
          <a:extLst>
            <a:ext uri="{FAA26D3D-D897-4be2-8F04-BA451C77F1D7}"/>
          </a:extLst>
        </p:spPr>
        <p:txBody>
          <a:bodyPr lIns="108000" tIns="72000" rIns="72000" bIns="54000" anchor="ctr"/>
          <a:lstStyle>
            <a:defPPr>
              <a:defRPr lang="en-GB"/>
            </a:defPPr>
            <a:lvl1pPr marL="177800" indent="-177800">
              <a:spcBef>
                <a:spcPts val="1200"/>
              </a:spcBef>
              <a:buClrTx/>
              <a:buFont typeface="Arial" panose="020B0604020202020204" pitchFamily="34" charset="0"/>
              <a:buChar char="•"/>
              <a:defRPr sz="1200" b="0" i="0" kern="0">
                <a:latin typeface="+mn-lt"/>
                <a:ea typeface="Geneva" charset="0"/>
              </a:defRPr>
            </a:lvl1pPr>
            <a:lvl2pPr marL="742950" indent="-285750">
              <a:spcBef>
                <a:spcPct val="20000"/>
              </a:spcBef>
              <a:buChar char="–"/>
              <a:defRPr sz="1400">
                <a:ea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400">
                <a:ea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400">
                <a:ea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1400">
                <a:ea typeface="Arial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9pPr>
          </a:lstStyle>
          <a:p>
            <a:pPr eaLnBrk="0" hangingPunct="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  <a:defRPr/>
            </a:pPr>
            <a:endParaRPr lang="el-GR" sz="1500" dirty="0">
              <a:cs typeface="Times New Roman" panose="02020603050405020304" pitchFamily="18" charset="0"/>
            </a:endParaRPr>
          </a:p>
          <a:p>
            <a:pPr eaLnBrk="0" hangingPunct="0">
              <a:spcBef>
                <a:spcPts val="0"/>
              </a:spcBef>
              <a:spcAft>
                <a:spcPts val="0"/>
              </a:spcAft>
              <a:buSzPct val="75000"/>
              <a:buFont typeface="Wingdings" panose="05000000000000000000" pitchFamily="2" charset="2"/>
              <a:buChar char="q"/>
              <a:defRPr/>
            </a:pPr>
            <a:r>
              <a:rPr lang="el-GR" sz="1600" dirty="0" smtClean="0">
                <a:cs typeface="Arial"/>
              </a:rPr>
              <a:t>Δεν επιτρέπονται οι παραστάσεις.</a:t>
            </a:r>
            <a:endParaRPr lang="el-GR" sz="1500" dirty="0" smtClean="0">
              <a:cs typeface="Times New Roman" panose="02020603050405020304" pitchFamily="18" charset="0"/>
            </a:endParaRPr>
          </a:p>
          <a:p>
            <a:pPr eaLnBrk="0" hangingPunct="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  <a:defRPr/>
            </a:pPr>
            <a:endParaRPr lang="el-GR" sz="1500" dirty="0">
              <a:cs typeface="Times New Roman" panose="02020603050405020304" pitchFamily="18" charset="0"/>
            </a:endParaRPr>
          </a:p>
        </p:txBody>
      </p:sp>
      <p:sp>
        <p:nvSpPr>
          <p:cNvPr id="67" name="TextBox 66">
            <a:extLst>
              <a:ext uri="{FF2B5EF4-FFF2-40B4-BE49-F238E27FC236}"/>
            </a:extLst>
          </p:cNvPr>
          <p:cNvSpPr txBox="1"/>
          <p:nvPr/>
        </p:nvSpPr>
        <p:spPr bwMode="auto">
          <a:xfrm>
            <a:off x="2692400" y="2230438"/>
            <a:ext cx="7364413" cy="415925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  <a:effectLst/>
          <a:extLst>
            <a:ext uri="{FAA26D3D-D897-4be2-8F04-BA451C77F1D7}"/>
          </a:extLst>
        </p:spPr>
        <p:txBody>
          <a:bodyPr lIns="108000" tIns="252000" rIns="72000" bIns="54000" anchor="ctr"/>
          <a:lstStyle>
            <a:defPPr>
              <a:defRPr lang="en-GB"/>
            </a:defPPr>
            <a:lvl1pPr marL="177800" indent="-177800">
              <a:spcBef>
                <a:spcPts val="1200"/>
              </a:spcBef>
              <a:buClrTx/>
              <a:buFont typeface="Arial" panose="020B0604020202020204" pitchFamily="34" charset="0"/>
              <a:buChar char="•"/>
              <a:defRPr sz="1200" b="0" i="0" kern="0">
                <a:latin typeface="+mn-lt"/>
                <a:ea typeface="Geneva" charset="0"/>
              </a:defRPr>
            </a:lvl1pPr>
            <a:lvl2pPr marL="742950" indent="-285750">
              <a:spcBef>
                <a:spcPct val="20000"/>
              </a:spcBef>
              <a:buChar char="–"/>
              <a:defRPr sz="1400">
                <a:ea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400">
                <a:ea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400">
                <a:ea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1400">
                <a:ea typeface="Arial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9pPr>
          </a:lstStyle>
          <a:p>
            <a:pPr marL="0" indent="0" eaLnBrk="0" hangingPunct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l-GR" sz="1500" b="1" dirty="0">
                <a:cs typeface="Times New Roman" panose="02020603050405020304" pitchFamily="18" charset="0"/>
              </a:rPr>
              <a:t>Ειδικές </a:t>
            </a:r>
            <a:r>
              <a:rPr lang="el-GR" sz="1500" b="1" dirty="0" smtClean="0">
                <a:cs typeface="Times New Roman" panose="02020603050405020304" pitchFamily="18" charset="0"/>
              </a:rPr>
              <a:t>Ρυθμίσεις</a:t>
            </a:r>
            <a:endParaRPr lang="el-GR" sz="1500" b="1" dirty="0">
              <a:cs typeface="Times New Roman" panose="02020603050405020304" pitchFamily="18" charset="0"/>
            </a:endParaRPr>
          </a:p>
          <a:p>
            <a:pPr marL="0" indent="0" eaLnBrk="0" hangingPunct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el-GR" sz="1500" dirty="0">
              <a:cs typeface="Times New Roman" panose="02020603050405020304" pitchFamily="18" charset="0"/>
            </a:endParaRPr>
          </a:p>
        </p:txBody>
      </p:sp>
      <p:sp>
        <p:nvSpPr>
          <p:cNvPr id="68" name="TextBox 67">
            <a:extLst>
              <a:ext uri="{FF2B5EF4-FFF2-40B4-BE49-F238E27FC236}"/>
            </a:extLst>
          </p:cNvPr>
          <p:cNvSpPr txBox="1"/>
          <p:nvPr/>
        </p:nvSpPr>
        <p:spPr bwMode="auto">
          <a:xfrm>
            <a:off x="1450975" y="2220913"/>
            <a:ext cx="1193800" cy="425450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  <a:effectLst/>
          <a:extLst>
            <a:ext uri="{FAA26D3D-D897-4be2-8F04-BA451C77F1D7}"/>
          </a:extLst>
        </p:spPr>
        <p:txBody>
          <a:bodyPr lIns="81000" tIns="54000" rIns="54000" bIns="54000" anchor="ctr"/>
          <a:lstStyle>
            <a:defPPr>
              <a:defRPr lang="en-GB"/>
            </a:defPPr>
            <a:lvl1pPr marL="177800" indent="-177800">
              <a:spcBef>
                <a:spcPts val="1200"/>
              </a:spcBef>
              <a:buClrTx/>
              <a:buFont typeface="Arial" panose="020B0604020202020204" pitchFamily="34" charset="0"/>
              <a:buChar char="•"/>
              <a:defRPr sz="1200" b="0" i="0" kern="0">
                <a:latin typeface="+mn-lt"/>
                <a:ea typeface="Geneva" charset="0"/>
              </a:defRPr>
            </a:lvl1pPr>
            <a:lvl2pPr marL="742950" indent="-285750">
              <a:spcBef>
                <a:spcPct val="20000"/>
              </a:spcBef>
              <a:buChar char="–"/>
              <a:defRPr sz="1400">
                <a:ea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400">
                <a:ea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400">
                <a:ea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1400">
                <a:ea typeface="Arial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9pPr>
          </a:lstStyle>
          <a:p>
            <a:pPr marL="0" indent="0" algn="ctr" eaLnBrk="0" hangingPunct="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/>
            </a:pPr>
            <a:r>
              <a:rPr lang="el-GR" sz="1500" b="1" dirty="0">
                <a:solidFill>
                  <a:schemeClr val="bg1"/>
                </a:solidFill>
                <a:cs typeface="Times New Roman" panose="02020603050405020304" pitchFamily="18" charset="0"/>
              </a:rPr>
              <a:t>ΚΑΔ</a:t>
            </a:r>
          </a:p>
        </p:txBody>
      </p:sp>
      <p:sp>
        <p:nvSpPr>
          <p:cNvPr id="341000" name="Slide Number Placeholder 1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 numCol="1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buSzPts val="900"/>
            </a:pPr>
            <a:fld id="{A52ABBE2-DEBB-4EB5-9A2E-D24B945253F2}" type="slidenum">
              <a:rPr lang="en-US">
                <a:solidFill>
                  <a:srgbClr val="000000"/>
                </a:solidFill>
                <a:latin typeface="Arial" charset="0"/>
                <a:cs typeface="Arial" charset="0"/>
                <a:sym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SzPts val="900"/>
              </a:pPr>
              <a:t>10</a:t>
            </a:fld>
            <a:endParaRPr lang="en-US">
              <a:solidFill>
                <a:srgbClr val="000000"/>
              </a:solidFill>
              <a:latin typeface="Arial" charset="0"/>
              <a:cs typeface="Arial" charset="0"/>
              <a:sym typeface="Arial" charset="0"/>
            </a:endParaRPr>
          </a:p>
        </p:txBody>
      </p:sp>
      <p:sp>
        <p:nvSpPr>
          <p:cNvPr id="341001" name="3 - TextBox"/>
          <p:cNvSpPr txBox="1">
            <a:spLocks noChangeArrowheads="1"/>
          </p:cNvSpPr>
          <p:nvPr/>
        </p:nvSpPr>
        <p:spPr bwMode="auto">
          <a:xfrm>
            <a:off x="555625" y="1568450"/>
            <a:ext cx="1072832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l-GR" sz="2000" b="1">
                <a:solidFill>
                  <a:srgbClr val="002060"/>
                </a:solidFill>
                <a:latin typeface="Calibri" pitchFamily="34" charset="0"/>
              </a:rPr>
              <a:t>Κανόνες λειτουργίας Ζωολογικών Πάρκων &amp; Βοτανικών Κήπων – Ειδικές Ρυθμίσεις</a:t>
            </a:r>
          </a:p>
        </p:txBody>
      </p:sp>
      <p:sp>
        <p:nvSpPr>
          <p:cNvPr id="13" name="Freeform 268">
            <a:extLst>
              <a:ext uri="{FF2B5EF4-FFF2-40B4-BE49-F238E27FC236}"/>
            </a:extLst>
          </p:cNvPr>
          <p:cNvSpPr>
            <a:spLocks noChangeAspect="1" noEditPoints="1"/>
          </p:cNvSpPr>
          <p:nvPr/>
        </p:nvSpPr>
        <p:spPr bwMode="auto">
          <a:xfrm>
            <a:off x="1730375" y="2876550"/>
            <a:ext cx="571500" cy="571500"/>
          </a:xfrm>
          <a:custGeom>
            <a:avLst/>
            <a:gdLst>
              <a:gd name="T0" fmla="*/ 0 w 297"/>
              <a:gd name="T1" fmla="*/ 0 h 298"/>
              <a:gd name="T2" fmla="*/ 0 w 297"/>
              <a:gd name="T3" fmla="*/ 298 h 298"/>
              <a:gd name="T4" fmla="*/ 138 w 297"/>
              <a:gd name="T5" fmla="*/ 298 h 298"/>
              <a:gd name="T6" fmla="*/ 138 w 297"/>
              <a:gd name="T7" fmla="*/ 236 h 298"/>
              <a:gd name="T8" fmla="*/ 86 w 297"/>
              <a:gd name="T9" fmla="*/ 236 h 298"/>
              <a:gd name="T10" fmla="*/ 122 w 297"/>
              <a:gd name="T11" fmla="*/ 174 h 298"/>
              <a:gd name="T12" fmla="*/ 100 w 297"/>
              <a:gd name="T13" fmla="*/ 174 h 298"/>
              <a:gd name="T14" fmla="*/ 133 w 297"/>
              <a:gd name="T15" fmla="*/ 116 h 298"/>
              <a:gd name="T16" fmla="*/ 113 w 297"/>
              <a:gd name="T17" fmla="*/ 116 h 298"/>
              <a:gd name="T18" fmla="*/ 149 w 297"/>
              <a:gd name="T19" fmla="*/ 55 h 298"/>
              <a:gd name="T20" fmla="*/ 184 w 297"/>
              <a:gd name="T21" fmla="*/ 116 h 298"/>
              <a:gd name="T22" fmla="*/ 165 w 297"/>
              <a:gd name="T23" fmla="*/ 116 h 298"/>
              <a:gd name="T24" fmla="*/ 198 w 297"/>
              <a:gd name="T25" fmla="*/ 174 h 298"/>
              <a:gd name="T26" fmla="*/ 175 w 297"/>
              <a:gd name="T27" fmla="*/ 174 h 298"/>
              <a:gd name="T28" fmla="*/ 211 w 297"/>
              <a:gd name="T29" fmla="*/ 236 h 298"/>
              <a:gd name="T30" fmla="*/ 160 w 297"/>
              <a:gd name="T31" fmla="*/ 236 h 298"/>
              <a:gd name="T32" fmla="*/ 160 w 297"/>
              <a:gd name="T33" fmla="*/ 298 h 298"/>
              <a:gd name="T34" fmla="*/ 297 w 297"/>
              <a:gd name="T35" fmla="*/ 298 h 298"/>
              <a:gd name="T36" fmla="*/ 297 w 297"/>
              <a:gd name="T37" fmla="*/ 0 h 298"/>
              <a:gd name="T38" fmla="*/ 0 w 297"/>
              <a:gd name="T39" fmla="*/ 0 h 298"/>
              <a:gd name="T40" fmla="*/ 284 w 297"/>
              <a:gd name="T41" fmla="*/ 285 h 298"/>
              <a:gd name="T42" fmla="*/ 173 w 297"/>
              <a:gd name="T43" fmla="*/ 285 h 298"/>
              <a:gd name="T44" fmla="*/ 173 w 297"/>
              <a:gd name="T45" fmla="*/ 249 h 298"/>
              <a:gd name="T46" fmla="*/ 233 w 297"/>
              <a:gd name="T47" fmla="*/ 249 h 298"/>
              <a:gd name="T48" fmla="*/ 197 w 297"/>
              <a:gd name="T49" fmla="*/ 187 h 298"/>
              <a:gd name="T50" fmla="*/ 219 w 297"/>
              <a:gd name="T51" fmla="*/ 187 h 298"/>
              <a:gd name="T52" fmla="*/ 186 w 297"/>
              <a:gd name="T53" fmla="*/ 129 h 298"/>
              <a:gd name="T54" fmla="*/ 206 w 297"/>
              <a:gd name="T55" fmla="*/ 129 h 298"/>
              <a:gd name="T56" fmla="*/ 149 w 297"/>
              <a:gd name="T57" fmla="*/ 30 h 298"/>
              <a:gd name="T58" fmla="*/ 92 w 297"/>
              <a:gd name="T59" fmla="*/ 129 h 298"/>
              <a:gd name="T60" fmla="*/ 111 w 297"/>
              <a:gd name="T61" fmla="*/ 129 h 298"/>
              <a:gd name="T62" fmla="*/ 78 w 297"/>
              <a:gd name="T63" fmla="*/ 187 h 298"/>
              <a:gd name="T64" fmla="*/ 100 w 297"/>
              <a:gd name="T65" fmla="*/ 187 h 298"/>
              <a:gd name="T66" fmla="*/ 64 w 297"/>
              <a:gd name="T67" fmla="*/ 249 h 298"/>
              <a:gd name="T68" fmla="*/ 125 w 297"/>
              <a:gd name="T69" fmla="*/ 249 h 298"/>
              <a:gd name="T70" fmla="*/ 125 w 297"/>
              <a:gd name="T71" fmla="*/ 285 h 298"/>
              <a:gd name="T72" fmla="*/ 13 w 297"/>
              <a:gd name="T73" fmla="*/ 285 h 298"/>
              <a:gd name="T74" fmla="*/ 13 w 297"/>
              <a:gd name="T75" fmla="*/ 12 h 298"/>
              <a:gd name="T76" fmla="*/ 284 w 297"/>
              <a:gd name="T77" fmla="*/ 12 h 298"/>
              <a:gd name="T78" fmla="*/ 284 w 297"/>
              <a:gd name="T79" fmla="*/ 285 h 29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</a:cxnLst>
            <a:rect l="0" t="0" r="r" b="b"/>
            <a:pathLst>
              <a:path w="297" h="298">
                <a:moveTo>
                  <a:pt x="0" y="0"/>
                </a:moveTo>
                <a:lnTo>
                  <a:pt x="0" y="298"/>
                </a:lnTo>
                <a:lnTo>
                  <a:pt x="138" y="298"/>
                </a:lnTo>
                <a:lnTo>
                  <a:pt x="138" y="236"/>
                </a:lnTo>
                <a:lnTo>
                  <a:pt x="86" y="236"/>
                </a:lnTo>
                <a:lnTo>
                  <a:pt x="122" y="174"/>
                </a:lnTo>
                <a:lnTo>
                  <a:pt x="100" y="174"/>
                </a:lnTo>
                <a:lnTo>
                  <a:pt x="133" y="116"/>
                </a:lnTo>
                <a:lnTo>
                  <a:pt x="113" y="116"/>
                </a:lnTo>
                <a:lnTo>
                  <a:pt x="149" y="55"/>
                </a:lnTo>
                <a:lnTo>
                  <a:pt x="184" y="116"/>
                </a:lnTo>
                <a:lnTo>
                  <a:pt x="165" y="116"/>
                </a:lnTo>
                <a:lnTo>
                  <a:pt x="198" y="174"/>
                </a:lnTo>
                <a:lnTo>
                  <a:pt x="175" y="174"/>
                </a:lnTo>
                <a:lnTo>
                  <a:pt x="211" y="236"/>
                </a:lnTo>
                <a:lnTo>
                  <a:pt x="160" y="236"/>
                </a:lnTo>
                <a:lnTo>
                  <a:pt x="160" y="298"/>
                </a:lnTo>
                <a:lnTo>
                  <a:pt x="297" y="298"/>
                </a:lnTo>
                <a:lnTo>
                  <a:pt x="297" y="0"/>
                </a:lnTo>
                <a:lnTo>
                  <a:pt x="0" y="0"/>
                </a:lnTo>
                <a:close/>
                <a:moveTo>
                  <a:pt x="284" y="285"/>
                </a:moveTo>
                <a:lnTo>
                  <a:pt x="173" y="285"/>
                </a:lnTo>
                <a:lnTo>
                  <a:pt x="173" y="249"/>
                </a:lnTo>
                <a:lnTo>
                  <a:pt x="233" y="249"/>
                </a:lnTo>
                <a:lnTo>
                  <a:pt x="197" y="187"/>
                </a:lnTo>
                <a:lnTo>
                  <a:pt x="219" y="187"/>
                </a:lnTo>
                <a:lnTo>
                  <a:pt x="186" y="129"/>
                </a:lnTo>
                <a:lnTo>
                  <a:pt x="206" y="129"/>
                </a:lnTo>
                <a:lnTo>
                  <a:pt x="149" y="30"/>
                </a:lnTo>
                <a:lnTo>
                  <a:pt x="92" y="129"/>
                </a:lnTo>
                <a:lnTo>
                  <a:pt x="111" y="129"/>
                </a:lnTo>
                <a:lnTo>
                  <a:pt x="78" y="187"/>
                </a:lnTo>
                <a:lnTo>
                  <a:pt x="100" y="187"/>
                </a:lnTo>
                <a:lnTo>
                  <a:pt x="64" y="249"/>
                </a:lnTo>
                <a:lnTo>
                  <a:pt x="125" y="249"/>
                </a:lnTo>
                <a:lnTo>
                  <a:pt x="125" y="285"/>
                </a:lnTo>
                <a:lnTo>
                  <a:pt x="13" y="285"/>
                </a:lnTo>
                <a:lnTo>
                  <a:pt x="13" y="12"/>
                </a:lnTo>
                <a:lnTo>
                  <a:pt x="284" y="12"/>
                </a:lnTo>
                <a:lnTo>
                  <a:pt x="284" y="285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114300" tIns="57150" rIns="114300" bIns="57150"/>
          <a:lstStyle/>
          <a:p>
            <a:pPr defTabSz="11430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250">
              <a:latin typeface="+mn-lt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2017" name="Θέση αριθμού διαφάνειας 3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 numCol="1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buSzPts val="900"/>
            </a:pPr>
            <a:fld id="{0EB56E15-6D10-4DE5-ACD3-B2771B1A56CF}" type="slidenum">
              <a:rPr lang="en-US">
                <a:solidFill>
                  <a:srgbClr val="000000"/>
                </a:solidFill>
                <a:latin typeface="Arial" charset="0"/>
                <a:cs typeface="Arial" charset="0"/>
                <a:sym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SzPts val="900"/>
              </a:pPr>
              <a:t>11</a:t>
            </a:fld>
            <a:endParaRPr lang="en-US">
              <a:solidFill>
                <a:srgbClr val="000000"/>
              </a:solidFill>
              <a:latin typeface="Arial" charset="0"/>
              <a:cs typeface="Arial" charset="0"/>
              <a:sym typeface="Arial" charset="0"/>
            </a:endParaRPr>
          </a:p>
        </p:txBody>
      </p:sp>
      <p:sp>
        <p:nvSpPr>
          <p:cNvPr id="5" name="Rectangle: Diagonal Corners Snipped 10">
            <a:extLst>
              <a:ext uri="{FF2B5EF4-FFF2-40B4-BE49-F238E27FC236}"/>
            </a:extLst>
          </p:cNvPr>
          <p:cNvSpPr/>
          <p:nvPr/>
        </p:nvSpPr>
        <p:spPr>
          <a:xfrm>
            <a:off x="425450" y="547688"/>
            <a:ext cx="10987088" cy="874712"/>
          </a:xfrm>
          <a:prstGeom prst="snip2Diag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txBody>
          <a:bodyPr lIns="111176" tIns="15860" rIns="111176" bIns="15860" anchor="ctr"/>
          <a:lstStyle/>
          <a:p>
            <a:r>
              <a:rPr lang="en-US" sz="2400">
                <a:solidFill>
                  <a:srgbClr val="FFFFFF"/>
                </a:solidFill>
                <a:latin typeface="Calibri" pitchFamily="34" charset="0"/>
                <a:sym typeface="Georgia" pitchFamily="18" charset="0"/>
              </a:rPr>
              <a:t>4</a:t>
            </a:r>
            <a:r>
              <a:rPr lang="en-GB" sz="2400">
                <a:solidFill>
                  <a:srgbClr val="FFFFFF"/>
                </a:solidFill>
                <a:latin typeface="Calibri" pitchFamily="34" charset="0"/>
                <a:sym typeface="Georgia" pitchFamily="18" charset="0"/>
              </a:rPr>
              <a:t>o </a:t>
            </a:r>
            <a:r>
              <a:rPr lang="el-GR" sz="2400">
                <a:solidFill>
                  <a:srgbClr val="FFFFFF"/>
                </a:solidFill>
                <a:latin typeface="Calibri" pitchFamily="34" charset="0"/>
                <a:sym typeface="Georgia" pitchFamily="18" charset="0"/>
              </a:rPr>
              <a:t>Στάδιο – </a:t>
            </a:r>
            <a:r>
              <a:rPr lang="en-US" sz="2400">
                <a:solidFill>
                  <a:srgbClr val="FFFFFF"/>
                </a:solidFill>
                <a:latin typeface="Calibri" pitchFamily="34" charset="0"/>
                <a:sym typeface="Georgia" pitchFamily="18" charset="0"/>
              </a:rPr>
              <a:t>25</a:t>
            </a:r>
            <a:r>
              <a:rPr lang="el-GR" sz="2400">
                <a:solidFill>
                  <a:srgbClr val="FFFFFF"/>
                </a:solidFill>
                <a:latin typeface="Calibri" pitchFamily="34" charset="0"/>
                <a:sym typeface="Georgia" pitchFamily="18" charset="0"/>
              </a:rPr>
              <a:t> Μαΐου</a:t>
            </a:r>
          </a:p>
        </p:txBody>
      </p:sp>
      <p:sp>
        <p:nvSpPr>
          <p:cNvPr id="6" name="TextBox 17">
            <a:extLst>
              <a:ext uri="{FF2B5EF4-FFF2-40B4-BE49-F238E27FC236}"/>
            </a:extLst>
          </p:cNvPr>
          <p:cNvSpPr txBox="1"/>
          <p:nvPr/>
        </p:nvSpPr>
        <p:spPr bwMode="auto">
          <a:xfrm>
            <a:off x="1463675" y="2570163"/>
            <a:ext cx="1179513" cy="3806825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  <a:effectLst/>
          <a:extLst>
            <a:ext uri="{FAA26D3D-D897-4be2-8F04-BA451C77F1D7}"/>
          </a:extLst>
        </p:spPr>
        <p:txBody>
          <a:bodyPr lIns="81000" tIns="54000" rIns="54000" bIns="54000" anchor="ctr"/>
          <a:lstStyle>
            <a:defPPr>
              <a:defRPr lang="en-GB"/>
            </a:defPPr>
            <a:lvl1pPr marL="177800" indent="-177800">
              <a:spcBef>
                <a:spcPts val="1200"/>
              </a:spcBef>
              <a:buClrTx/>
              <a:buFont typeface="Arial" panose="020B0604020202020204" pitchFamily="34" charset="0"/>
              <a:buChar char="•"/>
              <a:defRPr sz="1200" b="0" i="0" kern="0">
                <a:latin typeface="+mn-lt"/>
                <a:ea typeface="Geneva" charset="0"/>
              </a:defRPr>
            </a:lvl1pPr>
            <a:lvl2pPr marL="742950" indent="-285750">
              <a:spcBef>
                <a:spcPct val="20000"/>
              </a:spcBef>
              <a:buChar char="–"/>
              <a:defRPr sz="1400">
                <a:ea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400">
                <a:ea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400">
                <a:ea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1400">
                <a:ea typeface="Arial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9pPr>
          </a:lstStyle>
          <a:p>
            <a:pPr marL="0" indent="0" algn="ctr" eaLnBrk="0" hangingPunct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el-GR" sz="1400" b="1" dirty="0" smtClean="0">
              <a:solidFill>
                <a:schemeClr val="bg1"/>
              </a:solidFill>
              <a:ea typeface="Helvetica Neue"/>
              <a:cs typeface="Helvetica Neue"/>
              <a:sym typeface="Helvetica Neue"/>
            </a:endParaRPr>
          </a:p>
          <a:p>
            <a:pPr marL="0" indent="0" algn="ctr" eaLnBrk="0" hangingPunct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el-GR" sz="1400" b="1" dirty="0" smtClean="0">
              <a:solidFill>
                <a:schemeClr val="bg1"/>
              </a:solidFill>
              <a:ea typeface="Helvetica Neue"/>
              <a:cs typeface="Helvetica Neue"/>
              <a:sym typeface="Helvetica Neue"/>
            </a:endParaRPr>
          </a:p>
          <a:p>
            <a:pPr marL="0" indent="0" algn="ctr" eaLnBrk="0" hangingPunct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el-GR" sz="1400" b="1" dirty="0" smtClean="0">
              <a:solidFill>
                <a:schemeClr val="bg1"/>
              </a:solidFill>
              <a:ea typeface="Helvetica Neue"/>
              <a:cs typeface="Helvetica Neue"/>
              <a:sym typeface="Helvetica Neue"/>
            </a:endParaRPr>
          </a:p>
          <a:p>
            <a:pPr marL="0" indent="0" algn="ctr" eaLnBrk="0" hangingPunct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el-GR" sz="1400" b="1" dirty="0" smtClean="0">
              <a:solidFill>
                <a:schemeClr val="bg1"/>
              </a:solidFill>
              <a:ea typeface="Helvetica Neue"/>
              <a:cs typeface="Helvetica Neue"/>
              <a:sym typeface="Helvetica Neue"/>
            </a:endParaRPr>
          </a:p>
          <a:p>
            <a:pPr marL="0" indent="0" algn="ctr" eaLnBrk="0" hangingPunct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l-GR" sz="1400" b="1" dirty="0" smtClean="0">
                <a:solidFill>
                  <a:schemeClr val="bg1"/>
                </a:solidFill>
                <a:ea typeface="Helvetica Neue"/>
                <a:cs typeface="Helvetica Neue"/>
                <a:sym typeface="Helvetica Neue"/>
              </a:rPr>
              <a:t>56.10</a:t>
            </a:r>
          </a:p>
          <a:p>
            <a:pPr marL="0" indent="0" algn="ctr" eaLnBrk="0" hangingPunct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l-GR" sz="1400" b="1" dirty="0" smtClean="0">
                <a:solidFill>
                  <a:schemeClr val="bg1"/>
                </a:solidFill>
                <a:ea typeface="Helvetica Neue"/>
                <a:cs typeface="Helvetica Neue"/>
                <a:sym typeface="Helvetica Neue"/>
              </a:rPr>
              <a:t>56.30</a:t>
            </a:r>
          </a:p>
          <a:p>
            <a:pPr marL="0" indent="0" algn="ctr" eaLnBrk="0" hangingPunct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el-GR" sz="1400" b="1" dirty="0" smtClean="0">
              <a:solidFill>
                <a:schemeClr val="bg1"/>
              </a:solidFill>
              <a:ea typeface="Helvetica Neue"/>
              <a:cs typeface="Helvetica Neue"/>
              <a:sym typeface="Helvetica Neue"/>
            </a:endParaRPr>
          </a:p>
          <a:p>
            <a:pPr marL="0" indent="0" algn="ctr" eaLnBrk="0" hangingPunct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el-GR" sz="1400" b="1" dirty="0" smtClean="0">
              <a:solidFill>
                <a:schemeClr val="bg1"/>
              </a:solidFill>
              <a:ea typeface="Helvetica Neue"/>
              <a:cs typeface="Helvetica Neue"/>
              <a:sym typeface="Helvetica Neue"/>
            </a:endParaRPr>
          </a:p>
          <a:p>
            <a:pPr marL="0" indent="0" algn="ctr" eaLnBrk="0" hangingPunct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el-GR" sz="1400" b="1" dirty="0" smtClean="0">
              <a:solidFill>
                <a:schemeClr val="bg1"/>
              </a:solidFill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7" name="TextBox 18">
            <a:extLst>
              <a:ext uri="{FF2B5EF4-FFF2-40B4-BE49-F238E27FC236}"/>
            </a:extLst>
          </p:cNvPr>
          <p:cNvSpPr txBox="1"/>
          <p:nvPr/>
        </p:nvSpPr>
        <p:spPr bwMode="auto">
          <a:xfrm>
            <a:off x="2701925" y="2593975"/>
            <a:ext cx="7588250" cy="719138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  <a:effectLst/>
          <a:extLst>
            <a:ext uri="{FAA26D3D-D897-4be2-8F04-BA451C77F1D7}"/>
          </a:extLst>
        </p:spPr>
        <p:txBody>
          <a:bodyPr lIns="108000" tIns="72000" rIns="72000" bIns="54000" anchor="ctr"/>
          <a:lstStyle>
            <a:defPPr>
              <a:defRPr lang="en-GB"/>
            </a:defPPr>
            <a:lvl1pPr marL="177800" indent="-177800">
              <a:spcBef>
                <a:spcPts val="1200"/>
              </a:spcBef>
              <a:buClrTx/>
              <a:buFont typeface="Arial" panose="020B0604020202020204" pitchFamily="34" charset="0"/>
              <a:buChar char="•"/>
              <a:defRPr sz="1200" b="0" i="0" kern="0">
                <a:latin typeface="+mn-lt"/>
                <a:ea typeface="Geneva" charset="0"/>
              </a:defRPr>
            </a:lvl1pPr>
            <a:lvl2pPr marL="742950" indent="-285750">
              <a:spcBef>
                <a:spcPct val="20000"/>
              </a:spcBef>
              <a:buChar char="–"/>
              <a:defRPr sz="1400">
                <a:ea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400">
                <a:ea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400">
                <a:ea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1400">
                <a:ea typeface="Arial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9pPr>
          </a:lstStyle>
          <a:p>
            <a:pPr fontAlgn="auto">
              <a:spcAft>
                <a:spcPts val="0"/>
              </a:spcAft>
              <a:buFont typeface="Wingdings" panose="05000000000000000000" pitchFamily="2" charset="2"/>
              <a:buChar char="q"/>
              <a:defRPr/>
            </a:pPr>
            <a:r>
              <a:rPr lang="el-GR" sz="1400" dirty="0" smtClean="0">
                <a:cs typeface="+mn-cs"/>
              </a:rPr>
              <a:t>Ο </a:t>
            </a:r>
            <a:r>
              <a:rPr lang="el-GR" sz="1400" b="1" dirty="0">
                <a:cs typeface="+mn-cs"/>
              </a:rPr>
              <a:t>μέγιστος επιτρεπόμενος αριθμός πελατών </a:t>
            </a:r>
            <a:r>
              <a:rPr lang="el-GR" sz="1400" dirty="0">
                <a:cs typeface="+mn-cs"/>
              </a:rPr>
              <a:t>ορίζεται ως ο αριθμός που προκύπτει από την αναλογία </a:t>
            </a:r>
            <a:r>
              <a:rPr lang="el-GR" sz="1400" dirty="0" smtClean="0">
                <a:cs typeface="+mn-cs"/>
              </a:rPr>
              <a:t>ενός πελάτη </a:t>
            </a:r>
            <a:r>
              <a:rPr lang="el-GR" sz="1400" b="1" dirty="0">
                <a:cs typeface="+mn-cs"/>
              </a:rPr>
              <a:t>ανα 2 τ.μ. συνολικής ωφέλιμης επιτρεπόμενης επιφάνειας λειτουργίας (ΣΩΕΕΛ). </a:t>
            </a:r>
          </a:p>
        </p:txBody>
      </p:sp>
      <p:sp>
        <p:nvSpPr>
          <p:cNvPr id="8" name="TextBox 59">
            <a:extLst>
              <a:ext uri="{FF2B5EF4-FFF2-40B4-BE49-F238E27FC236}"/>
            </a:extLst>
          </p:cNvPr>
          <p:cNvSpPr txBox="1"/>
          <p:nvPr/>
        </p:nvSpPr>
        <p:spPr bwMode="auto">
          <a:xfrm>
            <a:off x="2701925" y="3363913"/>
            <a:ext cx="7588250" cy="72072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  <a:effectLst/>
          <a:extLst>
            <a:ext uri="{FAA26D3D-D897-4be2-8F04-BA451C77F1D7}"/>
          </a:extLst>
        </p:spPr>
        <p:txBody>
          <a:bodyPr lIns="108000" tIns="72000" rIns="72000" bIns="54000" anchor="ctr"/>
          <a:lstStyle>
            <a:defPPr>
              <a:defRPr lang="en-GB"/>
            </a:defPPr>
            <a:lvl1pPr marL="177800" indent="-177800">
              <a:spcBef>
                <a:spcPts val="1200"/>
              </a:spcBef>
              <a:buClrTx/>
              <a:buFont typeface="Arial" panose="020B0604020202020204" pitchFamily="34" charset="0"/>
              <a:buChar char="•"/>
              <a:defRPr sz="1200" b="0" i="0" kern="0">
                <a:latin typeface="+mn-lt"/>
                <a:ea typeface="Geneva" charset="0"/>
              </a:defRPr>
            </a:lvl1pPr>
            <a:lvl2pPr marL="742950" indent="-285750">
              <a:spcBef>
                <a:spcPct val="20000"/>
              </a:spcBef>
              <a:buChar char="–"/>
              <a:defRPr sz="1400">
                <a:ea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400">
                <a:ea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400">
                <a:ea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1400">
                <a:ea typeface="Arial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9pPr>
          </a:lstStyle>
          <a:p>
            <a:pPr eaLnBrk="0" hangingPunct="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  <a:defRPr/>
            </a:pPr>
            <a:r>
              <a:rPr lang="el-GR" sz="1400" dirty="0" smtClean="0">
                <a:cs typeface="+mn-cs"/>
              </a:rPr>
              <a:t> Ο μέγιστος επιτρεπόμενος αριθμός πελατών </a:t>
            </a:r>
            <a:r>
              <a:rPr lang="el-GR" sz="1400" b="1" dirty="0" smtClean="0">
                <a:cs typeface="+mn-cs"/>
              </a:rPr>
              <a:t>δεν </a:t>
            </a:r>
            <a:r>
              <a:rPr lang="el-GR" sz="1400" b="1" dirty="0">
                <a:cs typeface="+mn-cs"/>
              </a:rPr>
              <a:t>δύναται να υπερβαίνει τον επιτρεπόμενο μέγιστο αριθμό πελατών </a:t>
            </a:r>
            <a:r>
              <a:rPr lang="el-GR" sz="1400" dirty="0">
                <a:cs typeface="+mn-cs"/>
              </a:rPr>
              <a:t> που επιτρέπεται από την αρχική άδεια λειτουργίας του καταστήματος.</a:t>
            </a:r>
          </a:p>
        </p:txBody>
      </p:sp>
      <p:sp>
        <p:nvSpPr>
          <p:cNvPr id="9" name="TextBox 60">
            <a:extLst>
              <a:ext uri="{FF2B5EF4-FFF2-40B4-BE49-F238E27FC236}"/>
            </a:extLst>
          </p:cNvPr>
          <p:cNvSpPr txBox="1"/>
          <p:nvPr/>
        </p:nvSpPr>
        <p:spPr bwMode="auto">
          <a:xfrm>
            <a:off x="2692400" y="4141788"/>
            <a:ext cx="7588250" cy="117475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  <a:effectLst/>
          <a:extLst>
            <a:ext uri="{FAA26D3D-D897-4be2-8F04-BA451C77F1D7}"/>
          </a:extLst>
        </p:spPr>
        <p:txBody>
          <a:bodyPr lIns="108000" tIns="72000" rIns="72000" bIns="54000" anchor="ctr"/>
          <a:lstStyle>
            <a:defPPr>
              <a:defRPr lang="en-GB"/>
            </a:defPPr>
            <a:lvl1pPr marL="177800" indent="-177800">
              <a:spcBef>
                <a:spcPts val="1200"/>
              </a:spcBef>
              <a:buClrTx/>
              <a:buFont typeface="Arial" panose="020B0604020202020204" pitchFamily="34" charset="0"/>
              <a:buChar char="•"/>
              <a:defRPr sz="1200" b="0" i="0" kern="0">
                <a:latin typeface="+mn-lt"/>
                <a:ea typeface="Geneva" charset="0"/>
              </a:defRPr>
            </a:lvl1pPr>
            <a:lvl2pPr marL="742950" indent="-285750">
              <a:spcBef>
                <a:spcPct val="20000"/>
              </a:spcBef>
              <a:buChar char="–"/>
              <a:defRPr sz="1400">
                <a:ea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400">
                <a:ea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400">
                <a:ea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1400">
                <a:ea typeface="Arial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9pPr>
          </a:lstStyle>
          <a:p>
            <a:pPr eaLnBrk="0" hangingPunct="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  <a:defRPr/>
            </a:pPr>
            <a:endParaRPr lang="el-GR" sz="1600" b="1" dirty="0" smtClean="0">
              <a:cs typeface="+mn-cs"/>
            </a:endParaRPr>
          </a:p>
          <a:p>
            <a:pPr eaLnBrk="0" hangingPunct="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  <a:defRPr/>
            </a:pPr>
            <a:endParaRPr lang="el-GR" sz="1600" b="1" dirty="0">
              <a:cs typeface="+mn-cs"/>
            </a:endParaRPr>
          </a:p>
          <a:p>
            <a:pPr eaLnBrk="0" hangingPunct="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  <a:defRPr/>
            </a:pPr>
            <a:endParaRPr lang="el-GR" sz="1600" b="1" dirty="0" smtClean="0">
              <a:cs typeface="+mn-cs"/>
            </a:endParaRPr>
          </a:p>
          <a:p>
            <a:pPr eaLnBrk="0" hangingPunct="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  <a:defRPr/>
            </a:pPr>
            <a:endParaRPr lang="el-GR" sz="1600" b="1" dirty="0" smtClean="0">
              <a:cs typeface="+mn-cs"/>
            </a:endParaRPr>
          </a:p>
          <a:p>
            <a:pPr eaLnBrk="0" hangingPunct="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  <a:defRPr/>
            </a:pPr>
            <a:r>
              <a:rPr lang="el-GR" sz="1600" b="1" dirty="0" smtClean="0">
                <a:cs typeface="+mn-cs"/>
              </a:rPr>
              <a:t> ΣΩΕΕΛ =ΥΕ +ΗΕ</a:t>
            </a:r>
          </a:p>
          <a:p>
            <a:pPr eaLnBrk="0" hangingPunct="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r>
              <a:rPr lang="el-GR" sz="1400" dirty="0" smtClean="0">
                <a:cs typeface="+mn-cs"/>
              </a:rPr>
              <a:t>Η </a:t>
            </a:r>
            <a:r>
              <a:rPr lang="el-GR" sz="1400" b="1" dirty="0" smtClean="0">
                <a:cs typeface="+mn-cs"/>
              </a:rPr>
              <a:t>υπαίθρια </a:t>
            </a:r>
            <a:r>
              <a:rPr lang="el-GR" sz="1400" b="1" dirty="0">
                <a:cs typeface="+mn-cs"/>
              </a:rPr>
              <a:t>επιφάνεια (ΥΕ) </a:t>
            </a:r>
            <a:r>
              <a:rPr lang="el-GR" sz="1400" dirty="0">
                <a:cs typeface="+mn-cs"/>
              </a:rPr>
              <a:t>είναι το εμβαδόν της επιφάνειας εκτός του φυσικού καταστήματος όπου η επιχείρηση δύναται να αναπτύξει τραπεζοκαθίσματα</a:t>
            </a:r>
            <a:r>
              <a:rPr lang="el-GR" sz="1400" dirty="0" smtClean="0">
                <a:cs typeface="+mn-cs"/>
              </a:rPr>
              <a:t>.</a:t>
            </a:r>
          </a:p>
          <a:p>
            <a:pPr eaLnBrk="0" hangingPunct="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r>
              <a:rPr lang="el-GR" sz="1400" dirty="0">
                <a:cs typeface="+mn-cs"/>
              </a:rPr>
              <a:t>Η </a:t>
            </a:r>
            <a:r>
              <a:rPr lang="el-GR" sz="1400" b="1" dirty="0">
                <a:cs typeface="+mn-cs"/>
              </a:rPr>
              <a:t>εσωτερική </a:t>
            </a:r>
            <a:r>
              <a:rPr lang="el-GR" sz="1400" b="1" dirty="0" err="1">
                <a:cs typeface="+mn-cs"/>
              </a:rPr>
              <a:t>ημιυπαίθρια</a:t>
            </a:r>
            <a:r>
              <a:rPr lang="el-GR" sz="1400" b="1" dirty="0">
                <a:cs typeface="+mn-cs"/>
              </a:rPr>
              <a:t> επιφάνεια (ΗΕ) </a:t>
            </a:r>
            <a:r>
              <a:rPr lang="el-GR" sz="1400" dirty="0">
                <a:cs typeface="+mn-cs"/>
              </a:rPr>
              <a:t>είναι το εμβαδόν </a:t>
            </a:r>
            <a:r>
              <a:rPr lang="el-GR" sz="1400" dirty="0" smtClean="0">
                <a:cs typeface="+mn-cs"/>
              </a:rPr>
              <a:t>εντός </a:t>
            </a:r>
            <a:r>
              <a:rPr lang="el-GR" sz="1400" dirty="0">
                <a:cs typeface="+mn-cs"/>
              </a:rPr>
              <a:t>του καταστήματος που δύναται να αναπτυχθούν τραπεζοκαθίσματα. </a:t>
            </a:r>
            <a:endParaRPr lang="el-GR" sz="1400" dirty="0" smtClean="0">
              <a:cs typeface="+mn-cs"/>
            </a:endParaRPr>
          </a:p>
          <a:p>
            <a:pPr marL="0" indent="0" eaLnBrk="0" hangingPunct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el-GR" sz="1400" b="1" dirty="0" smtClean="0">
              <a:cs typeface="Times New Roman" panose="02020603050405020304" pitchFamily="18" charset="0"/>
            </a:endParaRPr>
          </a:p>
          <a:p>
            <a:pPr eaLnBrk="0" hangingPunct="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  <a:defRPr/>
            </a:pPr>
            <a:endParaRPr lang="el-GR" sz="1400" b="1" dirty="0" smtClean="0">
              <a:cs typeface="Times New Roman" panose="02020603050405020304" pitchFamily="18" charset="0"/>
            </a:endParaRPr>
          </a:p>
          <a:p>
            <a:pPr eaLnBrk="0" hangingPunct="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  <a:defRPr/>
            </a:pPr>
            <a:endParaRPr lang="el-GR" sz="1500" dirty="0">
              <a:cs typeface="Times New Roman" panose="02020603050405020304" pitchFamily="18" charset="0"/>
            </a:endParaRPr>
          </a:p>
          <a:p>
            <a:pPr eaLnBrk="0" hangingPunct="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  <a:defRPr/>
            </a:pPr>
            <a:endParaRPr lang="el-GR" sz="1500" dirty="0">
              <a:cs typeface="Times New Roman" panose="02020603050405020304" pitchFamily="18" charset="0"/>
            </a:endParaRPr>
          </a:p>
        </p:txBody>
      </p:sp>
      <p:sp>
        <p:nvSpPr>
          <p:cNvPr id="10" name="TextBox 66">
            <a:extLst>
              <a:ext uri="{FF2B5EF4-FFF2-40B4-BE49-F238E27FC236}"/>
            </a:extLst>
          </p:cNvPr>
          <p:cNvSpPr txBox="1"/>
          <p:nvPr/>
        </p:nvSpPr>
        <p:spPr bwMode="auto">
          <a:xfrm>
            <a:off x="2692400" y="2122488"/>
            <a:ext cx="7597775" cy="414337"/>
          </a:xfrm>
          <a:prstGeom prst="rect">
            <a:avLst/>
          </a:prstGeom>
          <a:ln/>
          <a:extLst>
            <a:ext uri="{FAA26D3D-D897-4be2-8F04-BA451C77F1D7}"/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8000" tIns="252000" rIns="72000" bIns="54000" anchor="ctr"/>
          <a:lstStyle>
            <a:defPPr>
              <a:defRPr lang="en-GB"/>
            </a:defPPr>
            <a:lvl1pPr marL="177800" indent="-177800">
              <a:spcBef>
                <a:spcPts val="1200"/>
              </a:spcBef>
              <a:buClrTx/>
              <a:buFont typeface="Arial" panose="020B0604020202020204" pitchFamily="34" charset="0"/>
              <a:buChar char="•"/>
              <a:defRPr sz="1200" b="0" i="0" kern="0">
                <a:latin typeface="+mn-lt"/>
                <a:ea typeface="Geneva" charset="0"/>
              </a:defRPr>
            </a:lvl1pPr>
            <a:lvl2pPr marL="742950" indent="-285750">
              <a:spcBef>
                <a:spcPct val="20000"/>
              </a:spcBef>
              <a:buChar char="–"/>
              <a:defRPr sz="1400">
                <a:ea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400">
                <a:ea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400">
                <a:ea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1400">
                <a:ea typeface="Arial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9pPr>
          </a:lstStyle>
          <a:p>
            <a:pPr marL="0" indent="0" eaLnBrk="0" hangingPunct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l-GR" sz="1600" b="1" dirty="0" smtClean="0">
                <a:solidFill>
                  <a:schemeClr val="bg1"/>
                </a:solidFill>
              </a:rPr>
              <a:t>Προϋποθέσεις λειτουργίας</a:t>
            </a:r>
          </a:p>
          <a:p>
            <a:pPr marL="0" indent="0" eaLnBrk="0" hangingPunct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el-GR" sz="1500" dirty="0">
              <a:cs typeface="Times New Roman" panose="02020603050405020304" pitchFamily="18" charset="0"/>
            </a:endParaRPr>
          </a:p>
        </p:txBody>
      </p:sp>
      <p:sp>
        <p:nvSpPr>
          <p:cNvPr id="11" name="TextBox 67">
            <a:extLst>
              <a:ext uri="{FF2B5EF4-FFF2-40B4-BE49-F238E27FC236}"/>
            </a:extLst>
          </p:cNvPr>
          <p:cNvSpPr txBox="1"/>
          <p:nvPr/>
        </p:nvSpPr>
        <p:spPr bwMode="auto">
          <a:xfrm>
            <a:off x="1463675" y="2112963"/>
            <a:ext cx="1181100" cy="423862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  <a:effectLst/>
          <a:extLst>
            <a:ext uri="{FAA26D3D-D897-4be2-8F04-BA451C77F1D7}"/>
          </a:extLst>
        </p:spPr>
        <p:txBody>
          <a:bodyPr lIns="81000" tIns="54000" rIns="54000" bIns="54000" anchor="ctr"/>
          <a:lstStyle>
            <a:defPPr>
              <a:defRPr lang="en-GB"/>
            </a:defPPr>
            <a:lvl1pPr marL="177800" indent="-177800">
              <a:spcBef>
                <a:spcPts val="1200"/>
              </a:spcBef>
              <a:buClrTx/>
              <a:buFont typeface="Arial" panose="020B0604020202020204" pitchFamily="34" charset="0"/>
              <a:buChar char="•"/>
              <a:defRPr sz="1200" b="0" i="0" kern="0">
                <a:latin typeface="+mn-lt"/>
                <a:ea typeface="Geneva" charset="0"/>
              </a:defRPr>
            </a:lvl1pPr>
            <a:lvl2pPr marL="742950" indent="-285750">
              <a:spcBef>
                <a:spcPct val="20000"/>
              </a:spcBef>
              <a:buChar char="–"/>
              <a:defRPr sz="1400">
                <a:ea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400">
                <a:ea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400">
                <a:ea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1400">
                <a:ea typeface="Arial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9pPr>
          </a:lstStyle>
          <a:p>
            <a:pPr marL="0" indent="0" eaLnBrk="0" hangingPunct="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/>
            </a:pPr>
            <a:r>
              <a:rPr lang="el-GR" sz="1500" b="1" dirty="0" smtClean="0">
                <a:solidFill>
                  <a:schemeClr val="bg1"/>
                </a:solidFill>
                <a:cs typeface="Times New Roman" panose="02020603050405020304" pitchFamily="18" charset="0"/>
              </a:rPr>
              <a:t>       ΚΑΔ</a:t>
            </a:r>
            <a:endParaRPr lang="el-GR" sz="1500" b="1" dirty="0">
              <a:solidFill>
                <a:schemeClr val="bg1"/>
              </a:solidFill>
              <a:cs typeface="Times New Roman" panose="02020603050405020304" pitchFamily="18" charset="0"/>
            </a:endParaRPr>
          </a:p>
        </p:txBody>
      </p:sp>
      <p:sp>
        <p:nvSpPr>
          <p:cNvPr id="12" name="TextBox 16">
            <a:extLst>
              <a:ext uri="{FF2B5EF4-FFF2-40B4-BE49-F238E27FC236}"/>
            </a:extLst>
          </p:cNvPr>
          <p:cNvSpPr txBox="1"/>
          <p:nvPr/>
        </p:nvSpPr>
        <p:spPr bwMode="auto">
          <a:xfrm>
            <a:off x="2709863" y="5373688"/>
            <a:ext cx="7570787" cy="10033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  <a:effectLst/>
          <a:extLst>
            <a:ext uri="{FAA26D3D-D897-4be2-8F04-BA451C77F1D7}"/>
          </a:extLst>
        </p:spPr>
        <p:txBody>
          <a:bodyPr lIns="108000" tIns="72000" rIns="72000" bIns="54000" anchor="ctr"/>
          <a:lstStyle>
            <a:defPPr>
              <a:defRPr lang="en-GB"/>
            </a:defPPr>
            <a:lvl1pPr marL="177800" indent="-177800">
              <a:spcBef>
                <a:spcPts val="1200"/>
              </a:spcBef>
              <a:buClrTx/>
              <a:buFont typeface="Arial" panose="020B0604020202020204" pitchFamily="34" charset="0"/>
              <a:buChar char="•"/>
              <a:defRPr sz="1200" b="0" i="0" kern="0">
                <a:latin typeface="+mn-lt"/>
                <a:ea typeface="Geneva" charset="0"/>
              </a:defRPr>
            </a:lvl1pPr>
            <a:lvl2pPr marL="742950" indent="-285750">
              <a:spcBef>
                <a:spcPct val="20000"/>
              </a:spcBef>
              <a:buChar char="–"/>
              <a:defRPr sz="1400">
                <a:ea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400">
                <a:ea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400">
                <a:ea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1400">
                <a:ea typeface="Arial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9pPr>
          </a:lstStyle>
          <a:p>
            <a:pPr eaLnBrk="0" hangingPunct="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  <a:defRPr/>
            </a:pPr>
            <a:r>
              <a:rPr lang="en-US" sz="1500" dirty="0">
                <a:cs typeface="Times New Roman" panose="02020603050405020304" pitchFamily="18" charset="0"/>
              </a:rPr>
              <a:t> </a:t>
            </a:r>
            <a:r>
              <a:rPr lang="el-GR" sz="1500" dirty="0" smtClean="0">
                <a:cs typeface="Times New Roman" panose="02020603050405020304" pitchFamily="18" charset="0"/>
              </a:rPr>
              <a:t> </a:t>
            </a:r>
            <a:r>
              <a:rPr lang="el-GR" sz="1400" dirty="0">
                <a:cs typeface="+mn-cs"/>
              </a:rPr>
              <a:t>Η </a:t>
            </a:r>
            <a:r>
              <a:rPr lang="el-GR" sz="1400" b="1" dirty="0">
                <a:cs typeface="+mn-cs"/>
              </a:rPr>
              <a:t>δυνατότητα της χρήσης </a:t>
            </a:r>
            <a:r>
              <a:rPr lang="el-GR" sz="1400" dirty="0">
                <a:cs typeface="+mn-cs"/>
              </a:rPr>
              <a:t>εσωτερικής </a:t>
            </a:r>
            <a:r>
              <a:rPr lang="el-GR" sz="1400" dirty="0" err="1">
                <a:cs typeface="+mn-cs"/>
              </a:rPr>
              <a:t>ημιυπαίθριας</a:t>
            </a:r>
            <a:r>
              <a:rPr lang="el-GR" sz="1400" dirty="0">
                <a:cs typeface="+mn-cs"/>
              </a:rPr>
              <a:t> </a:t>
            </a:r>
            <a:r>
              <a:rPr lang="el-GR" sz="1400" dirty="0" smtClean="0">
                <a:cs typeface="+mn-cs"/>
              </a:rPr>
              <a:t>επιφάνειας </a:t>
            </a:r>
            <a:r>
              <a:rPr lang="el-GR" sz="1400" b="1" dirty="0" smtClean="0">
                <a:cs typeface="+mn-cs"/>
              </a:rPr>
              <a:t>(ΗΕ) </a:t>
            </a:r>
            <a:r>
              <a:rPr lang="el-GR" sz="1400" dirty="0" smtClean="0">
                <a:cs typeface="+mn-cs"/>
              </a:rPr>
              <a:t>προκύπτει όταν υφίσταται </a:t>
            </a:r>
            <a:r>
              <a:rPr lang="el-GR" sz="1400" b="1" dirty="0" smtClean="0">
                <a:cs typeface="+mn-cs"/>
              </a:rPr>
              <a:t>πλευρά ή πλευρές του χώρου πλάτους (Π) και ύψους (Υ) </a:t>
            </a:r>
            <a:r>
              <a:rPr lang="el-GR" sz="1400" dirty="0" smtClean="0">
                <a:cs typeface="+mn-cs"/>
              </a:rPr>
              <a:t>σε </a:t>
            </a:r>
            <a:r>
              <a:rPr lang="el-GR" sz="1400" dirty="0">
                <a:cs typeface="+mn-cs"/>
              </a:rPr>
              <a:t>επαφή με υπαίθριο εξωτερικό χώρο ή αίθριο </a:t>
            </a:r>
            <a:r>
              <a:rPr lang="el-GR" sz="1400" b="1" dirty="0">
                <a:cs typeface="+mn-cs"/>
              </a:rPr>
              <a:t>που δύναται να αφαιρεθεί/</a:t>
            </a:r>
            <a:r>
              <a:rPr lang="el-GR" sz="1400" b="1" dirty="0" err="1">
                <a:cs typeface="+mn-cs"/>
              </a:rPr>
              <a:t>ουν</a:t>
            </a:r>
            <a:r>
              <a:rPr lang="el-GR" sz="1600" b="1" dirty="0">
                <a:cs typeface="+mn-cs"/>
              </a:rPr>
              <a:t>. </a:t>
            </a:r>
            <a:endParaRPr lang="en-US" sz="1500" b="1" dirty="0" smtClean="0">
              <a:cs typeface="Times New Roman" panose="02020603050405020304" pitchFamily="18" charset="0"/>
            </a:endParaRPr>
          </a:p>
        </p:txBody>
      </p:sp>
      <p:sp>
        <p:nvSpPr>
          <p:cNvPr id="342026" name="3 - TextBox"/>
          <p:cNvSpPr txBox="1">
            <a:spLocks noChangeArrowheads="1"/>
          </p:cNvSpPr>
          <p:nvPr/>
        </p:nvSpPr>
        <p:spPr bwMode="auto">
          <a:xfrm>
            <a:off x="555625" y="1568450"/>
            <a:ext cx="1072832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l-GR" sz="2000" b="1">
                <a:solidFill>
                  <a:srgbClr val="002060"/>
                </a:solidFill>
                <a:latin typeface="Calibri" pitchFamily="34" charset="0"/>
              </a:rPr>
              <a:t>Προϋποθέσεις λειτουργίας καταστημάτων υγειονομικού ενδιαφέροντος </a:t>
            </a:r>
          </a:p>
        </p:txBody>
      </p:sp>
      <p:grpSp>
        <p:nvGrpSpPr>
          <p:cNvPr id="14" name="Group 9">
            <a:extLst>
              <a:ext uri="{FF2B5EF4-FFF2-40B4-BE49-F238E27FC236}"/>
            </a:extLst>
          </p:cNvPr>
          <p:cNvGrpSpPr>
            <a:grpSpLocks noChangeAspect="1"/>
          </p:cNvGrpSpPr>
          <p:nvPr/>
        </p:nvGrpSpPr>
        <p:grpSpPr>
          <a:xfrm>
            <a:off x="1777402" y="3391207"/>
            <a:ext cx="552161" cy="559331"/>
            <a:chOff x="2424113" y="1219200"/>
            <a:chExt cx="122238" cy="123825"/>
          </a:xfrm>
          <a:solidFill>
            <a:schemeClr val="bg1"/>
          </a:solidFill>
        </p:grpSpPr>
        <p:sp>
          <p:nvSpPr>
            <p:cNvPr id="15" name="Freeform 93">
              <a:extLst>
                <a:ext uri="{FF2B5EF4-FFF2-40B4-BE49-F238E27FC236}"/>
              </a:extLst>
            </p:cNvPr>
            <p:cNvSpPr>
              <a:spLocks noEditPoints="1"/>
            </p:cNvSpPr>
            <p:nvPr/>
          </p:nvSpPr>
          <p:spPr bwMode="auto">
            <a:xfrm>
              <a:off x="2424113" y="1219200"/>
              <a:ext cx="122238" cy="123825"/>
            </a:xfrm>
            <a:custGeom>
              <a:avLst/>
              <a:gdLst>
                <a:gd name="T0" fmla="*/ 0 w 77"/>
                <a:gd name="T1" fmla="*/ 0 h 78"/>
                <a:gd name="T2" fmla="*/ 0 w 77"/>
                <a:gd name="T3" fmla="*/ 78 h 78"/>
                <a:gd name="T4" fmla="*/ 77 w 77"/>
                <a:gd name="T5" fmla="*/ 78 h 78"/>
                <a:gd name="T6" fmla="*/ 77 w 77"/>
                <a:gd name="T7" fmla="*/ 0 h 78"/>
                <a:gd name="T8" fmla="*/ 0 w 77"/>
                <a:gd name="T9" fmla="*/ 0 h 78"/>
                <a:gd name="T10" fmla="*/ 74 w 77"/>
                <a:gd name="T11" fmla="*/ 74 h 78"/>
                <a:gd name="T12" fmla="*/ 3 w 77"/>
                <a:gd name="T13" fmla="*/ 74 h 78"/>
                <a:gd name="T14" fmla="*/ 3 w 77"/>
                <a:gd name="T15" fmla="*/ 3 h 78"/>
                <a:gd name="T16" fmla="*/ 74 w 77"/>
                <a:gd name="T17" fmla="*/ 3 h 78"/>
                <a:gd name="T18" fmla="*/ 74 w 77"/>
                <a:gd name="T19" fmla="*/ 74 h 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77" h="78">
                  <a:moveTo>
                    <a:pt x="0" y="0"/>
                  </a:moveTo>
                  <a:lnTo>
                    <a:pt x="0" y="78"/>
                  </a:lnTo>
                  <a:lnTo>
                    <a:pt x="77" y="78"/>
                  </a:lnTo>
                  <a:lnTo>
                    <a:pt x="77" y="0"/>
                  </a:lnTo>
                  <a:lnTo>
                    <a:pt x="0" y="0"/>
                  </a:lnTo>
                  <a:close/>
                  <a:moveTo>
                    <a:pt x="74" y="74"/>
                  </a:moveTo>
                  <a:lnTo>
                    <a:pt x="3" y="74"/>
                  </a:lnTo>
                  <a:lnTo>
                    <a:pt x="3" y="3"/>
                  </a:lnTo>
                  <a:lnTo>
                    <a:pt x="74" y="3"/>
                  </a:lnTo>
                  <a:lnTo>
                    <a:pt x="74" y="7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/>
            </a:extLst>
          </p:spPr>
          <p:txBody>
            <a:bodyPr lIns="114300" tIns="57150" rIns="114300" bIns="57150"/>
            <a:lstStyle/>
            <a:p>
              <a:pPr defTabSz="1143000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2250">
                <a:latin typeface="+mn-lt"/>
                <a:cs typeface="+mn-cs"/>
              </a:endParaRPr>
            </a:p>
          </p:txBody>
        </p:sp>
        <p:sp>
          <p:nvSpPr>
            <p:cNvPr id="16" name="Freeform 94">
              <a:extLst>
                <a:ext uri="{FF2B5EF4-FFF2-40B4-BE49-F238E27FC236}"/>
              </a:extLst>
            </p:cNvPr>
            <p:cNvSpPr>
              <a:spLocks noEditPoints="1"/>
            </p:cNvSpPr>
            <p:nvPr/>
          </p:nvSpPr>
          <p:spPr bwMode="auto">
            <a:xfrm>
              <a:off x="2501900" y="1244600"/>
              <a:ext cx="25400" cy="82550"/>
            </a:xfrm>
            <a:custGeom>
              <a:avLst/>
              <a:gdLst>
                <a:gd name="T0" fmla="*/ 113 w 113"/>
                <a:gd name="T1" fmla="*/ 93 h 381"/>
                <a:gd name="T2" fmla="*/ 57 w 113"/>
                <a:gd name="T3" fmla="*/ 0 h 381"/>
                <a:gd name="T4" fmla="*/ 0 w 113"/>
                <a:gd name="T5" fmla="*/ 93 h 381"/>
                <a:gd name="T6" fmla="*/ 24 w 113"/>
                <a:gd name="T7" fmla="*/ 158 h 381"/>
                <a:gd name="T8" fmla="*/ 24 w 113"/>
                <a:gd name="T9" fmla="*/ 381 h 381"/>
                <a:gd name="T10" fmla="*/ 90 w 113"/>
                <a:gd name="T11" fmla="*/ 381 h 381"/>
                <a:gd name="T12" fmla="*/ 90 w 113"/>
                <a:gd name="T13" fmla="*/ 158 h 381"/>
                <a:gd name="T14" fmla="*/ 113 w 113"/>
                <a:gd name="T15" fmla="*/ 93 h 381"/>
                <a:gd name="T16" fmla="*/ 57 w 113"/>
                <a:gd name="T17" fmla="*/ 24 h 381"/>
                <a:gd name="T18" fmla="*/ 89 w 113"/>
                <a:gd name="T19" fmla="*/ 93 h 381"/>
                <a:gd name="T20" fmla="*/ 57 w 113"/>
                <a:gd name="T21" fmla="*/ 146 h 381"/>
                <a:gd name="T22" fmla="*/ 25 w 113"/>
                <a:gd name="T23" fmla="*/ 93 h 381"/>
                <a:gd name="T24" fmla="*/ 57 w 113"/>
                <a:gd name="T25" fmla="*/ 24 h 381"/>
                <a:gd name="T26" fmla="*/ 65 w 113"/>
                <a:gd name="T27" fmla="*/ 357 h 381"/>
                <a:gd name="T28" fmla="*/ 48 w 113"/>
                <a:gd name="T29" fmla="*/ 357 h 381"/>
                <a:gd name="T30" fmla="*/ 48 w 113"/>
                <a:gd name="T31" fmla="*/ 170 h 381"/>
                <a:gd name="T32" fmla="*/ 57 w 113"/>
                <a:gd name="T33" fmla="*/ 170 h 381"/>
                <a:gd name="T34" fmla="*/ 65 w 113"/>
                <a:gd name="T35" fmla="*/ 170 h 381"/>
                <a:gd name="T36" fmla="*/ 65 w 113"/>
                <a:gd name="T37" fmla="*/ 357 h 3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113" h="381">
                  <a:moveTo>
                    <a:pt x="113" y="93"/>
                  </a:moveTo>
                  <a:cubicBezTo>
                    <a:pt x="113" y="40"/>
                    <a:pt x="89" y="0"/>
                    <a:pt x="57" y="0"/>
                  </a:cubicBezTo>
                  <a:cubicBezTo>
                    <a:pt x="25" y="0"/>
                    <a:pt x="0" y="40"/>
                    <a:pt x="0" y="93"/>
                  </a:cubicBezTo>
                  <a:cubicBezTo>
                    <a:pt x="0" y="117"/>
                    <a:pt x="7" y="143"/>
                    <a:pt x="24" y="158"/>
                  </a:cubicBezTo>
                  <a:cubicBezTo>
                    <a:pt x="24" y="381"/>
                    <a:pt x="24" y="381"/>
                    <a:pt x="24" y="381"/>
                  </a:cubicBezTo>
                  <a:cubicBezTo>
                    <a:pt x="90" y="381"/>
                    <a:pt x="90" y="381"/>
                    <a:pt x="90" y="381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107" y="143"/>
                    <a:pt x="113" y="117"/>
                    <a:pt x="113" y="93"/>
                  </a:cubicBezTo>
                  <a:close/>
                  <a:moveTo>
                    <a:pt x="57" y="24"/>
                  </a:moveTo>
                  <a:cubicBezTo>
                    <a:pt x="72" y="24"/>
                    <a:pt x="89" y="53"/>
                    <a:pt x="89" y="93"/>
                  </a:cubicBezTo>
                  <a:cubicBezTo>
                    <a:pt x="89" y="126"/>
                    <a:pt x="77" y="146"/>
                    <a:pt x="57" y="146"/>
                  </a:cubicBezTo>
                  <a:cubicBezTo>
                    <a:pt x="37" y="146"/>
                    <a:pt x="25" y="126"/>
                    <a:pt x="25" y="93"/>
                  </a:cubicBezTo>
                  <a:cubicBezTo>
                    <a:pt x="25" y="53"/>
                    <a:pt x="42" y="24"/>
                    <a:pt x="57" y="24"/>
                  </a:cubicBezTo>
                  <a:close/>
                  <a:moveTo>
                    <a:pt x="65" y="357"/>
                  </a:moveTo>
                  <a:cubicBezTo>
                    <a:pt x="48" y="357"/>
                    <a:pt x="48" y="357"/>
                    <a:pt x="48" y="357"/>
                  </a:cubicBezTo>
                  <a:cubicBezTo>
                    <a:pt x="48" y="170"/>
                    <a:pt x="48" y="170"/>
                    <a:pt x="48" y="170"/>
                  </a:cubicBezTo>
                  <a:cubicBezTo>
                    <a:pt x="51" y="170"/>
                    <a:pt x="54" y="170"/>
                    <a:pt x="57" y="170"/>
                  </a:cubicBezTo>
                  <a:cubicBezTo>
                    <a:pt x="60" y="170"/>
                    <a:pt x="63" y="170"/>
                    <a:pt x="65" y="170"/>
                  </a:cubicBezTo>
                  <a:lnTo>
                    <a:pt x="65" y="35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/>
            </a:extLst>
          </p:spPr>
          <p:txBody>
            <a:bodyPr lIns="114300" tIns="57150" rIns="114300" bIns="57150"/>
            <a:lstStyle/>
            <a:p>
              <a:pPr defTabSz="1143000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2250">
                <a:latin typeface="+mn-lt"/>
                <a:cs typeface="+mn-cs"/>
              </a:endParaRPr>
            </a:p>
          </p:txBody>
        </p:sp>
        <p:sp>
          <p:nvSpPr>
            <p:cNvPr id="17" name="Freeform 95">
              <a:extLst>
                <a:ext uri="{FF2B5EF4-FFF2-40B4-BE49-F238E27FC236}"/>
              </a:extLst>
            </p:cNvPr>
            <p:cNvSpPr>
              <a:spLocks noEditPoints="1"/>
            </p:cNvSpPr>
            <p:nvPr/>
          </p:nvSpPr>
          <p:spPr bwMode="auto">
            <a:xfrm>
              <a:off x="2476500" y="1233488"/>
              <a:ext cx="17463" cy="93663"/>
            </a:xfrm>
            <a:custGeom>
              <a:avLst/>
              <a:gdLst>
                <a:gd name="T0" fmla="*/ 72 w 84"/>
                <a:gd name="T1" fmla="*/ 0 h 433"/>
                <a:gd name="T2" fmla="*/ 1 w 84"/>
                <a:gd name="T3" fmla="*/ 81 h 433"/>
                <a:gd name="T4" fmla="*/ 0 w 84"/>
                <a:gd name="T5" fmla="*/ 224 h 433"/>
                <a:gd name="T6" fmla="*/ 0 w 84"/>
                <a:gd name="T7" fmla="*/ 236 h 433"/>
                <a:gd name="T8" fmla="*/ 18 w 84"/>
                <a:gd name="T9" fmla="*/ 236 h 433"/>
                <a:gd name="T10" fmla="*/ 18 w 84"/>
                <a:gd name="T11" fmla="*/ 433 h 433"/>
                <a:gd name="T12" fmla="*/ 84 w 84"/>
                <a:gd name="T13" fmla="*/ 433 h 433"/>
                <a:gd name="T14" fmla="*/ 84 w 84"/>
                <a:gd name="T15" fmla="*/ 235 h 433"/>
                <a:gd name="T16" fmla="*/ 84 w 84"/>
                <a:gd name="T17" fmla="*/ 141 h 433"/>
                <a:gd name="T18" fmla="*/ 84 w 84"/>
                <a:gd name="T19" fmla="*/ 0 h 433"/>
                <a:gd name="T20" fmla="*/ 72 w 84"/>
                <a:gd name="T21" fmla="*/ 0 h 433"/>
                <a:gd name="T22" fmla="*/ 25 w 84"/>
                <a:gd name="T23" fmla="*/ 81 h 433"/>
                <a:gd name="T24" fmla="*/ 59 w 84"/>
                <a:gd name="T25" fmla="*/ 26 h 433"/>
                <a:gd name="T26" fmla="*/ 59 w 84"/>
                <a:gd name="T27" fmla="*/ 211 h 433"/>
                <a:gd name="T28" fmla="*/ 25 w 84"/>
                <a:gd name="T29" fmla="*/ 211 h 433"/>
                <a:gd name="T30" fmla="*/ 25 w 84"/>
                <a:gd name="T31" fmla="*/ 81 h 433"/>
                <a:gd name="T32" fmla="*/ 59 w 84"/>
                <a:gd name="T33" fmla="*/ 409 h 433"/>
                <a:gd name="T34" fmla="*/ 42 w 84"/>
                <a:gd name="T35" fmla="*/ 409 h 433"/>
                <a:gd name="T36" fmla="*/ 42 w 84"/>
                <a:gd name="T37" fmla="*/ 236 h 433"/>
                <a:gd name="T38" fmla="*/ 59 w 84"/>
                <a:gd name="T39" fmla="*/ 235 h 433"/>
                <a:gd name="T40" fmla="*/ 59 w 84"/>
                <a:gd name="T41" fmla="*/ 409 h 4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84" h="433">
                  <a:moveTo>
                    <a:pt x="72" y="0"/>
                  </a:moveTo>
                  <a:cubicBezTo>
                    <a:pt x="33" y="0"/>
                    <a:pt x="1" y="37"/>
                    <a:pt x="1" y="81"/>
                  </a:cubicBezTo>
                  <a:cubicBezTo>
                    <a:pt x="1" y="120"/>
                    <a:pt x="0" y="223"/>
                    <a:pt x="0" y="224"/>
                  </a:cubicBezTo>
                  <a:cubicBezTo>
                    <a:pt x="0" y="236"/>
                    <a:pt x="0" y="236"/>
                    <a:pt x="0" y="236"/>
                  </a:cubicBezTo>
                  <a:cubicBezTo>
                    <a:pt x="18" y="236"/>
                    <a:pt x="18" y="236"/>
                    <a:pt x="18" y="236"/>
                  </a:cubicBezTo>
                  <a:cubicBezTo>
                    <a:pt x="18" y="433"/>
                    <a:pt x="18" y="433"/>
                    <a:pt x="18" y="433"/>
                  </a:cubicBezTo>
                  <a:cubicBezTo>
                    <a:pt x="84" y="433"/>
                    <a:pt x="84" y="433"/>
                    <a:pt x="84" y="433"/>
                  </a:cubicBezTo>
                  <a:cubicBezTo>
                    <a:pt x="84" y="235"/>
                    <a:pt x="84" y="235"/>
                    <a:pt x="84" y="235"/>
                  </a:cubicBezTo>
                  <a:cubicBezTo>
                    <a:pt x="84" y="141"/>
                    <a:pt x="84" y="141"/>
                    <a:pt x="84" y="141"/>
                  </a:cubicBezTo>
                  <a:cubicBezTo>
                    <a:pt x="84" y="0"/>
                    <a:pt x="84" y="0"/>
                    <a:pt x="84" y="0"/>
                  </a:cubicBezTo>
                  <a:lnTo>
                    <a:pt x="72" y="0"/>
                  </a:lnTo>
                  <a:close/>
                  <a:moveTo>
                    <a:pt x="25" y="81"/>
                  </a:moveTo>
                  <a:cubicBezTo>
                    <a:pt x="25" y="56"/>
                    <a:pt x="40" y="33"/>
                    <a:pt x="59" y="26"/>
                  </a:cubicBezTo>
                  <a:cubicBezTo>
                    <a:pt x="59" y="211"/>
                    <a:pt x="59" y="211"/>
                    <a:pt x="59" y="211"/>
                  </a:cubicBezTo>
                  <a:cubicBezTo>
                    <a:pt x="25" y="211"/>
                    <a:pt x="25" y="211"/>
                    <a:pt x="25" y="211"/>
                  </a:cubicBezTo>
                  <a:cubicBezTo>
                    <a:pt x="25" y="182"/>
                    <a:pt x="25" y="112"/>
                    <a:pt x="25" y="81"/>
                  </a:cubicBezTo>
                  <a:close/>
                  <a:moveTo>
                    <a:pt x="59" y="409"/>
                  </a:moveTo>
                  <a:cubicBezTo>
                    <a:pt x="42" y="409"/>
                    <a:pt x="42" y="409"/>
                    <a:pt x="42" y="409"/>
                  </a:cubicBezTo>
                  <a:cubicBezTo>
                    <a:pt x="42" y="236"/>
                    <a:pt x="42" y="236"/>
                    <a:pt x="42" y="236"/>
                  </a:cubicBezTo>
                  <a:cubicBezTo>
                    <a:pt x="59" y="235"/>
                    <a:pt x="59" y="235"/>
                    <a:pt x="59" y="235"/>
                  </a:cubicBezTo>
                  <a:lnTo>
                    <a:pt x="59" y="40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/>
            </a:extLst>
          </p:spPr>
          <p:txBody>
            <a:bodyPr lIns="114300" tIns="57150" rIns="114300" bIns="57150"/>
            <a:lstStyle/>
            <a:p>
              <a:pPr defTabSz="1143000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2250">
                <a:latin typeface="+mn-lt"/>
                <a:cs typeface="+mn-cs"/>
              </a:endParaRPr>
            </a:p>
          </p:txBody>
        </p:sp>
        <p:sp>
          <p:nvSpPr>
            <p:cNvPr id="18" name="Freeform 96">
              <a:extLst>
                <a:ext uri="{FF2B5EF4-FFF2-40B4-BE49-F238E27FC236}"/>
              </a:extLst>
            </p:cNvPr>
            <p:cNvSpPr>
              <a:spLocks noEditPoints="1"/>
            </p:cNvSpPr>
            <p:nvPr/>
          </p:nvSpPr>
          <p:spPr bwMode="auto">
            <a:xfrm>
              <a:off x="2443163" y="1244600"/>
              <a:ext cx="25400" cy="82550"/>
            </a:xfrm>
            <a:custGeom>
              <a:avLst/>
              <a:gdLst>
                <a:gd name="T0" fmla="*/ 0 w 122"/>
                <a:gd name="T1" fmla="*/ 0 h 381"/>
                <a:gd name="T2" fmla="*/ 0 w 122"/>
                <a:gd name="T3" fmla="*/ 101 h 381"/>
                <a:gd name="T4" fmla="*/ 28 w 122"/>
                <a:gd name="T5" fmla="*/ 175 h 381"/>
                <a:gd name="T6" fmla="*/ 28 w 122"/>
                <a:gd name="T7" fmla="*/ 381 h 381"/>
                <a:gd name="T8" fmla="*/ 94 w 122"/>
                <a:gd name="T9" fmla="*/ 381 h 381"/>
                <a:gd name="T10" fmla="*/ 94 w 122"/>
                <a:gd name="T11" fmla="*/ 175 h 381"/>
                <a:gd name="T12" fmla="*/ 122 w 122"/>
                <a:gd name="T13" fmla="*/ 101 h 381"/>
                <a:gd name="T14" fmla="*/ 122 w 122"/>
                <a:gd name="T15" fmla="*/ 0 h 381"/>
                <a:gd name="T16" fmla="*/ 0 w 122"/>
                <a:gd name="T17" fmla="*/ 0 h 381"/>
                <a:gd name="T18" fmla="*/ 69 w 122"/>
                <a:gd name="T19" fmla="*/ 357 h 381"/>
                <a:gd name="T20" fmla="*/ 52 w 122"/>
                <a:gd name="T21" fmla="*/ 357 h 381"/>
                <a:gd name="T22" fmla="*/ 52 w 122"/>
                <a:gd name="T23" fmla="*/ 185 h 381"/>
                <a:gd name="T24" fmla="*/ 61 w 122"/>
                <a:gd name="T25" fmla="*/ 186 h 381"/>
                <a:gd name="T26" fmla="*/ 69 w 122"/>
                <a:gd name="T27" fmla="*/ 185 h 381"/>
                <a:gd name="T28" fmla="*/ 69 w 122"/>
                <a:gd name="T29" fmla="*/ 357 h 381"/>
                <a:gd name="T30" fmla="*/ 98 w 122"/>
                <a:gd name="T31" fmla="*/ 101 h 381"/>
                <a:gd name="T32" fmla="*/ 61 w 122"/>
                <a:gd name="T33" fmla="*/ 161 h 381"/>
                <a:gd name="T34" fmla="*/ 24 w 122"/>
                <a:gd name="T35" fmla="*/ 101 h 381"/>
                <a:gd name="T36" fmla="*/ 24 w 122"/>
                <a:gd name="T37" fmla="*/ 24 h 381"/>
                <a:gd name="T38" fmla="*/ 38 w 122"/>
                <a:gd name="T39" fmla="*/ 24 h 381"/>
                <a:gd name="T40" fmla="*/ 38 w 122"/>
                <a:gd name="T41" fmla="*/ 89 h 381"/>
                <a:gd name="T42" fmla="*/ 54 w 122"/>
                <a:gd name="T43" fmla="*/ 89 h 381"/>
                <a:gd name="T44" fmla="*/ 54 w 122"/>
                <a:gd name="T45" fmla="*/ 24 h 381"/>
                <a:gd name="T46" fmla="*/ 67 w 122"/>
                <a:gd name="T47" fmla="*/ 24 h 381"/>
                <a:gd name="T48" fmla="*/ 67 w 122"/>
                <a:gd name="T49" fmla="*/ 89 h 381"/>
                <a:gd name="T50" fmla="*/ 83 w 122"/>
                <a:gd name="T51" fmla="*/ 89 h 381"/>
                <a:gd name="T52" fmla="*/ 83 w 122"/>
                <a:gd name="T53" fmla="*/ 24 h 381"/>
                <a:gd name="T54" fmla="*/ 98 w 122"/>
                <a:gd name="T55" fmla="*/ 24 h 381"/>
                <a:gd name="T56" fmla="*/ 98 w 122"/>
                <a:gd name="T57" fmla="*/ 101 h 3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122" h="381">
                  <a:moveTo>
                    <a:pt x="0" y="0"/>
                  </a:moveTo>
                  <a:cubicBezTo>
                    <a:pt x="0" y="101"/>
                    <a:pt x="0" y="101"/>
                    <a:pt x="0" y="101"/>
                  </a:cubicBezTo>
                  <a:cubicBezTo>
                    <a:pt x="0" y="129"/>
                    <a:pt x="7" y="159"/>
                    <a:pt x="28" y="175"/>
                  </a:cubicBezTo>
                  <a:cubicBezTo>
                    <a:pt x="28" y="381"/>
                    <a:pt x="28" y="381"/>
                    <a:pt x="28" y="381"/>
                  </a:cubicBezTo>
                  <a:cubicBezTo>
                    <a:pt x="94" y="381"/>
                    <a:pt x="94" y="381"/>
                    <a:pt x="94" y="381"/>
                  </a:cubicBezTo>
                  <a:cubicBezTo>
                    <a:pt x="94" y="175"/>
                    <a:pt x="94" y="175"/>
                    <a:pt x="94" y="175"/>
                  </a:cubicBezTo>
                  <a:cubicBezTo>
                    <a:pt x="114" y="159"/>
                    <a:pt x="122" y="129"/>
                    <a:pt x="122" y="101"/>
                  </a:cubicBezTo>
                  <a:cubicBezTo>
                    <a:pt x="122" y="0"/>
                    <a:pt x="122" y="0"/>
                    <a:pt x="122" y="0"/>
                  </a:cubicBezTo>
                  <a:lnTo>
                    <a:pt x="0" y="0"/>
                  </a:lnTo>
                  <a:close/>
                  <a:moveTo>
                    <a:pt x="69" y="357"/>
                  </a:moveTo>
                  <a:cubicBezTo>
                    <a:pt x="52" y="357"/>
                    <a:pt x="52" y="357"/>
                    <a:pt x="52" y="357"/>
                  </a:cubicBezTo>
                  <a:cubicBezTo>
                    <a:pt x="52" y="185"/>
                    <a:pt x="52" y="185"/>
                    <a:pt x="52" y="185"/>
                  </a:cubicBezTo>
                  <a:cubicBezTo>
                    <a:pt x="55" y="186"/>
                    <a:pt x="58" y="186"/>
                    <a:pt x="61" y="186"/>
                  </a:cubicBezTo>
                  <a:cubicBezTo>
                    <a:pt x="64" y="186"/>
                    <a:pt x="67" y="186"/>
                    <a:pt x="69" y="185"/>
                  </a:cubicBezTo>
                  <a:lnTo>
                    <a:pt x="69" y="357"/>
                  </a:lnTo>
                  <a:close/>
                  <a:moveTo>
                    <a:pt x="98" y="101"/>
                  </a:moveTo>
                  <a:cubicBezTo>
                    <a:pt x="98" y="139"/>
                    <a:pt x="84" y="161"/>
                    <a:pt x="61" y="161"/>
                  </a:cubicBezTo>
                  <a:cubicBezTo>
                    <a:pt x="38" y="161"/>
                    <a:pt x="24" y="139"/>
                    <a:pt x="24" y="101"/>
                  </a:cubicBezTo>
                  <a:cubicBezTo>
                    <a:pt x="24" y="24"/>
                    <a:pt x="24" y="24"/>
                    <a:pt x="24" y="24"/>
                  </a:cubicBezTo>
                  <a:cubicBezTo>
                    <a:pt x="38" y="24"/>
                    <a:pt x="38" y="24"/>
                    <a:pt x="38" y="24"/>
                  </a:cubicBezTo>
                  <a:cubicBezTo>
                    <a:pt x="38" y="89"/>
                    <a:pt x="38" y="89"/>
                    <a:pt x="38" y="89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4" y="24"/>
                    <a:pt x="54" y="24"/>
                    <a:pt x="54" y="24"/>
                  </a:cubicBezTo>
                  <a:cubicBezTo>
                    <a:pt x="67" y="24"/>
                    <a:pt x="67" y="24"/>
                    <a:pt x="67" y="24"/>
                  </a:cubicBezTo>
                  <a:cubicBezTo>
                    <a:pt x="67" y="89"/>
                    <a:pt x="67" y="89"/>
                    <a:pt x="67" y="89"/>
                  </a:cubicBezTo>
                  <a:cubicBezTo>
                    <a:pt x="83" y="89"/>
                    <a:pt x="83" y="89"/>
                    <a:pt x="83" y="89"/>
                  </a:cubicBezTo>
                  <a:cubicBezTo>
                    <a:pt x="83" y="24"/>
                    <a:pt x="83" y="24"/>
                    <a:pt x="83" y="24"/>
                  </a:cubicBezTo>
                  <a:cubicBezTo>
                    <a:pt x="98" y="24"/>
                    <a:pt x="98" y="24"/>
                    <a:pt x="98" y="24"/>
                  </a:cubicBezTo>
                  <a:lnTo>
                    <a:pt x="98" y="10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/>
            </a:extLst>
          </p:spPr>
          <p:txBody>
            <a:bodyPr lIns="114300" tIns="57150" rIns="114300" bIns="57150"/>
            <a:lstStyle/>
            <a:p>
              <a:pPr defTabSz="1143000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2250">
                <a:latin typeface="+mn-lt"/>
                <a:cs typeface="+mn-cs"/>
              </a:endParaRPr>
            </a:p>
          </p:txBody>
        </p:sp>
      </p:grp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3041" name="Θέση αριθμού διαφάνειας 3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 numCol="1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buSzPts val="900"/>
            </a:pPr>
            <a:fld id="{5605713E-8C25-4877-BCE0-76A9E9E381E5}" type="slidenum">
              <a:rPr lang="en-US">
                <a:solidFill>
                  <a:srgbClr val="000000"/>
                </a:solidFill>
                <a:latin typeface="Arial" charset="0"/>
                <a:cs typeface="Arial" charset="0"/>
                <a:sym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SzPts val="900"/>
              </a:pPr>
              <a:t>12</a:t>
            </a:fld>
            <a:endParaRPr lang="en-US">
              <a:solidFill>
                <a:srgbClr val="000000"/>
              </a:solidFill>
              <a:latin typeface="Arial" charset="0"/>
              <a:cs typeface="Arial" charset="0"/>
              <a:sym typeface="Arial" charset="0"/>
            </a:endParaRPr>
          </a:p>
        </p:txBody>
      </p:sp>
      <p:sp>
        <p:nvSpPr>
          <p:cNvPr id="5" name="Rectangle: Diagonal Corners Snipped 10">
            <a:extLst>
              <a:ext uri="{FF2B5EF4-FFF2-40B4-BE49-F238E27FC236}"/>
            </a:extLst>
          </p:cNvPr>
          <p:cNvSpPr/>
          <p:nvPr/>
        </p:nvSpPr>
        <p:spPr>
          <a:xfrm>
            <a:off x="425450" y="547688"/>
            <a:ext cx="10987088" cy="874712"/>
          </a:xfrm>
          <a:prstGeom prst="snip2Diag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txBody>
          <a:bodyPr lIns="111176" tIns="15860" rIns="111176" bIns="15860" anchor="ctr"/>
          <a:lstStyle/>
          <a:p>
            <a:r>
              <a:rPr lang="en-US" sz="2400">
                <a:solidFill>
                  <a:srgbClr val="FFFFFF"/>
                </a:solidFill>
                <a:latin typeface="Calibri" pitchFamily="34" charset="0"/>
                <a:sym typeface="Georgia" pitchFamily="18" charset="0"/>
              </a:rPr>
              <a:t>4</a:t>
            </a:r>
            <a:r>
              <a:rPr lang="en-GB" sz="2400">
                <a:solidFill>
                  <a:srgbClr val="FFFFFF"/>
                </a:solidFill>
                <a:latin typeface="Calibri" pitchFamily="34" charset="0"/>
                <a:sym typeface="Georgia" pitchFamily="18" charset="0"/>
              </a:rPr>
              <a:t>o </a:t>
            </a:r>
            <a:r>
              <a:rPr lang="el-GR" sz="2400">
                <a:solidFill>
                  <a:srgbClr val="FFFFFF"/>
                </a:solidFill>
                <a:latin typeface="Calibri" pitchFamily="34" charset="0"/>
                <a:sym typeface="Georgia" pitchFamily="18" charset="0"/>
              </a:rPr>
              <a:t>Στάδιο – </a:t>
            </a:r>
            <a:r>
              <a:rPr lang="en-US" sz="2400">
                <a:solidFill>
                  <a:srgbClr val="FFFFFF"/>
                </a:solidFill>
                <a:latin typeface="Calibri" pitchFamily="34" charset="0"/>
                <a:sym typeface="Georgia" pitchFamily="18" charset="0"/>
              </a:rPr>
              <a:t>25</a:t>
            </a:r>
            <a:r>
              <a:rPr lang="el-GR" sz="2400">
                <a:solidFill>
                  <a:srgbClr val="FFFFFF"/>
                </a:solidFill>
                <a:latin typeface="Calibri" pitchFamily="34" charset="0"/>
                <a:sym typeface="Georgia" pitchFamily="18" charset="0"/>
              </a:rPr>
              <a:t> Μαΐου</a:t>
            </a:r>
          </a:p>
        </p:txBody>
      </p:sp>
      <p:sp>
        <p:nvSpPr>
          <p:cNvPr id="343043" name="3 - TextBox"/>
          <p:cNvSpPr txBox="1">
            <a:spLocks noChangeArrowheads="1"/>
          </p:cNvSpPr>
          <p:nvPr/>
        </p:nvSpPr>
        <p:spPr bwMode="auto">
          <a:xfrm>
            <a:off x="555625" y="1568450"/>
            <a:ext cx="1072832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l-GR" sz="2000" b="1">
                <a:solidFill>
                  <a:srgbClr val="002060"/>
                </a:solidFill>
                <a:latin typeface="Calibri" pitchFamily="34" charset="0"/>
              </a:rPr>
              <a:t>Προϋποθέσεις λειτουργίας καταστημάτων υγειονομικού ενδιαφέροντος </a:t>
            </a:r>
          </a:p>
        </p:txBody>
      </p:sp>
      <p:sp>
        <p:nvSpPr>
          <p:cNvPr id="7" name="TextBox 17">
            <a:extLst>
              <a:ext uri="{FF2B5EF4-FFF2-40B4-BE49-F238E27FC236}"/>
            </a:extLst>
          </p:cNvPr>
          <p:cNvSpPr txBox="1"/>
          <p:nvPr/>
        </p:nvSpPr>
        <p:spPr bwMode="auto">
          <a:xfrm>
            <a:off x="1463675" y="2570163"/>
            <a:ext cx="1179513" cy="3806825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  <a:effectLst/>
          <a:extLst>
            <a:ext uri="{FAA26D3D-D897-4be2-8F04-BA451C77F1D7}"/>
          </a:extLst>
        </p:spPr>
        <p:txBody>
          <a:bodyPr lIns="81000" tIns="54000" rIns="54000" bIns="54000" anchor="ctr"/>
          <a:lstStyle>
            <a:defPPr>
              <a:defRPr lang="en-GB"/>
            </a:defPPr>
            <a:lvl1pPr marL="177800" indent="-177800">
              <a:spcBef>
                <a:spcPts val="1200"/>
              </a:spcBef>
              <a:buClrTx/>
              <a:buFont typeface="Arial" panose="020B0604020202020204" pitchFamily="34" charset="0"/>
              <a:buChar char="•"/>
              <a:defRPr sz="1200" b="0" i="0" kern="0">
                <a:latin typeface="+mn-lt"/>
                <a:ea typeface="Geneva" charset="0"/>
              </a:defRPr>
            </a:lvl1pPr>
            <a:lvl2pPr marL="742950" indent="-285750">
              <a:spcBef>
                <a:spcPct val="20000"/>
              </a:spcBef>
              <a:buChar char="–"/>
              <a:defRPr sz="1400">
                <a:ea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400">
                <a:ea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400">
                <a:ea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1400">
                <a:ea typeface="Arial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9pPr>
          </a:lstStyle>
          <a:p>
            <a:pPr marL="0" indent="0" algn="ctr" eaLnBrk="0" hangingPunct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el-GR" sz="1400" b="1" dirty="0" smtClean="0">
              <a:solidFill>
                <a:schemeClr val="bg1"/>
              </a:solidFill>
              <a:ea typeface="Helvetica Neue"/>
              <a:cs typeface="Helvetica Neue"/>
              <a:sym typeface="Helvetica Neue"/>
            </a:endParaRPr>
          </a:p>
          <a:p>
            <a:pPr marL="0" indent="0" algn="ctr" eaLnBrk="0" hangingPunct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el-GR" sz="1400" b="1" dirty="0" smtClean="0">
              <a:solidFill>
                <a:schemeClr val="bg1"/>
              </a:solidFill>
              <a:ea typeface="Helvetica Neue"/>
              <a:cs typeface="Helvetica Neue"/>
              <a:sym typeface="Helvetica Neue"/>
            </a:endParaRPr>
          </a:p>
          <a:p>
            <a:pPr marL="0" indent="0" algn="ctr" eaLnBrk="0" hangingPunct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el-GR" sz="1400" b="1" dirty="0" smtClean="0">
              <a:solidFill>
                <a:schemeClr val="bg1"/>
              </a:solidFill>
              <a:ea typeface="Helvetica Neue"/>
              <a:cs typeface="Helvetica Neue"/>
              <a:sym typeface="Helvetica Neue"/>
            </a:endParaRPr>
          </a:p>
          <a:p>
            <a:pPr marL="0" indent="0" algn="ctr" eaLnBrk="0" hangingPunct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el-GR" sz="1400" b="1" dirty="0" smtClean="0">
              <a:solidFill>
                <a:schemeClr val="bg1"/>
              </a:solidFill>
              <a:ea typeface="Helvetica Neue"/>
              <a:cs typeface="Helvetica Neue"/>
              <a:sym typeface="Helvetica Neue"/>
            </a:endParaRPr>
          </a:p>
          <a:p>
            <a:pPr marL="0" indent="0" algn="ctr" eaLnBrk="0" hangingPunct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l-GR" sz="1400" b="1" dirty="0" smtClean="0">
                <a:solidFill>
                  <a:schemeClr val="bg1"/>
                </a:solidFill>
                <a:ea typeface="Helvetica Neue"/>
                <a:cs typeface="Helvetica Neue"/>
                <a:sym typeface="Helvetica Neue"/>
              </a:rPr>
              <a:t>56.10</a:t>
            </a:r>
          </a:p>
          <a:p>
            <a:pPr marL="0" indent="0" algn="ctr" eaLnBrk="0" hangingPunct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l-GR" sz="1400" b="1" dirty="0" smtClean="0">
                <a:solidFill>
                  <a:schemeClr val="bg1"/>
                </a:solidFill>
                <a:ea typeface="Helvetica Neue"/>
                <a:cs typeface="Helvetica Neue"/>
                <a:sym typeface="Helvetica Neue"/>
              </a:rPr>
              <a:t>56.30</a:t>
            </a:r>
          </a:p>
          <a:p>
            <a:pPr marL="0" indent="0" algn="ctr" eaLnBrk="0" hangingPunct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el-GR" sz="1400" b="1" dirty="0" smtClean="0">
              <a:solidFill>
                <a:schemeClr val="bg1"/>
              </a:solidFill>
              <a:ea typeface="Helvetica Neue"/>
              <a:cs typeface="Helvetica Neue"/>
              <a:sym typeface="Helvetica Neue"/>
            </a:endParaRPr>
          </a:p>
          <a:p>
            <a:pPr marL="0" indent="0" algn="ctr" eaLnBrk="0" hangingPunct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el-GR" sz="1400" b="1" dirty="0" smtClean="0">
              <a:solidFill>
                <a:schemeClr val="bg1"/>
              </a:solidFill>
              <a:ea typeface="Helvetica Neue"/>
              <a:cs typeface="Helvetica Neue"/>
              <a:sym typeface="Helvetica Neue"/>
            </a:endParaRPr>
          </a:p>
          <a:p>
            <a:pPr marL="0" indent="0" algn="ctr" eaLnBrk="0" hangingPunct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el-GR" sz="1400" b="1" dirty="0" smtClean="0">
              <a:solidFill>
                <a:schemeClr val="bg1"/>
              </a:solidFill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8" name="TextBox 18">
            <a:extLst>
              <a:ext uri="{FF2B5EF4-FFF2-40B4-BE49-F238E27FC236}"/>
            </a:extLst>
          </p:cNvPr>
          <p:cNvSpPr txBox="1"/>
          <p:nvPr/>
        </p:nvSpPr>
        <p:spPr bwMode="auto">
          <a:xfrm>
            <a:off x="2701925" y="2593975"/>
            <a:ext cx="7588250" cy="2687638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  <a:effectLst/>
          <a:extLst>
            <a:ext uri="{FAA26D3D-D897-4be2-8F04-BA451C77F1D7}"/>
          </a:extLst>
        </p:spPr>
        <p:txBody>
          <a:bodyPr lIns="108000" tIns="72000" rIns="72000" bIns="54000" anchor="ctr"/>
          <a:lstStyle/>
          <a:p>
            <a:pPr marL="177800" indent="-177800">
              <a:spcBef>
                <a:spcPts val="1200"/>
              </a:spcBef>
              <a:buFont typeface="Wingdings" pitchFamily="2" charset="2"/>
              <a:buChar char="q"/>
            </a:pPr>
            <a:endParaRPr lang="el-GR" sz="1400">
              <a:latin typeface="Calibri" pitchFamily="34" charset="0"/>
              <a:ea typeface="Geneva"/>
              <a:cs typeface="Geneva"/>
            </a:endParaRPr>
          </a:p>
          <a:p>
            <a:pPr marL="177800" indent="-177800">
              <a:spcBef>
                <a:spcPts val="1200"/>
              </a:spcBef>
              <a:buFont typeface="Wingdings" pitchFamily="2" charset="2"/>
              <a:buChar char="q"/>
            </a:pPr>
            <a:r>
              <a:rPr lang="el-GR" sz="1400">
                <a:latin typeface="Calibri" pitchFamily="34" charset="0"/>
                <a:ea typeface="Geneva"/>
                <a:cs typeface="Geneva"/>
              </a:rPr>
              <a:t>Το επιτρεπόμενο βάθος (Β) που ορίζει την ΗΕ είναι διάσταση κάθετη προς την πλευρά (Π) και ορίζεται ως εξής: </a:t>
            </a:r>
          </a:p>
          <a:p>
            <a:pPr marL="565150" lvl="1">
              <a:spcBef>
                <a:spcPct val="20000"/>
              </a:spcBef>
            </a:pPr>
            <a:r>
              <a:rPr lang="el-GR" sz="1400" b="1">
                <a:latin typeface="Calibri" pitchFamily="34" charset="0"/>
              </a:rPr>
              <a:t>α. </a:t>
            </a:r>
            <a:r>
              <a:rPr lang="el-GR" sz="1400">
                <a:latin typeface="Calibri" pitchFamily="34" charset="0"/>
              </a:rPr>
              <a:t>Όπου το ύψος </a:t>
            </a:r>
            <a:r>
              <a:rPr lang="el-GR" sz="1400" b="1">
                <a:latin typeface="Calibri" pitchFamily="34" charset="0"/>
              </a:rPr>
              <a:t>(Υ) του ανοίγματος  ≥ 2  μέτρων </a:t>
            </a:r>
            <a:r>
              <a:rPr lang="el-GR" sz="1400">
                <a:latin typeface="Calibri" pitchFamily="34" charset="0"/>
              </a:rPr>
              <a:t>τότε το βάθος (Β) ορίζεται ως </a:t>
            </a:r>
            <a:r>
              <a:rPr lang="el-GR" sz="1400" b="1">
                <a:latin typeface="Calibri" pitchFamily="34" charset="0"/>
              </a:rPr>
              <a:t>(Β)=1,6 Χ (Π)</a:t>
            </a:r>
            <a:r>
              <a:rPr lang="el-GR" sz="1400">
                <a:latin typeface="Calibri" pitchFamily="34" charset="0"/>
              </a:rPr>
              <a:t>. Η ΗΕ ορίζεται ως το γινόμενο (Π) Χ (Β). </a:t>
            </a:r>
            <a:r>
              <a:rPr lang="el-GR" sz="1400">
                <a:solidFill>
                  <a:srgbClr val="072C62"/>
                </a:solidFill>
                <a:latin typeface="Calibri" pitchFamily="34" charset="0"/>
              </a:rPr>
              <a:t>(Παράρτημα 1)</a:t>
            </a:r>
          </a:p>
          <a:p>
            <a:pPr marL="565150" lvl="1">
              <a:spcBef>
                <a:spcPct val="20000"/>
              </a:spcBef>
            </a:pPr>
            <a:r>
              <a:rPr lang="el-GR" sz="1400" b="1">
                <a:latin typeface="Calibri" pitchFamily="34" charset="0"/>
              </a:rPr>
              <a:t>β. </a:t>
            </a:r>
            <a:r>
              <a:rPr lang="el-GR" sz="1400">
                <a:latin typeface="Calibri" pitchFamily="34" charset="0"/>
              </a:rPr>
              <a:t>Όπου το ύψος </a:t>
            </a:r>
            <a:r>
              <a:rPr lang="el-GR" sz="1400" b="1">
                <a:latin typeface="Calibri" pitchFamily="34" charset="0"/>
              </a:rPr>
              <a:t>(Υ) του ανοίγματος  ≥  1 μέτρου </a:t>
            </a:r>
            <a:r>
              <a:rPr lang="el-GR" sz="1400">
                <a:latin typeface="Calibri" pitchFamily="34" charset="0"/>
              </a:rPr>
              <a:t>τότε βάθος (Β) ορίζεται ως </a:t>
            </a:r>
            <a:r>
              <a:rPr lang="el-GR" sz="1400" b="1">
                <a:latin typeface="Calibri" pitchFamily="34" charset="0"/>
              </a:rPr>
              <a:t>(Β)=0,8 Χ (Π)</a:t>
            </a:r>
            <a:r>
              <a:rPr lang="el-GR" sz="1400">
                <a:latin typeface="Calibri" pitchFamily="34" charset="0"/>
              </a:rPr>
              <a:t>.       Η ΗΕ ορίζεται ως το γινόμενο (Π) Χ (Β).</a:t>
            </a:r>
            <a:r>
              <a:rPr lang="el-GR" sz="1400">
                <a:solidFill>
                  <a:srgbClr val="072C62"/>
                </a:solidFill>
                <a:latin typeface="Calibri" pitchFamily="34" charset="0"/>
              </a:rPr>
              <a:t> (Παράρτημα 2)</a:t>
            </a:r>
            <a:endParaRPr lang="el-GR" sz="1400">
              <a:latin typeface="Calibri" pitchFamily="34" charset="0"/>
            </a:endParaRPr>
          </a:p>
          <a:p>
            <a:pPr marL="565150" lvl="1">
              <a:spcBef>
                <a:spcPct val="20000"/>
              </a:spcBef>
            </a:pPr>
            <a:r>
              <a:rPr lang="el-GR" sz="1400" b="1">
                <a:latin typeface="Calibri" pitchFamily="34" charset="0"/>
              </a:rPr>
              <a:t>γ. </a:t>
            </a:r>
            <a:r>
              <a:rPr lang="el-GR" sz="1400">
                <a:latin typeface="Calibri" pitchFamily="34" charset="0"/>
              </a:rPr>
              <a:t>Οι ανωτέρω διατάξεις α και β δύναται να λειτουργούν </a:t>
            </a:r>
            <a:r>
              <a:rPr lang="el-GR" sz="1400" b="1">
                <a:latin typeface="Calibri" pitchFamily="34" charset="0"/>
              </a:rPr>
              <a:t>συνδυαστικά</a:t>
            </a:r>
            <a:r>
              <a:rPr lang="el-GR" sz="1400">
                <a:latin typeface="Calibri" pitchFamily="34" charset="0"/>
              </a:rPr>
              <a:t> σε χώρους εστίασης με ανοίγματα σε δύο και περισσότερες πλευρές. </a:t>
            </a:r>
            <a:r>
              <a:rPr lang="el-GR" sz="1400">
                <a:solidFill>
                  <a:srgbClr val="072C62"/>
                </a:solidFill>
                <a:latin typeface="Calibri" pitchFamily="34" charset="0"/>
              </a:rPr>
              <a:t>(Παράρτημα 3)</a:t>
            </a:r>
            <a:endParaRPr lang="el-GR" sz="1400">
              <a:latin typeface="Calibri" pitchFamily="34" charset="0"/>
            </a:endParaRPr>
          </a:p>
          <a:p>
            <a:pPr marL="565150" lvl="1">
              <a:spcBef>
                <a:spcPct val="20000"/>
              </a:spcBef>
            </a:pPr>
            <a:r>
              <a:rPr lang="el-GR" sz="1400" b="1">
                <a:latin typeface="Calibri" pitchFamily="34" charset="0"/>
              </a:rPr>
              <a:t>γ. </a:t>
            </a:r>
            <a:r>
              <a:rPr lang="el-GR" sz="1400">
                <a:latin typeface="Calibri" pitchFamily="34" charset="0"/>
              </a:rPr>
              <a:t>Τα </a:t>
            </a:r>
            <a:r>
              <a:rPr lang="el-GR" sz="1400" b="1">
                <a:latin typeface="Calibri" pitchFamily="34" charset="0"/>
              </a:rPr>
              <a:t>υποστυλώματα ή οι διακοσμητικές στήλες </a:t>
            </a:r>
            <a:r>
              <a:rPr lang="el-GR" sz="1400">
                <a:latin typeface="Calibri" pitchFamily="34" charset="0"/>
              </a:rPr>
              <a:t>έως πλάτος </a:t>
            </a:r>
            <a:r>
              <a:rPr lang="el-GR" sz="1400" b="1">
                <a:latin typeface="Calibri" pitchFamily="34" charset="0"/>
              </a:rPr>
              <a:t>0,5 μ</a:t>
            </a:r>
            <a:r>
              <a:rPr lang="el-GR" sz="1400">
                <a:latin typeface="Calibri" pitchFamily="34" charset="0"/>
              </a:rPr>
              <a:t> που διακόπτουν την συνέχεια της πλευράς (Π) </a:t>
            </a:r>
            <a:r>
              <a:rPr lang="el-GR" sz="1400" b="1">
                <a:latin typeface="Calibri" pitchFamily="34" charset="0"/>
              </a:rPr>
              <a:t>δεν λαμβάνονται υπόψη </a:t>
            </a:r>
            <a:r>
              <a:rPr lang="el-GR" sz="1400">
                <a:latin typeface="Calibri" pitchFamily="34" charset="0"/>
              </a:rPr>
              <a:t>και δεν μπορούν να υπερβαίνουν το είκοσι τοις εκατό </a:t>
            </a:r>
            <a:r>
              <a:rPr lang="el-GR" sz="1400" b="1">
                <a:latin typeface="Calibri" pitchFamily="34" charset="0"/>
              </a:rPr>
              <a:t>(20%) της επιφάνειας της πλευράς</a:t>
            </a:r>
            <a:r>
              <a:rPr lang="el-GR" sz="1400">
                <a:latin typeface="Calibri" pitchFamily="34" charset="0"/>
              </a:rPr>
              <a:t>.</a:t>
            </a:r>
          </a:p>
          <a:p>
            <a:pPr marL="177800" indent="-177800">
              <a:spcBef>
                <a:spcPts val="1200"/>
              </a:spcBef>
              <a:buFont typeface="Wingdings" pitchFamily="2" charset="2"/>
              <a:buChar char="q"/>
            </a:pPr>
            <a:endParaRPr lang="el-GR" sz="1400" b="1">
              <a:latin typeface="Calibri" pitchFamily="34" charset="0"/>
              <a:ea typeface="Geneva"/>
              <a:cs typeface="Geneva"/>
            </a:endParaRPr>
          </a:p>
        </p:txBody>
      </p:sp>
      <p:sp>
        <p:nvSpPr>
          <p:cNvPr id="9" name="TextBox 59">
            <a:extLst>
              <a:ext uri="{FF2B5EF4-FFF2-40B4-BE49-F238E27FC236}"/>
            </a:extLst>
          </p:cNvPr>
          <p:cNvSpPr txBox="1"/>
          <p:nvPr/>
        </p:nvSpPr>
        <p:spPr bwMode="auto">
          <a:xfrm>
            <a:off x="2701925" y="5915025"/>
            <a:ext cx="7588250" cy="45402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  <a:effectLst/>
          <a:extLst>
            <a:ext uri="{FAA26D3D-D897-4be2-8F04-BA451C77F1D7}"/>
          </a:extLst>
        </p:spPr>
        <p:txBody>
          <a:bodyPr lIns="108000" tIns="72000" rIns="72000" bIns="54000" anchor="ctr"/>
          <a:lstStyle>
            <a:defPPr>
              <a:defRPr lang="en-GB"/>
            </a:defPPr>
            <a:lvl1pPr marL="177800" indent="-177800">
              <a:spcBef>
                <a:spcPts val="1200"/>
              </a:spcBef>
              <a:buClrTx/>
              <a:buFont typeface="Arial" panose="020B0604020202020204" pitchFamily="34" charset="0"/>
              <a:buChar char="•"/>
              <a:defRPr sz="1200" b="0" i="0" kern="0">
                <a:latin typeface="+mn-lt"/>
                <a:ea typeface="Geneva" charset="0"/>
              </a:defRPr>
            </a:lvl1pPr>
            <a:lvl2pPr marL="742950" indent="-285750">
              <a:spcBef>
                <a:spcPct val="20000"/>
              </a:spcBef>
              <a:buChar char="–"/>
              <a:defRPr sz="1400">
                <a:ea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400">
                <a:ea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400">
                <a:ea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1400">
                <a:ea typeface="Arial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9pPr>
          </a:lstStyle>
          <a:p>
            <a:pPr fontAlgn="auto">
              <a:spcAft>
                <a:spcPts val="0"/>
              </a:spcAft>
              <a:buFont typeface="Wingdings" panose="05000000000000000000" pitchFamily="2" charset="2"/>
              <a:buChar char="q"/>
              <a:defRPr/>
            </a:pPr>
            <a:r>
              <a:rPr lang="el-GR" sz="1400" dirty="0">
                <a:cs typeface="+mn-cs"/>
              </a:rPr>
              <a:t> </a:t>
            </a:r>
            <a:r>
              <a:rPr lang="el-GR" sz="1400" dirty="0" smtClean="0">
                <a:cs typeface="+mn-cs"/>
              </a:rPr>
              <a:t>Επιτρέπεται </a:t>
            </a:r>
            <a:r>
              <a:rPr lang="el-GR" sz="1400" b="1" dirty="0">
                <a:cs typeface="+mn-cs"/>
              </a:rPr>
              <a:t>απόκλιση</a:t>
            </a:r>
            <a:r>
              <a:rPr lang="el-GR" sz="1400" dirty="0">
                <a:cs typeface="+mn-cs"/>
              </a:rPr>
              <a:t> έως οκτώ τοις εκατό </a:t>
            </a:r>
            <a:r>
              <a:rPr lang="el-GR" sz="1400" b="1" dirty="0">
                <a:cs typeface="+mn-cs"/>
              </a:rPr>
              <a:t>(8%) </a:t>
            </a:r>
            <a:r>
              <a:rPr lang="el-GR" sz="1400" dirty="0">
                <a:cs typeface="+mn-cs"/>
              </a:rPr>
              <a:t>σε κάθε </a:t>
            </a:r>
            <a:r>
              <a:rPr lang="el-GR" sz="1400" dirty="0" smtClean="0">
                <a:cs typeface="+mn-cs"/>
              </a:rPr>
              <a:t>διάσταση.</a:t>
            </a:r>
            <a:endParaRPr lang="el-GR" sz="1400" dirty="0">
              <a:cs typeface="+mn-cs"/>
            </a:endParaRPr>
          </a:p>
        </p:txBody>
      </p:sp>
      <p:sp>
        <p:nvSpPr>
          <p:cNvPr id="12" name="TextBox 66">
            <a:extLst>
              <a:ext uri="{FF2B5EF4-FFF2-40B4-BE49-F238E27FC236}"/>
            </a:extLst>
          </p:cNvPr>
          <p:cNvSpPr txBox="1"/>
          <p:nvPr/>
        </p:nvSpPr>
        <p:spPr bwMode="auto">
          <a:xfrm>
            <a:off x="2692400" y="2122488"/>
            <a:ext cx="7597775" cy="414337"/>
          </a:xfrm>
          <a:prstGeom prst="rect">
            <a:avLst/>
          </a:prstGeom>
          <a:ln/>
          <a:extLst>
            <a:ext uri="{FAA26D3D-D897-4be2-8F04-BA451C77F1D7}"/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8000" tIns="252000" rIns="72000" bIns="54000" anchor="ctr"/>
          <a:lstStyle>
            <a:defPPr>
              <a:defRPr lang="en-GB"/>
            </a:defPPr>
            <a:lvl1pPr marL="177800" indent="-177800">
              <a:spcBef>
                <a:spcPts val="1200"/>
              </a:spcBef>
              <a:buClrTx/>
              <a:buFont typeface="Arial" panose="020B0604020202020204" pitchFamily="34" charset="0"/>
              <a:buChar char="•"/>
              <a:defRPr sz="1200" b="0" i="0" kern="0">
                <a:latin typeface="+mn-lt"/>
                <a:ea typeface="Geneva" charset="0"/>
              </a:defRPr>
            </a:lvl1pPr>
            <a:lvl2pPr marL="742950" indent="-285750">
              <a:spcBef>
                <a:spcPct val="20000"/>
              </a:spcBef>
              <a:buChar char="–"/>
              <a:defRPr sz="1400">
                <a:ea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400">
                <a:ea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400">
                <a:ea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1400">
                <a:ea typeface="Arial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9pPr>
          </a:lstStyle>
          <a:p>
            <a:pPr marL="0" indent="0" eaLnBrk="0" hangingPunct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l-GR" sz="1600" b="1" dirty="0" smtClean="0">
                <a:solidFill>
                  <a:schemeClr val="bg1"/>
                </a:solidFill>
              </a:rPr>
              <a:t>Προϋποθέσεις ανάπτυξης τραπεζοκαθισμάτων</a:t>
            </a:r>
          </a:p>
          <a:p>
            <a:pPr marL="0" indent="0" eaLnBrk="0" hangingPunct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el-GR" sz="1500" dirty="0">
              <a:cs typeface="Times New Roman" panose="02020603050405020304" pitchFamily="18" charset="0"/>
            </a:endParaRPr>
          </a:p>
        </p:txBody>
      </p:sp>
      <p:sp>
        <p:nvSpPr>
          <p:cNvPr id="13" name="TextBox 67">
            <a:extLst>
              <a:ext uri="{FF2B5EF4-FFF2-40B4-BE49-F238E27FC236}"/>
            </a:extLst>
          </p:cNvPr>
          <p:cNvSpPr txBox="1"/>
          <p:nvPr/>
        </p:nvSpPr>
        <p:spPr bwMode="auto">
          <a:xfrm>
            <a:off x="1463675" y="2112963"/>
            <a:ext cx="1181100" cy="423862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  <a:effectLst/>
          <a:extLst>
            <a:ext uri="{FAA26D3D-D897-4be2-8F04-BA451C77F1D7}"/>
          </a:extLst>
        </p:spPr>
        <p:txBody>
          <a:bodyPr lIns="81000" tIns="54000" rIns="54000" bIns="54000" anchor="ctr"/>
          <a:lstStyle>
            <a:defPPr>
              <a:defRPr lang="en-GB"/>
            </a:defPPr>
            <a:lvl1pPr marL="177800" indent="-177800">
              <a:spcBef>
                <a:spcPts val="1200"/>
              </a:spcBef>
              <a:buClrTx/>
              <a:buFont typeface="Arial" panose="020B0604020202020204" pitchFamily="34" charset="0"/>
              <a:buChar char="•"/>
              <a:defRPr sz="1200" b="0" i="0" kern="0">
                <a:latin typeface="+mn-lt"/>
                <a:ea typeface="Geneva" charset="0"/>
              </a:defRPr>
            </a:lvl1pPr>
            <a:lvl2pPr marL="742950" indent="-285750">
              <a:spcBef>
                <a:spcPct val="20000"/>
              </a:spcBef>
              <a:buChar char="–"/>
              <a:defRPr sz="1400">
                <a:ea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400">
                <a:ea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400">
                <a:ea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1400">
                <a:ea typeface="Arial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9pPr>
          </a:lstStyle>
          <a:p>
            <a:pPr marL="0" indent="0" eaLnBrk="0" hangingPunct="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/>
            </a:pPr>
            <a:r>
              <a:rPr lang="el-GR" sz="1500" b="1" dirty="0" smtClean="0">
                <a:solidFill>
                  <a:schemeClr val="bg1"/>
                </a:solidFill>
                <a:cs typeface="Times New Roman" panose="02020603050405020304" pitchFamily="18" charset="0"/>
              </a:rPr>
              <a:t>       ΚΑΔ</a:t>
            </a:r>
            <a:endParaRPr lang="el-GR" sz="1500" b="1" dirty="0">
              <a:solidFill>
                <a:schemeClr val="bg1"/>
              </a:solidFill>
              <a:cs typeface="Times New Roman" panose="02020603050405020304" pitchFamily="18" charset="0"/>
            </a:endParaRPr>
          </a:p>
        </p:txBody>
      </p:sp>
      <p:sp>
        <p:nvSpPr>
          <p:cNvPr id="14" name="TextBox 16">
            <a:extLst>
              <a:ext uri="{FF2B5EF4-FFF2-40B4-BE49-F238E27FC236}"/>
            </a:extLst>
          </p:cNvPr>
          <p:cNvSpPr txBox="1"/>
          <p:nvPr/>
        </p:nvSpPr>
        <p:spPr bwMode="auto">
          <a:xfrm>
            <a:off x="2705100" y="5341938"/>
            <a:ext cx="7572375" cy="51117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  <a:effectLst/>
          <a:extLst>
            <a:ext uri="{FAA26D3D-D897-4be2-8F04-BA451C77F1D7}"/>
          </a:extLst>
        </p:spPr>
        <p:txBody>
          <a:bodyPr lIns="108000" tIns="72000" rIns="72000" bIns="54000" anchor="ctr"/>
          <a:lstStyle>
            <a:defPPr>
              <a:defRPr lang="en-GB"/>
            </a:defPPr>
            <a:lvl1pPr marL="177800" indent="-177800">
              <a:spcBef>
                <a:spcPts val="1200"/>
              </a:spcBef>
              <a:buClrTx/>
              <a:buFont typeface="Arial" panose="020B0604020202020204" pitchFamily="34" charset="0"/>
              <a:buChar char="•"/>
              <a:defRPr sz="1200" b="0" i="0" kern="0">
                <a:latin typeface="+mn-lt"/>
                <a:ea typeface="Geneva" charset="0"/>
              </a:defRPr>
            </a:lvl1pPr>
            <a:lvl2pPr marL="742950" indent="-285750">
              <a:spcBef>
                <a:spcPct val="20000"/>
              </a:spcBef>
              <a:buChar char="–"/>
              <a:defRPr sz="1400">
                <a:ea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400">
                <a:ea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400">
                <a:ea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1400">
                <a:ea typeface="Arial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9pPr>
          </a:lstStyle>
          <a:p>
            <a:pPr fontAlgn="auto">
              <a:spcAft>
                <a:spcPts val="0"/>
              </a:spcAft>
              <a:buFont typeface="Wingdings" panose="05000000000000000000" pitchFamily="2" charset="2"/>
              <a:buChar char="q"/>
              <a:defRPr/>
            </a:pPr>
            <a:r>
              <a:rPr lang="el-GR" sz="1500" dirty="0">
                <a:cs typeface="Times New Roman" panose="02020603050405020304" pitchFamily="18" charset="0"/>
              </a:rPr>
              <a:t> </a:t>
            </a:r>
            <a:r>
              <a:rPr lang="el-GR" sz="1400" dirty="0" smtClean="0">
                <a:cs typeface="+mn-cs"/>
              </a:rPr>
              <a:t>Στην </a:t>
            </a:r>
            <a:r>
              <a:rPr lang="el-GR" sz="1400" dirty="0">
                <a:cs typeface="+mn-cs"/>
              </a:rPr>
              <a:t>περίπτωση που </a:t>
            </a:r>
            <a:r>
              <a:rPr lang="el-GR" sz="1400" b="1" dirty="0">
                <a:cs typeface="+mn-cs"/>
              </a:rPr>
              <a:t>δύναται να ανοίξει η </a:t>
            </a:r>
            <a:r>
              <a:rPr lang="el-GR" sz="1400" b="1" dirty="0" smtClean="0">
                <a:cs typeface="+mn-cs"/>
              </a:rPr>
              <a:t>οροφή </a:t>
            </a:r>
            <a:r>
              <a:rPr lang="el-GR" sz="1400" b="1" dirty="0">
                <a:cs typeface="+mn-cs"/>
              </a:rPr>
              <a:t>του καταστήματος </a:t>
            </a:r>
            <a:r>
              <a:rPr lang="el-GR" sz="1400" dirty="0">
                <a:cs typeface="+mn-cs"/>
              </a:rPr>
              <a:t>(κινητό προστέγασμα), επιτρέπεται </a:t>
            </a:r>
            <a:r>
              <a:rPr lang="el-GR" sz="1400" dirty="0" smtClean="0">
                <a:cs typeface="+mn-cs"/>
              </a:rPr>
              <a:t>η ανάπτυξη τραπεζοκαθισμάτων </a:t>
            </a:r>
            <a:r>
              <a:rPr lang="el-GR" sz="1400" b="1" dirty="0" smtClean="0">
                <a:cs typeface="+mn-cs"/>
              </a:rPr>
              <a:t>καθ’ όλη την επιφάνεια του ακάλυπτου χώρου</a:t>
            </a:r>
            <a:r>
              <a:rPr lang="el-GR" sz="1400" dirty="0" smtClean="0">
                <a:cs typeface="+mn-cs"/>
              </a:rPr>
              <a:t>.</a:t>
            </a:r>
            <a:endParaRPr lang="el-GR" sz="1400" dirty="0">
              <a:cs typeface="+mn-cs"/>
            </a:endParaRPr>
          </a:p>
        </p:txBody>
      </p:sp>
      <p:grpSp>
        <p:nvGrpSpPr>
          <p:cNvPr id="17" name="Group 9">
            <a:extLst>
              <a:ext uri="{FF2B5EF4-FFF2-40B4-BE49-F238E27FC236}"/>
            </a:extLst>
          </p:cNvPr>
          <p:cNvGrpSpPr>
            <a:grpSpLocks noChangeAspect="1"/>
          </p:cNvGrpSpPr>
          <p:nvPr/>
        </p:nvGrpSpPr>
        <p:grpSpPr>
          <a:xfrm>
            <a:off x="1777402" y="3391207"/>
            <a:ext cx="552161" cy="559331"/>
            <a:chOff x="2424113" y="1219200"/>
            <a:chExt cx="122238" cy="123825"/>
          </a:xfrm>
          <a:solidFill>
            <a:schemeClr val="bg1"/>
          </a:solidFill>
        </p:grpSpPr>
        <p:sp>
          <p:nvSpPr>
            <p:cNvPr id="18" name="Freeform 93">
              <a:extLst>
                <a:ext uri="{FF2B5EF4-FFF2-40B4-BE49-F238E27FC236}"/>
              </a:extLst>
            </p:cNvPr>
            <p:cNvSpPr>
              <a:spLocks noEditPoints="1"/>
            </p:cNvSpPr>
            <p:nvPr/>
          </p:nvSpPr>
          <p:spPr bwMode="auto">
            <a:xfrm>
              <a:off x="2424113" y="1219200"/>
              <a:ext cx="122238" cy="123825"/>
            </a:xfrm>
            <a:custGeom>
              <a:avLst/>
              <a:gdLst>
                <a:gd name="T0" fmla="*/ 0 w 77"/>
                <a:gd name="T1" fmla="*/ 0 h 78"/>
                <a:gd name="T2" fmla="*/ 0 w 77"/>
                <a:gd name="T3" fmla="*/ 78 h 78"/>
                <a:gd name="T4" fmla="*/ 77 w 77"/>
                <a:gd name="T5" fmla="*/ 78 h 78"/>
                <a:gd name="T6" fmla="*/ 77 w 77"/>
                <a:gd name="T7" fmla="*/ 0 h 78"/>
                <a:gd name="T8" fmla="*/ 0 w 77"/>
                <a:gd name="T9" fmla="*/ 0 h 78"/>
                <a:gd name="T10" fmla="*/ 74 w 77"/>
                <a:gd name="T11" fmla="*/ 74 h 78"/>
                <a:gd name="T12" fmla="*/ 3 w 77"/>
                <a:gd name="T13" fmla="*/ 74 h 78"/>
                <a:gd name="T14" fmla="*/ 3 w 77"/>
                <a:gd name="T15" fmla="*/ 3 h 78"/>
                <a:gd name="T16" fmla="*/ 74 w 77"/>
                <a:gd name="T17" fmla="*/ 3 h 78"/>
                <a:gd name="T18" fmla="*/ 74 w 77"/>
                <a:gd name="T19" fmla="*/ 74 h 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77" h="78">
                  <a:moveTo>
                    <a:pt x="0" y="0"/>
                  </a:moveTo>
                  <a:lnTo>
                    <a:pt x="0" y="78"/>
                  </a:lnTo>
                  <a:lnTo>
                    <a:pt x="77" y="78"/>
                  </a:lnTo>
                  <a:lnTo>
                    <a:pt x="77" y="0"/>
                  </a:lnTo>
                  <a:lnTo>
                    <a:pt x="0" y="0"/>
                  </a:lnTo>
                  <a:close/>
                  <a:moveTo>
                    <a:pt x="74" y="74"/>
                  </a:moveTo>
                  <a:lnTo>
                    <a:pt x="3" y="74"/>
                  </a:lnTo>
                  <a:lnTo>
                    <a:pt x="3" y="3"/>
                  </a:lnTo>
                  <a:lnTo>
                    <a:pt x="74" y="3"/>
                  </a:lnTo>
                  <a:lnTo>
                    <a:pt x="74" y="7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/>
            </a:extLst>
          </p:spPr>
          <p:txBody>
            <a:bodyPr lIns="114300" tIns="57150" rIns="114300" bIns="57150"/>
            <a:lstStyle/>
            <a:p>
              <a:pPr defTabSz="1143000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2250">
                <a:latin typeface="+mn-lt"/>
                <a:cs typeface="+mn-cs"/>
              </a:endParaRPr>
            </a:p>
          </p:txBody>
        </p:sp>
        <p:sp>
          <p:nvSpPr>
            <p:cNvPr id="19" name="Freeform 94">
              <a:extLst>
                <a:ext uri="{FF2B5EF4-FFF2-40B4-BE49-F238E27FC236}"/>
              </a:extLst>
            </p:cNvPr>
            <p:cNvSpPr>
              <a:spLocks noEditPoints="1"/>
            </p:cNvSpPr>
            <p:nvPr/>
          </p:nvSpPr>
          <p:spPr bwMode="auto">
            <a:xfrm>
              <a:off x="2501900" y="1244600"/>
              <a:ext cx="25400" cy="82550"/>
            </a:xfrm>
            <a:custGeom>
              <a:avLst/>
              <a:gdLst>
                <a:gd name="T0" fmla="*/ 113 w 113"/>
                <a:gd name="T1" fmla="*/ 93 h 381"/>
                <a:gd name="T2" fmla="*/ 57 w 113"/>
                <a:gd name="T3" fmla="*/ 0 h 381"/>
                <a:gd name="T4" fmla="*/ 0 w 113"/>
                <a:gd name="T5" fmla="*/ 93 h 381"/>
                <a:gd name="T6" fmla="*/ 24 w 113"/>
                <a:gd name="T7" fmla="*/ 158 h 381"/>
                <a:gd name="T8" fmla="*/ 24 w 113"/>
                <a:gd name="T9" fmla="*/ 381 h 381"/>
                <a:gd name="T10" fmla="*/ 90 w 113"/>
                <a:gd name="T11" fmla="*/ 381 h 381"/>
                <a:gd name="T12" fmla="*/ 90 w 113"/>
                <a:gd name="T13" fmla="*/ 158 h 381"/>
                <a:gd name="T14" fmla="*/ 113 w 113"/>
                <a:gd name="T15" fmla="*/ 93 h 381"/>
                <a:gd name="T16" fmla="*/ 57 w 113"/>
                <a:gd name="T17" fmla="*/ 24 h 381"/>
                <a:gd name="T18" fmla="*/ 89 w 113"/>
                <a:gd name="T19" fmla="*/ 93 h 381"/>
                <a:gd name="T20" fmla="*/ 57 w 113"/>
                <a:gd name="T21" fmla="*/ 146 h 381"/>
                <a:gd name="T22" fmla="*/ 25 w 113"/>
                <a:gd name="T23" fmla="*/ 93 h 381"/>
                <a:gd name="T24" fmla="*/ 57 w 113"/>
                <a:gd name="T25" fmla="*/ 24 h 381"/>
                <a:gd name="T26" fmla="*/ 65 w 113"/>
                <a:gd name="T27" fmla="*/ 357 h 381"/>
                <a:gd name="T28" fmla="*/ 48 w 113"/>
                <a:gd name="T29" fmla="*/ 357 h 381"/>
                <a:gd name="T30" fmla="*/ 48 w 113"/>
                <a:gd name="T31" fmla="*/ 170 h 381"/>
                <a:gd name="T32" fmla="*/ 57 w 113"/>
                <a:gd name="T33" fmla="*/ 170 h 381"/>
                <a:gd name="T34" fmla="*/ 65 w 113"/>
                <a:gd name="T35" fmla="*/ 170 h 381"/>
                <a:gd name="T36" fmla="*/ 65 w 113"/>
                <a:gd name="T37" fmla="*/ 357 h 3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113" h="381">
                  <a:moveTo>
                    <a:pt x="113" y="93"/>
                  </a:moveTo>
                  <a:cubicBezTo>
                    <a:pt x="113" y="40"/>
                    <a:pt x="89" y="0"/>
                    <a:pt x="57" y="0"/>
                  </a:cubicBezTo>
                  <a:cubicBezTo>
                    <a:pt x="25" y="0"/>
                    <a:pt x="0" y="40"/>
                    <a:pt x="0" y="93"/>
                  </a:cubicBezTo>
                  <a:cubicBezTo>
                    <a:pt x="0" y="117"/>
                    <a:pt x="7" y="143"/>
                    <a:pt x="24" y="158"/>
                  </a:cubicBezTo>
                  <a:cubicBezTo>
                    <a:pt x="24" y="381"/>
                    <a:pt x="24" y="381"/>
                    <a:pt x="24" y="381"/>
                  </a:cubicBezTo>
                  <a:cubicBezTo>
                    <a:pt x="90" y="381"/>
                    <a:pt x="90" y="381"/>
                    <a:pt x="90" y="381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107" y="143"/>
                    <a:pt x="113" y="117"/>
                    <a:pt x="113" y="93"/>
                  </a:cubicBezTo>
                  <a:close/>
                  <a:moveTo>
                    <a:pt x="57" y="24"/>
                  </a:moveTo>
                  <a:cubicBezTo>
                    <a:pt x="72" y="24"/>
                    <a:pt x="89" y="53"/>
                    <a:pt x="89" y="93"/>
                  </a:cubicBezTo>
                  <a:cubicBezTo>
                    <a:pt x="89" y="126"/>
                    <a:pt x="77" y="146"/>
                    <a:pt x="57" y="146"/>
                  </a:cubicBezTo>
                  <a:cubicBezTo>
                    <a:pt x="37" y="146"/>
                    <a:pt x="25" y="126"/>
                    <a:pt x="25" y="93"/>
                  </a:cubicBezTo>
                  <a:cubicBezTo>
                    <a:pt x="25" y="53"/>
                    <a:pt x="42" y="24"/>
                    <a:pt x="57" y="24"/>
                  </a:cubicBezTo>
                  <a:close/>
                  <a:moveTo>
                    <a:pt x="65" y="357"/>
                  </a:moveTo>
                  <a:cubicBezTo>
                    <a:pt x="48" y="357"/>
                    <a:pt x="48" y="357"/>
                    <a:pt x="48" y="357"/>
                  </a:cubicBezTo>
                  <a:cubicBezTo>
                    <a:pt x="48" y="170"/>
                    <a:pt x="48" y="170"/>
                    <a:pt x="48" y="170"/>
                  </a:cubicBezTo>
                  <a:cubicBezTo>
                    <a:pt x="51" y="170"/>
                    <a:pt x="54" y="170"/>
                    <a:pt x="57" y="170"/>
                  </a:cubicBezTo>
                  <a:cubicBezTo>
                    <a:pt x="60" y="170"/>
                    <a:pt x="63" y="170"/>
                    <a:pt x="65" y="170"/>
                  </a:cubicBezTo>
                  <a:lnTo>
                    <a:pt x="65" y="35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/>
            </a:extLst>
          </p:spPr>
          <p:txBody>
            <a:bodyPr lIns="114300" tIns="57150" rIns="114300" bIns="57150"/>
            <a:lstStyle/>
            <a:p>
              <a:pPr defTabSz="1143000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2250">
                <a:latin typeface="+mn-lt"/>
                <a:cs typeface="+mn-cs"/>
              </a:endParaRPr>
            </a:p>
          </p:txBody>
        </p:sp>
        <p:sp>
          <p:nvSpPr>
            <p:cNvPr id="20" name="Freeform 95">
              <a:extLst>
                <a:ext uri="{FF2B5EF4-FFF2-40B4-BE49-F238E27FC236}"/>
              </a:extLst>
            </p:cNvPr>
            <p:cNvSpPr>
              <a:spLocks noEditPoints="1"/>
            </p:cNvSpPr>
            <p:nvPr/>
          </p:nvSpPr>
          <p:spPr bwMode="auto">
            <a:xfrm>
              <a:off x="2476500" y="1233488"/>
              <a:ext cx="17463" cy="93663"/>
            </a:xfrm>
            <a:custGeom>
              <a:avLst/>
              <a:gdLst>
                <a:gd name="T0" fmla="*/ 72 w 84"/>
                <a:gd name="T1" fmla="*/ 0 h 433"/>
                <a:gd name="T2" fmla="*/ 1 w 84"/>
                <a:gd name="T3" fmla="*/ 81 h 433"/>
                <a:gd name="T4" fmla="*/ 0 w 84"/>
                <a:gd name="T5" fmla="*/ 224 h 433"/>
                <a:gd name="T6" fmla="*/ 0 w 84"/>
                <a:gd name="T7" fmla="*/ 236 h 433"/>
                <a:gd name="T8" fmla="*/ 18 w 84"/>
                <a:gd name="T9" fmla="*/ 236 h 433"/>
                <a:gd name="T10" fmla="*/ 18 w 84"/>
                <a:gd name="T11" fmla="*/ 433 h 433"/>
                <a:gd name="T12" fmla="*/ 84 w 84"/>
                <a:gd name="T13" fmla="*/ 433 h 433"/>
                <a:gd name="T14" fmla="*/ 84 w 84"/>
                <a:gd name="T15" fmla="*/ 235 h 433"/>
                <a:gd name="T16" fmla="*/ 84 w 84"/>
                <a:gd name="T17" fmla="*/ 141 h 433"/>
                <a:gd name="T18" fmla="*/ 84 w 84"/>
                <a:gd name="T19" fmla="*/ 0 h 433"/>
                <a:gd name="T20" fmla="*/ 72 w 84"/>
                <a:gd name="T21" fmla="*/ 0 h 433"/>
                <a:gd name="T22" fmla="*/ 25 w 84"/>
                <a:gd name="T23" fmla="*/ 81 h 433"/>
                <a:gd name="T24" fmla="*/ 59 w 84"/>
                <a:gd name="T25" fmla="*/ 26 h 433"/>
                <a:gd name="T26" fmla="*/ 59 w 84"/>
                <a:gd name="T27" fmla="*/ 211 h 433"/>
                <a:gd name="T28" fmla="*/ 25 w 84"/>
                <a:gd name="T29" fmla="*/ 211 h 433"/>
                <a:gd name="T30" fmla="*/ 25 w 84"/>
                <a:gd name="T31" fmla="*/ 81 h 433"/>
                <a:gd name="T32" fmla="*/ 59 w 84"/>
                <a:gd name="T33" fmla="*/ 409 h 433"/>
                <a:gd name="T34" fmla="*/ 42 w 84"/>
                <a:gd name="T35" fmla="*/ 409 h 433"/>
                <a:gd name="T36" fmla="*/ 42 w 84"/>
                <a:gd name="T37" fmla="*/ 236 h 433"/>
                <a:gd name="T38" fmla="*/ 59 w 84"/>
                <a:gd name="T39" fmla="*/ 235 h 433"/>
                <a:gd name="T40" fmla="*/ 59 w 84"/>
                <a:gd name="T41" fmla="*/ 409 h 4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84" h="433">
                  <a:moveTo>
                    <a:pt x="72" y="0"/>
                  </a:moveTo>
                  <a:cubicBezTo>
                    <a:pt x="33" y="0"/>
                    <a:pt x="1" y="37"/>
                    <a:pt x="1" y="81"/>
                  </a:cubicBezTo>
                  <a:cubicBezTo>
                    <a:pt x="1" y="120"/>
                    <a:pt x="0" y="223"/>
                    <a:pt x="0" y="224"/>
                  </a:cubicBezTo>
                  <a:cubicBezTo>
                    <a:pt x="0" y="236"/>
                    <a:pt x="0" y="236"/>
                    <a:pt x="0" y="236"/>
                  </a:cubicBezTo>
                  <a:cubicBezTo>
                    <a:pt x="18" y="236"/>
                    <a:pt x="18" y="236"/>
                    <a:pt x="18" y="236"/>
                  </a:cubicBezTo>
                  <a:cubicBezTo>
                    <a:pt x="18" y="433"/>
                    <a:pt x="18" y="433"/>
                    <a:pt x="18" y="433"/>
                  </a:cubicBezTo>
                  <a:cubicBezTo>
                    <a:pt x="84" y="433"/>
                    <a:pt x="84" y="433"/>
                    <a:pt x="84" y="433"/>
                  </a:cubicBezTo>
                  <a:cubicBezTo>
                    <a:pt x="84" y="235"/>
                    <a:pt x="84" y="235"/>
                    <a:pt x="84" y="235"/>
                  </a:cubicBezTo>
                  <a:cubicBezTo>
                    <a:pt x="84" y="141"/>
                    <a:pt x="84" y="141"/>
                    <a:pt x="84" y="141"/>
                  </a:cubicBezTo>
                  <a:cubicBezTo>
                    <a:pt x="84" y="0"/>
                    <a:pt x="84" y="0"/>
                    <a:pt x="84" y="0"/>
                  </a:cubicBezTo>
                  <a:lnTo>
                    <a:pt x="72" y="0"/>
                  </a:lnTo>
                  <a:close/>
                  <a:moveTo>
                    <a:pt x="25" y="81"/>
                  </a:moveTo>
                  <a:cubicBezTo>
                    <a:pt x="25" y="56"/>
                    <a:pt x="40" y="33"/>
                    <a:pt x="59" y="26"/>
                  </a:cubicBezTo>
                  <a:cubicBezTo>
                    <a:pt x="59" y="211"/>
                    <a:pt x="59" y="211"/>
                    <a:pt x="59" y="211"/>
                  </a:cubicBezTo>
                  <a:cubicBezTo>
                    <a:pt x="25" y="211"/>
                    <a:pt x="25" y="211"/>
                    <a:pt x="25" y="211"/>
                  </a:cubicBezTo>
                  <a:cubicBezTo>
                    <a:pt x="25" y="182"/>
                    <a:pt x="25" y="112"/>
                    <a:pt x="25" y="81"/>
                  </a:cubicBezTo>
                  <a:close/>
                  <a:moveTo>
                    <a:pt x="59" y="409"/>
                  </a:moveTo>
                  <a:cubicBezTo>
                    <a:pt x="42" y="409"/>
                    <a:pt x="42" y="409"/>
                    <a:pt x="42" y="409"/>
                  </a:cubicBezTo>
                  <a:cubicBezTo>
                    <a:pt x="42" y="236"/>
                    <a:pt x="42" y="236"/>
                    <a:pt x="42" y="236"/>
                  </a:cubicBezTo>
                  <a:cubicBezTo>
                    <a:pt x="59" y="235"/>
                    <a:pt x="59" y="235"/>
                    <a:pt x="59" y="235"/>
                  </a:cubicBezTo>
                  <a:lnTo>
                    <a:pt x="59" y="40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/>
            </a:extLst>
          </p:spPr>
          <p:txBody>
            <a:bodyPr lIns="114300" tIns="57150" rIns="114300" bIns="57150"/>
            <a:lstStyle/>
            <a:p>
              <a:pPr defTabSz="1143000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2250">
                <a:latin typeface="+mn-lt"/>
                <a:cs typeface="+mn-cs"/>
              </a:endParaRPr>
            </a:p>
          </p:txBody>
        </p:sp>
        <p:sp>
          <p:nvSpPr>
            <p:cNvPr id="21" name="Freeform 96">
              <a:extLst>
                <a:ext uri="{FF2B5EF4-FFF2-40B4-BE49-F238E27FC236}"/>
              </a:extLst>
            </p:cNvPr>
            <p:cNvSpPr>
              <a:spLocks noEditPoints="1"/>
            </p:cNvSpPr>
            <p:nvPr/>
          </p:nvSpPr>
          <p:spPr bwMode="auto">
            <a:xfrm>
              <a:off x="2443163" y="1244600"/>
              <a:ext cx="25400" cy="82550"/>
            </a:xfrm>
            <a:custGeom>
              <a:avLst/>
              <a:gdLst>
                <a:gd name="T0" fmla="*/ 0 w 122"/>
                <a:gd name="T1" fmla="*/ 0 h 381"/>
                <a:gd name="T2" fmla="*/ 0 w 122"/>
                <a:gd name="T3" fmla="*/ 101 h 381"/>
                <a:gd name="T4" fmla="*/ 28 w 122"/>
                <a:gd name="T5" fmla="*/ 175 h 381"/>
                <a:gd name="T6" fmla="*/ 28 w 122"/>
                <a:gd name="T7" fmla="*/ 381 h 381"/>
                <a:gd name="T8" fmla="*/ 94 w 122"/>
                <a:gd name="T9" fmla="*/ 381 h 381"/>
                <a:gd name="T10" fmla="*/ 94 w 122"/>
                <a:gd name="T11" fmla="*/ 175 h 381"/>
                <a:gd name="T12" fmla="*/ 122 w 122"/>
                <a:gd name="T13" fmla="*/ 101 h 381"/>
                <a:gd name="T14" fmla="*/ 122 w 122"/>
                <a:gd name="T15" fmla="*/ 0 h 381"/>
                <a:gd name="T16" fmla="*/ 0 w 122"/>
                <a:gd name="T17" fmla="*/ 0 h 381"/>
                <a:gd name="T18" fmla="*/ 69 w 122"/>
                <a:gd name="T19" fmla="*/ 357 h 381"/>
                <a:gd name="T20" fmla="*/ 52 w 122"/>
                <a:gd name="T21" fmla="*/ 357 h 381"/>
                <a:gd name="T22" fmla="*/ 52 w 122"/>
                <a:gd name="T23" fmla="*/ 185 h 381"/>
                <a:gd name="T24" fmla="*/ 61 w 122"/>
                <a:gd name="T25" fmla="*/ 186 h 381"/>
                <a:gd name="T26" fmla="*/ 69 w 122"/>
                <a:gd name="T27" fmla="*/ 185 h 381"/>
                <a:gd name="T28" fmla="*/ 69 w 122"/>
                <a:gd name="T29" fmla="*/ 357 h 381"/>
                <a:gd name="T30" fmla="*/ 98 w 122"/>
                <a:gd name="T31" fmla="*/ 101 h 381"/>
                <a:gd name="T32" fmla="*/ 61 w 122"/>
                <a:gd name="T33" fmla="*/ 161 h 381"/>
                <a:gd name="T34" fmla="*/ 24 w 122"/>
                <a:gd name="T35" fmla="*/ 101 h 381"/>
                <a:gd name="T36" fmla="*/ 24 w 122"/>
                <a:gd name="T37" fmla="*/ 24 h 381"/>
                <a:gd name="T38" fmla="*/ 38 w 122"/>
                <a:gd name="T39" fmla="*/ 24 h 381"/>
                <a:gd name="T40" fmla="*/ 38 w 122"/>
                <a:gd name="T41" fmla="*/ 89 h 381"/>
                <a:gd name="T42" fmla="*/ 54 w 122"/>
                <a:gd name="T43" fmla="*/ 89 h 381"/>
                <a:gd name="T44" fmla="*/ 54 w 122"/>
                <a:gd name="T45" fmla="*/ 24 h 381"/>
                <a:gd name="T46" fmla="*/ 67 w 122"/>
                <a:gd name="T47" fmla="*/ 24 h 381"/>
                <a:gd name="T48" fmla="*/ 67 w 122"/>
                <a:gd name="T49" fmla="*/ 89 h 381"/>
                <a:gd name="T50" fmla="*/ 83 w 122"/>
                <a:gd name="T51" fmla="*/ 89 h 381"/>
                <a:gd name="T52" fmla="*/ 83 w 122"/>
                <a:gd name="T53" fmla="*/ 24 h 381"/>
                <a:gd name="T54" fmla="*/ 98 w 122"/>
                <a:gd name="T55" fmla="*/ 24 h 381"/>
                <a:gd name="T56" fmla="*/ 98 w 122"/>
                <a:gd name="T57" fmla="*/ 101 h 3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122" h="381">
                  <a:moveTo>
                    <a:pt x="0" y="0"/>
                  </a:moveTo>
                  <a:cubicBezTo>
                    <a:pt x="0" y="101"/>
                    <a:pt x="0" y="101"/>
                    <a:pt x="0" y="101"/>
                  </a:cubicBezTo>
                  <a:cubicBezTo>
                    <a:pt x="0" y="129"/>
                    <a:pt x="7" y="159"/>
                    <a:pt x="28" y="175"/>
                  </a:cubicBezTo>
                  <a:cubicBezTo>
                    <a:pt x="28" y="381"/>
                    <a:pt x="28" y="381"/>
                    <a:pt x="28" y="381"/>
                  </a:cubicBezTo>
                  <a:cubicBezTo>
                    <a:pt x="94" y="381"/>
                    <a:pt x="94" y="381"/>
                    <a:pt x="94" y="381"/>
                  </a:cubicBezTo>
                  <a:cubicBezTo>
                    <a:pt x="94" y="175"/>
                    <a:pt x="94" y="175"/>
                    <a:pt x="94" y="175"/>
                  </a:cubicBezTo>
                  <a:cubicBezTo>
                    <a:pt x="114" y="159"/>
                    <a:pt x="122" y="129"/>
                    <a:pt x="122" y="101"/>
                  </a:cubicBezTo>
                  <a:cubicBezTo>
                    <a:pt x="122" y="0"/>
                    <a:pt x="122" y="0"/>
                    <a:pt x="122" y="0"/>
                  </a:cubicBezTo>
                  <a:lnTo>
                    <a:pt x="0" y="0"/>
                  </a:lnTo>
                  <a:close/>
                  <a:moveTo>
                    <a:pt x="69" y="357"/>
                  </a:moveTo>
                  <a:cubicBezTo>
                    <a:pt x="52" y="357"/>
                    <a:pt x="52" y="357"/>
                    <a:pt x="52" y="357"/>
                  </a:cubicBezTo>
                  <a:cubicBezTo>
                    <a:pt x="52" y="185"/>
                    <a:pt x="52" y="185"/>
                    <a:pt x="52" y="185"/>
                  </a:cubicBezTo>
                  <a:cubicBezTo>
                    <a:pt x="55" y="186"/>
                    <a:pt x="58" y="186"/>
                    <a:pt x="61" y="186"/>
                  </a:cubicBezTo>
                  <a:cubicBezTo>
                    <a:pt x="64" y="186"/>
                    <a:pt x="67" y="186"/>
                    <a:pt x="69" y="185"/>
                  </a:cubicBezTo>
                  <a:lnTo>
                    <a:pt x="69" y="357"/>
                  </a:lnTo>
                  <a:close/>
                  <a:moveTo>
                    <a:pt x="98" y="101"/>
                  </a:moveTo>
                  <a:cubicBezTo>
                    <a:pt x="98" y="139"/>
                    <a:pt x="84" y="161"/>
                    <a:pt x="61" y="161"/>
                  </a:cubicBezTo>
                  <a:cubicBezTo>
                    <a:pt x="38" y="161"/>
                    <a:pt x="24" y="139"/>
                    <a:pt x="24" y="101"/>
                  </a:cubicBezTo>
                  <a:cubicBezTo>
                    <a:pt x="24" y="24"/>
                    <a:pt x="24" y="24"/>
                    <a:pt x="24" y="24"/>
                  </a:cubicBezTo>
                  <a:cubicBezTo>
                    <a:pt x="38" y="24"/>
                    <a:pt x="38" y="24"/>
                    <a:pt x="38" y="24"/>
                  </a:cubicBezTo>
                  <a:cubicBezTo>
                    <a:pt x="38" y="89"/>
                    <a:pt x="38" y="89"/>
                    <a:pt x="38" y="89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4" y="24"/>
                    <a:pt x="54" y="24"/>
                    <a:pt x="54" y="24"/>
                  </a:cubicBezTo>
                  <a:cubicBezTo>
                    <a:pt x="67" y="24"/>
                    <a:pt x="67" y="24"/>
                    <a:pt x="67" y="24"/>
                  </a:cubicBezTo>
                  <a:cubicBezTo>
                    <a:pt x="67" y="89"/>
                    <a:pt x="67" y="89"/>
                    <a:pt x="67" y="89"/>
                  </a:cubicBezTo>
                  <a:cubicBezTo>
                    <a:pt x="83" y="89"/>
                    <a:pt x="83" y="89"/>
                    <a:pt x="83" y="89"/>
                  </a:cubicBezTo>
                  <a:cubicBezTo>
                    <a:pt x="83" y="24"/>
                    <a:pt x="83" y="24"/>
                    <a:pt x="83" y="24"/>
                  </a:cubicBezTo>
                  <a:cubicBezTo>
                    <a:pt x="98" y="24"/>
                    <a:pt x="98" y="24"/>
                    <a:pt x="98" y="24"/>
                  </a:cubicBezTo>
                  <a:lnTo>
                    <a:pt x="98" y="10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/>
            </a:extLst>
          </p:spPr>
          <p:txBody>
            <a:bodyPr lIns="114300" tIns="57150" rIns="114300" bIns="57150"/>
            <a:lstStyle/>
            <a:p>
              <a:pPr defTabSz="1143000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2250">
                <a:latin typeface="+mn-lt"/>
                <a:cs typeface="+mn-cs"/>
              </a:endParaRPr>
            </a:p>
          </p:txBody>
        </p:sp>
      </p:grp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4065" name="Θέση αριθμού διαφάνειας 3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 numCol="1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buSzPts val="900"/>
            </a:pPr>
            <a:fld id="{82EC54A5-F553-4301-9191-4A09B0452895}" type="slidenum">
              <a:rPr lang="en-US">
                <a:solidFill>
                  <a:srgbClr val="000000"/>
                </a:solidFill>
                <a:latin typeface="Arial" charset="0"/>
                <a:cs typeface="Arial" charset="0"/>
                <a:sym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SzPts val="900"/>
              </a:pPr>
              <a:t>13</a:t>
            </a:fld>
            <a:endParaRPr lang="en-US">
              <a:solidFill>
                <a:srgbClr val="000000"/>
              </a:solidFill>
              <a:latin typeface="Arial" charset="0"/>
              <a:cs typeface="Arial" charset="0"/>
              <a:sym typeface="Arial" charset="0"/>
            </a:endParaRPr>
          </a:p>
        </p:txBody>
      </p:sp>
      <p:sp>
        <p:nvSpPr>
          <p:cNvPr id="5" name="Rectangle: Diagonal Corners Snipped 10">
            <a:extLst>
              <a:ext uri="{FF2B5EF4-FFF2-40B4-BE49-F238E27FC236}"/>
            </a:extLst>
          </p:cNvPr>
          <p:cNvSpPr/>
          <p:nvPr/>
        </p:nvSpPr>
        <p:spPr>
          <a:xfrm>
            <a:off x="425450" y="547688"/>
            <a:ext cx="10987088" cy="874712"/>
          </a:xfrm>
          <a:prstGeom prst="snip2Diag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txBody>
          <a:bodyPr lIns="111176" tIns="15860" rIns="111176" bIns="15860" anchor="ctr"/>
          <a:lstStyle/>
          <a:p>
            <a:r>
              <a:rPr lang="en-US" sz="2400">
                <a:solidFill>
                  <a:srgbClr val="FFFFFF"/>
                </a:solidFill>
                <a:latin typeface="Calibri" pitchFamily="34" charset="0"/>
                <a:sym typeface="Georgia" pitchFamily="18" charset="0"/>
              </a:rPr>
              <a:t>4</a:t>
            </a:r>
            <a:r>
              <a:rPr lang="en-GB" sz="2400">
                <a:solidFill>
                  <a:srgbClr val="FFFFFF"/>
                </a:solidFill>
                <a:latin typeface="Calibri" pitchFamily="34" charset="0"/>
                <a:sym typeface="Georgia" pitchFamily="18" charset="0"/>
              </a:rPr>
              <a:t>o </a:t>
            </a:r>
            <a:r>
              <a:rPr lang="el-GR" sz="2400">
                <a:solidFill>
                  <a:srgbClr val="FFFFFF"/>
                </a:solidFill>
                <a:latin typeface="Calibri" pitchFamily="34" charset="0"/>
                <a:sym typeface="Georgia" pitchFamily="18" charset="0"/>
              </a:rPr>
              <a:t>Στάδιο – </a:t>
            </a:r>
            <a:r>
              <a:rPr lang="en-US" sz="2400">
                <a:solidFill>
                  <a:srgbClr val="FFFFFF"/>
                </a:solidFill>
                <a:latin typeface="Calibri" pitchFamily="34" charset="0"/>
                <a:sym typeface="Georgia" pitchFamily="18" charset="0"/>
              </a:rPr>
              <a:t>25</a:t>
            </a:r>
            <a:r>
              <a:rPr lang="el-GR" sz="2400">
                <a:solidFill>
                  <a:srgbClr val="FFFFFF"/>
                </a:solidFill>
                <a:latin typeface="Calibri" pitchFamily="34" charset="0"/>
                <a:sym typeface="Georgia" pitchFamily="18" charset="0"/>
              </a:rPr>
              <a:t> Μαΐου</a:t>
            </a:r>
          </a:p>
        </p:txBody>
      </p:sp>
      <p:sp>
        <p:nvSpPr>
          <p:cNvPr id="344067" name="3 - TextBox"/>
          <p:cNvSpPr txBox="1">
            <a:spLocks noChangeArrowheads="1"/>
          </p:cNvSpPr>
          <p:nvPr/>
        </p:nvSpPr>
        <p:spPr bwMode="auto">
          <a:xfrm>
            <a:off x="555625" y="1568450"/>
            <a:ext cx="10728325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l-GR" sz="2000" b="1">
                <a:solidFill>
                  <a:srgbClr val="002060"/>
                </a:solidFill>
                <a:latin typeface="Calibri" pitchFamily="34" charset="0"/>
              </a:rPr>
              <a:t>Δυνατότητα ανάπτυξης τραπεζοκαθισμάτων</a:t>
            </a:r>
          </a:p>
          <a:p>
            <a:r>
              <a:rPr lang="el-GR" sz="1600">
                <a:solidFill>
                  <a:srgbClr val="002060"/>
                </a:solidFill>
                <a:latin typeface="Calibri" pitchFamily="34" charset="0"/>
              </a:rPr>
              <a:t>Παράρτημα 1: Χώρος εστίασης με πλευρά πλάτους (Π) και άνοιγμα ύψους (Υ) ≥ 2 μέτρα</a:t>
            </a:r>
          </a:p>
        </p:txBody>
      </p:sp>
      <p:pic>
        <p:nvPicPr>
          <p:cNvPr id="344068" name="Εικόνα 7"/>
          <p:cNvPicPr>
            <a:picLocks noChangeAspect="1"/>
          </p:cNvPicPr>
          <p:nvPr/>
        </p:nvPicPr>
        <p:blipFill>
          <a:blip r:embed="rId2"/>
          <a:srcRect t="3960"/>
          <a:stretch>
            <a:fillRect/>
          </a:stretch>
        </p:blipFill>
        <p:spPr bwMode="auto">
          <a:xfrm>
            <a:off x="1427163" y="2325688"/>
            <a:ext cx="8556625" cy="423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5089" name="Θέση αριθμού διαφάνειας 3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 numCol="1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buSzPts val="900"/>
            </a:pPr>
            <a:fld id="{2B3639D3-DBCC-4416-BAAC-3D405370328F}" type="slidenum">
              <a:rPr lang="en-US">
                <a:solidFill>
                  <a:srgbClr val="000000"/>
                </a:solidFill>
                <a:latin typeface="Arial" charset="0"/>
                <a:cs typeface="Arial" charset="0"/>
                <a:sym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SzPts val="900"/>
              </a:pPr>
              <a:t>14</a:t>
            </a:fld>
            <a:endParaRPr lang="en-US">
              <a:solidFill>
                <a:srgbClr val="000000"/>
              </a:solidFill>
              <a:latin typeface="Arial" charset="0"/>
              <a:cs typeface="Arial" charset="0"/>
              <a:sym typeface="Arial" charset="0"/>
            </a:endParaRPr>
          </a:p>
        </p:txBody>
      </p:sp>
      <p:sp>
        <p:nvSpPr>
          <p:cNvPr id="5" name="Rectangle: Diagonal Corners Snipped 10">
            <a:extLst>
              <a:ext uri="{FF2B5EF4-FFF2-40B4-BE49-F238E27FC236}"/>
            </a:extLst>
          </p:cNvPr>
          <p:cNvSpPr/>
          <p:nvPr/>
        </p:nvSpPr>
        <p:spPr>
          <a:xfrm>
            <a:off x="425450" y="547688"/>
            <a:ext cx="10987088" cy="874712"/>
          </a:xfrm>
          <a:prstGeom prst="snip2Diag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txBody>
          <a:bodyPr lIns="111176" tIns="15860" rIns="111176" bIns="15860" anchor="ctr"/>
          <a:lstStyle/>
          <a:p>
            <a:r>
              <a:rPr lang="en-US" sz="2400">
                <a:solidFill>
                  <a:srgbClr val="FFFFFF"/>
                </a:solidFill>
                <a:latin typeface="Calibri" pitchFamily="34" charset="0"/>
                <a:sym typeface="Georgia" pitchFamily="18" charset="0"/>
              </a:rPr>
              <a:t>4</a:t>
            </a:r>
            <a:r>
              <a:rPr lang="en-GB" sz="2400">
                <a:solidFill>
                  <a:srgbClr val="FFFFFF"/>
                </a:solidFill>
                <a:latin typeface="Calibri" pitchFamily="34" charset="0"/>
                <a:sym typeface="Georgia" pitchFamily="18" charset="0"/>
              </a:rPr>
              <a:t>o </a:t>
            </a:r>
            <a:r>
              <a:rPr lang="el-GR" sz="2400">
                <a:solidFill>
                  <a:srgbClr val="FFFFFF"/>
                </a:solidFill>
                <a:latin typeface="Calibri" pitchFamily="34" charset="0"/>
                <a:sym typeface="Georgia" pitchFamily="18" charset="0"/>
              </a:rPr>
              <a:t>Στάδιο – </a:t>
            </a:r>
            <a:r>
              <a:rPr lang="en-US" sz="2400">
                <a:solidFill>
                  <a:srgbClr val="FFFFFF"/>
                </a:solidFill>
                <a:latin typeface="Calibri" pitchFamily="34" charset="0"/>
                <a:sym typeface="Georgia" pitchFamily="18" charset="0"/>
              </a:rPr>
              <a:t>25</a:t>
            </a:r>
            <a:r>
              <a:rPr lang="el-GR" sz="2400">
                <a:solidFill>
                  <a:srgbClr val="FFFFFF"/>
                </a:solidFill>
                <a:latin typeface="Calibri" pitchFamily="34" charset="0"/>
                <a:sym typeface="Georgia" pitchFamily="18" charset="0"/>
              </a:rPr>
              <a:t> Μαΐου</a:t>
            </a:r>
          </a:p>
        </p:txBody>
      </p:sp>
      <p:sp>
        <p:nvSpPr>
          <p:cNvPr id="345091" name="3 - TextBox"/>
          <p:cNvSpPr txBox="1">
            <a:spLocks noChangeArrowheads="1"/>
          </p:cNvSpPr>
          <p:nvPr/>
        </p:nvSpPr>
        <p:spPr bwMode="auto">
          <a:xfrm>
            <a:off x="555625" y="1568450"/>
            <a:ext cx="10728325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l-GR" sz="2000" b="1">
                <a:solidFill>
                  <a:srgbClr val="002060"/>
                </a:solidFill>
                <a:latin typeface="Calibri" pitchFamily="34" charset="0"/>
              </a:rPr>
              <a:t>Δυνατότητα ανάπτυξης τραπεζοκαθισμάτων</a:t>
            </a:r>
          </a:p>
          <a:p>
            <a:r>
              <a:rPr lang="el-GR" sz="1600">
                <a:solidFill>
                  <a:srgbClr val="002060"/>
                </a:solidFill>
                <a:latin typeface="Calibri" pitchFamily="34" charset="0"/>
              </a:rPr>
              <a:t>Παράρτημα 2: Χώρος εστίασης με πλευρά πλάτους (Π) και άνοιγμα ύψους (Υ) ≥ 1 μέτρο</a:t>
            </a:r>
          </a:p>
        </p:txBody>
      </p:sp>
      <p:pic>
        <p:nvPicPr>
          <p:cNvPr id="345092" name="Εικόνα 6"/>
          <p:cNvPicPr>
            <a:picLocks noChangeAspect="1"/>
          </p:cNvPicPr>
          <p:nvPr/>
        </p:nvPicPr>
        <p:blipFill>
          <a:blip r:embed="rId2"/>
          <a:srcRect t="5801"/>
          <a:stretch>
            <a:fillRect/>
          </a:stretch>
        </p:blipFill>
        <p:spPr bwMode="auto">
          <a:xfrm>
            <a:off x="1274763" y="2276475"/>
            <a:ext cx="8858250" cy="4284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6113" name="Θέση αριθμού διαφάνειας 3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 numCol="1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buSzPts val="900"/>
            </a:pPr>
            <a:fld id="{76E1651B-7240-4659-8D31-00CFF0856BC9}" type="slidenum">
              <a:rPr lang="en-US">
                <a:solidFill>
                  <a:srgbClr val="000000"/>
                </a:solidFill>
                <a:latin typeface="Arial" charset="0"/>
                <a:cs typeface="Arial" charset="0"/>
                <a:sym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SzPts val="900"/>
              </a:pPr>
              <a:t>15</a:t>
            </a:fld>
            <a:endParaRPr lang="en-US">
              <a:solidFill>
                <a:srgbClr val="000000"/>
              </a:solidFill>
              <a:latin typeface="Arial" charset="0"/>
              <a:cs typeface="Arial" charset="0"/>
              <a:sym typeface="Arial" charset="0"/>
            </a:endParaRPr>
          </a:p>
        </p:txBody>
      </p:sp>
      <p:sp>
        <p:nvSpPr>
          <p:cNvPr id="5" name="Rectangle: Diagonal Corners Snipped 10">
            <a:extLst>
              <a:ext uri="{FF2B5EF4-FFF2-40B4-BE49-F238E27FC236}"/>
            </a:extLst>
          </p:cNvPr>
          <p:cNvSpPr/>
          <p:nvPr/>
        </p:nvSpPr>
        <p:spPr>
          <a:xfrm>
            <a:off x="425450" y="547688"/>
            <a:ext cx="10987088" cy="874712"/>
          </a:xfrm>
          <a:prstGeom prst="snip2Diag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txBody>
          <a:bodyPr lIns="111176" tIns="15860" rIns="111176" bIns="15860" anchor="ctr"/>
          <a:lstStyle/>
          <a:p>
            <a:r>
              <a:rPr lang="en-US" sz="2400">
                <a:solidFill>
                  <a:srgbClr val="FFFFFF"/>
                </a:solidFill>
                <a:latin typeface="Calibri" pitchFamily="34" charset="0"/>
                <a:sym typeface="Georgia" pitchFamily="18" charset="0"/>
              </a:rPr>
              <a:t>4</a:t>
            </a:r>
            <a:r>
              <a:rPr lang="en-GB" sz="2400">
                <a:solidFill>
                  <a:srgbClr val="FFFFFF"/>
                </a:solidFill>
                <a:latin typeface="Calibri" pitchFamily="34" charset="0"/>
                <a:sym typeface="Georgia" pitchFamily="18" charset="0"/>
              </a:rPr>
              <a:t>o </a:t>
            </a:r>
            <a:r>
              <a:rPr lang="el-GR" sz="2400">
                <a:solidFill>
                  <a:srgbClr val="FFFFFF"/>
                </a:solidFill>
                <a:latin typeface="Calibri" pitchFamily="34" charset="0"/>
                <a:sym typeface="Georgia" pitchFamily="18" charset="0"/>
              </a:rPr>
              <a:t>Στάδιο – </a:t>
            </a:r>
            <a:r>
              <a:rPr lang="en-US" sz="2400">
                <a:solidFill>
                  <a:srgbClr val="FFFFFF"/>
                </a:solidFill>
                <a:latin typeface="Calibri" pitchFamily="34" charset="0"/>
                <a:sym typeface="Georgia" pitchFamily="18" charset="0"/>
              </a:rPr>
              <a:t>25</a:t>
            </a:r>
            <a:r>
              <a:rPr lang="el-GR" sz="2400">
                <a:solidFill>
                  <a:srgbClr val="FFFFFF"/>
                </a:solidFill>
                <a:latin typeface="Calibri" pitchFamily="34" charset="0"/>
                <a:sym typeface="Georgia" pitchFamily="18" charset="0"/>
              </a:rPr>
              <a:t> Μαΐου</a:t>
            </a:r>
          </a:p>
        </p:txBody>
      </p:sp>
      <p:sp>
        <p:nvSpPr>
          <p:cNvPr id="346115" name="3 - TextBox"/>
          <p:cNvSpPr txBox="1">
            <a:spLocks noChangeArrowheads="1"/>
          </p:cNvSpPr>
          <p:nvPr/>
        </p:nvSpPr>
        <p:spPr bwMode="auto">
          <a:xfrm>
            <a:off x="555625" y="1568450"/>
            <a:ext cx="10728325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l-GR" sz="2000" b="1">
                <a:solidFill>
                  <a:srgbClr val="002060"/>
                </a:solidFill>
                <a:latin typeface="Calibri" pitchFamily="34" charset="0"/>
              </a:rPr>
              <a:t>Δυνατότητα ανάπτυξης τραπεζοκαθισμάτων</a:t>
            </a:r>
          </a:p>
          <a:p>
            <a:r>
              <a:rPr lang="el-GR" sz="1600">
                <a:solidFill>
                  <a:srgbClr val="002060"/>
                </a:solidFill>
                <a:latin typeface="Calibri" pitchFamily="34" charset="0"/>
              </a:rPr>
              <a:t>Παράρτημα 3: Περίπτωση χώρου εστίασης με ανοίγματα σε δύο πλευρές</a:t>
            </a:r>
          </a:p>
        </p:txBody>
      </p:sp>
      <p:pic>
        <p:nvPicPr>
          <p:cNvPr id="346116" name="Εικόνα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76513" y="2357438"/>
            <a:ext cx="6961187" cy="3990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7137" name="Θέση αριθμού διαφάνειας 3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 numCol="1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buSzPts val="900"/>
            </a:pPr>
            <a:fld id="{077EA6AA-0EE5-4CD7-B011-A4C2A80821A5}" type="slidenum">
              <a:rPr lang="en-US">
                <a:solidFill>
                  <a:srgbClr val="000000"/>
                </a:solidFill>
                <a:latin typeface="Arial" charset="0"/>
                <a:cs typeface="Arial" charset="0"/>
                <a:sym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SzPts val="900"/>
              </a:pPr>
              <a:t>16</a:t>
            </a:fld>
            <a:endParaRPr lang="en-US">
              <a:solidFill>
                <a:srgbClr val="000000"/>
              </a:solidFill>
              <a:latin typeface="Arial" charset="0"/>
              <a:cs typeface="Arial" charset="0"/>
              <a:sym typeface="Arial" charset="0"/>
            </a:endParaRPr>
          </a:p>
        </p:txBody>
      </p:sp>
      <p:sp>
        <p:nvSpPr>
          <p:cNvPr id="5" name="Rectangle: Diagonal Corners Snipped 10">
            <a:extLst>
              <a:ext uri="{FF2B5EF4-FFF2-40B4-BE49-F238E27FC236}"/>
            </a:extLst>
          </p:cNvPr>
          <p:cNvSpPr/>
          <p:nvPr/>
        </p:nvSpPr>
        <p:spPr>
          <a:xfrm>
            <a:off x="425450" y="547688"/>
            <a:ext cx="10987088" cy="874712"/>
          </a:xfrm>
          <a:prstGeom prst="snip2Diag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txBody>
          <a:bodyPr lIns="111176" tIns="15860" rIns="111176" bIns="15860" anchor="ctr"/>
          <a:lstStyle/>
          <a:p>
            <a:r>
              <a:rPr lang="en-US" sz="2400">
                <a:solidFill>
                  <a:srgbClr val="FFFFFF"/>
                </a:solidFill>
                <a:latin typeface="Calibri" pitchFamily="34" charset="0"/>
                <a:sym typeface="Georgia" pitchFamily="18" charset="0"/>
              </a:rPr>
              <a:t>4</a:t>
            </a:r>
            <a:r>
              <a:rPr lang="en-GB" sz="2400">
                <a:solidFill>
                  <a:srgbClr val="FFFFFF"/>
                </a:solidFill>
                <a:latin typeface="Calibri" pitchFamily="34" charset="0"/>
                <a:sym typeface="Georgia" pitchFamily="18" charset="0"/>
              </a:rPr>
              <a:t>o </a:t>
            </a:r>
            <a:r>
              <a:rPr lang="el-GR" sz="2400">
                <a:solidFill>
                  <a:srgbClr val="FFFFFF"/>
                </a:solidFill>
                <a:latin typeface="Calibri" pitchFamily="34" charset="0"/>
                <a:sym typeface="Georgia" pitchFamily="18" charset="0"/>
              </a:rPr>
              <a:t>Στάδιο – </a:t>
            </a:r>
            <a:r>
              <a:rPr lang="en-US" sz="2400">
                <a:solidFill>
                  <a:srgbClr val="FFFFFF"/>
                </a:solidFill>
                <a:latin typeface="Calibri" pitchFamily="34" charset="0"/>
                <a:sym typeface="Georgia" pitchFamily="18" charset="0"/>
              </a:rPr>
              <a:t>25</a:t>
            </a:r>
            <a:r>
              <a:rPr lang="el-GR" sz="2400">
                <a:solidFill>
                  <a:srgbClr val="FFFFFF"/>
                </a:solidFill>
                <a:latin typeface="Calibri" pitchFamily="34" charset="0"/>
                <a:sym typeface="Georgia" pitchFamily="18" charset="0"/>
              </a:rPr>
              <a:t> Μαΐου</a:t>
            </a:r>
          </a:p>
        </p:txBody>
      </p:sp>
      <p:sp>
        <p:nvSpPr>
          <p:cNvPr id="347139" name="3 - TextBox"/>
          <p:cNvSpPr txBox="1">
            <a:spLocks noChangeArrowheads="1"/>
          </p:cNvSpPr>
          <p:nvPr/>
        </p:nvSpPr>
        <p:spPr bwMode="auto">
          <a:xfrm>
            <a:off x="555625" y="1568450"/>
            <a:ext cx="1072832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l-GR" sz="2000" b="1">
                <a:solidFill>
                  <a:srgbClr val="002060"/>
                </a:solidFill>
                <a:latin typeface="Calibri" pitchFamily="34" charset="0"/>
              </a:rPr>
              <a:t>Προϋποθέσεις λειτουργίας καταστημάτων υγειονομικού ενδιαφέροντος </a:t>
            </a:r>
          </a:p>
        </p:txBody>
      </p:sp>
      <p:sp>
        <p:nvSpPr>
          <p:cNvPr id="7" name="TextBox 17">
            <a:extLst>
              <a:ext uri="{FF2B5EF4-FFF2-40B4-BE49-F238E27FC236}"/>
            </a:extLst>
          </p:cNvPr>
          <p:cNvSpPr txBox="1"/>
          <p:nvPr/>
        </p:nvSpPr>
        <p:spPr bwMode="auto">
          <a:xfrm>
            <a:off x="1463675" y="2570163"/>
            <a:ext cx="1179513" cy="3806825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  <a:effectLst/>
          <a:extLst>
            <a:ext uri="{FAA26D3D-D897-4be2-8F04-BA451C77F1D7}"/>
          </a:extLst>
        </p:spPr>
        <p:txBody>
          <a:bodyPr lIns="81000" tIns="54000" rIns="54000" bIns="54000" anchor="ctr"/>
          <a:lstStyle>
            <a:defPPr>
              <a:defRPr lang="en-GB"/>
            </a:defPPr>
            <a:lvl1pPr marL="177800" indent="-177800">
              <a:spcBef>
                <a:spcPts val="1200"/>
              </a:spcBef>
              <a:buClrTx/>
              <a:buFont typeface="Arial" panose="020B0604020202020204" pitchFamily="34" charset="0"/>
              <a:buChar char="•"/>
              <a:defRPr sz="1200" b="0" i="0" kern="0">
                <a:latin typeface="+mn-lt"/>
                <a:ea typeface="Geneva" charset="0"/>
              </a:defRPr>
            </a:lvl1pPr>
            <a:lvl2pPr marL="742950" indent="-285750">
              <a:spcBef>
                <a:spcPct val="20000"/>
              </a:spcBef>
              <a:buChar char="–"/>
              <a:defRPr sz="1400">
                <a:ea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400">
                <a:ea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400">
                <a:ea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1400">
                <a:ea typeface="Arial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9pPr>
          </a:lstStyle>
          <a:p>
            <a:pPr marL="0" indent="0" algn="ctr" eaLnBrk="0" hangingPunct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el-GR" sz="1400" b="1" dirty="0" smtClean="0">
              <a:solidFill>
                <a:schemeClr val="bg1"/>
              </a:solidFill>
              <a:ea typeface="Helvetica Neue"/>
              <a:cs typeface="Helvetica Neue"/>
              <a:sym typeface="Helvetica Neue"/>
            </a:endParaRPr>
          </a:p>
          <a:p>
            <a:pPr marL="0" indent="0" algn="ctr" eaLnBrk="0" hangingPunct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el-GR" sz="1400" b="1" dirty="0" smtClean="0">
              <a:solidFill>
                <a:schemeClr val="bg1"/>
              </a:solidFill>
              <a:ea typeface="Helvetica Neue"/>
              <a:cs typeface="Helvetica Neue"/>
              <a:sym typeface="Helvetica Neue"/>
            </a:endParaRPr>
          </a:p>
          <a:p>
            <a:pPr marL="0" indent="0" algn="ctr" eaLnBrk="0" hangingPunct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el-GR" sz="1400" b="1" dirty="0" smtClean="0">
              <a:solidFill>
                <a:schemeClr val="bg1"/>
              </a:solidFill>
              <a:ea typeface="Helvetica Neue"/>
              <a:cs typeface="Helvetica Neue"/>
              <a:sym typeface="Helvetica Neue"/>
            </a:endParaRPr>
          </a:p>
          <a:p>
            <a:pPr marL="0" indent="0" algn="ctr" eaLnBrk="0" hangingPunct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el-GR" sz="1400" b="1" dirty="0" smtClean="0">
              <a:solidFill>
                <a:schemeClr val="bg1"/>
              </a:solidFill>
              <a:ea typeface="Helvetica Neue"/>
              <a:cs typeface="Helvetica Neue"/>
              <a:sym typeface="Helvetica Neue"/>
            </a:endParaRPr>
          </a:p>
          <a:p>
            <a:pPr marL="0" indent="0" algn="ctr" eaLnBrk="0" hangingPunct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l-GR" sz="1400" b="1" dirty="0" smtClean="0">
                <a:solidFill>
                  <a:schemeClr val="bg1"/>
                </a:solidFill>
                <a:ea typeface="Helvetica Neue"/>
                <a:cs typeface="Helvetica Neue"/>
                <a:sym typeface="Helvetica Neue"/>
              </a:rPr>
              <a:t>56.10</a:t>
            </a:r>
          </a:p>
          <a:p>
            <a:pPr marL="0" indent="0" algn="ctr" eaLnBrk="0" hangingPunct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l-GR" sz="1400" b="1" dirty="0" smtClean="0">
                <a:solidFill>
                  <a:schemeClr val="bg1"/>
                </a:solidFill>
                <a:ea typeface="Helvetica Neue"/>
                <a:cs typeface="Helvetica Neue"/>
                <a:sym typeface="Helvetica Neue"/>
              </a:rPr>
              <a:t>56.30</a:t>
            </a:r>
          </a:p>
          <a:p>
            <a:pPr marL="0" indent="0" algn="ctr" eaLnBrk="0" hangingPunct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el-GR" sz="1400" b="1" dirty="0" smtClean="0">
              <a:solidFill>
                <a:schemeClr val="bg1"/>
              </a:solidFill>
              <a:ea typeface="Helvetica Neue"/>
              <a:cs typeface="Helvetica Neue"/>
              <a:sym typeface="Helvetica Neue"/>
            </a:endParaRPr>
          </a:p>
          <a:p>
            <a:pPr marL="0" indent="0" algn="ctr" eaLnBrk="0" hangingPunct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el-GR" sz="1400" b="1" dirty="0" smtClean="0">
              <a:solidFill>
                <a:schemeClr val="bg1"/>
              </a:solidFill>
              <a:ea typeface="Helvetica Neue"/>
              <a:cs typeface="Helvetica Neue"/>
              <a:sym typeface="Helvetica Neue"/>
            </a:endParaRPr>
          </a:p>
          <a:p>
            <a:pPr marL="0" indent="0" algn="ctr" eaLnBrk="0" hangingPunct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el-GR" sz="1400" b="1" dirty="0" smtClean="0">
              <a:solidFill>
                <a:schemeClr val="bg1"/>
              </a:solidFill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8" name="TextBox 18">
            <a:extLst>
              <a:ext uri="{FF2B5EF4-FFF2-40B4-BE49-F238E27FC236}"/>
            </a:extLst>
          </p:cNvPr>
          <p:cNvSpPr txBox="1"/>
          <p:nvPr/>
        </p:nvSpPr>
        <p:spPr bwMode="auto">
          <a:xfrm>
            <a:off x="2701925" y="3422650"/>
            <a:ext cx="7588250" cy="2954338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  <a:effectLst/>
          <a:extLst>
            <a:ext uri="{FAA26D3D-D897-4be2-8F04-BA451C77F1D7}"/>
          </a:extLst>
        </p:spPr>
        <p:txBody>
          <a:bodyPr lIns="108000" tIns="72000" rIns="72000" bIns="54000" anchor="ctr"/>
          <a:lstStyle/>
          <a:p>
            <a:pPr marL="177800" indent="-177800">
              <a:spcBef>
                <a:spcPts val="1200"/>
              </a:spcBef>
              <a:buFont typeface="Wingdings" pitchFamily="2" charset="2"/>
              <a:buChar char="q"/>
            </a:pPr>
            <a:endParaRPr lang="el-GR" sz="1400">
              <a:latin typeface="Calibri" pitchFamily="34" charset="0"/>
              <a:ea typeface="Geneva"/>
              <a:cs typeface="Geneva"/>
            </a:endParaRPr>
          </a:p>
          <a:p>
            <a:pPr marL="177800" indent="-177800">
              <a:spcBef>
                <a:spcPts val="300"/>
              </a:spcBef>
              <a:spcAft>
                <a:spcPts val="300"/>
              </a:spcAft>
              <a:buFont typeface="Wingdings" pitchFamily="2" charset="2"/>
              <a:buChar char="q"/>
            </a:pPr>
            <a:r>
              <a:rPr lang="el-GR" sz="1400">
                <a:latin typeface="Calibri" pitchFamily="34" charset="0"/>
                <a:ea typeface="Geneva"/>
                <a:cs typeface="Geneva"/>
              </a:rPr>
              <a:t>Καθορίζεται ως ελάχιστη απόσταση μεταξύ των τραπεζιών σύμφωνα με την διάταξη των καθισμάτων  ως εξής :</a:t>
            </a:r>
          </a:p>
          <a:p>
            <a:pPr marL="0" lvl="1">
              <a:spcBef>
                <a:spcPts val="1200"/>
              </a:spcBef>
            </a:pPr>
            <a:r>
              <a:rPr lang="el-GR" sz="1400" b="1">
                <a:latin typeface="Calibri" pitchFamily="34" charset="0"/>
              </a:rPr>
              <a:t>α. </a:t>
            </a:r>
            <a:r>
              <a:rPr lang="el-GR" sz="1400">
                <a:latin typeface="Calibri" pitchFamily="34" charset="0"/>
              </a:rPr>
              <a:t>Όταν στον ενδιάμεσο χώρο μεταξύ δύο παράπλευρων τραπεζιών </a:t>
            </a:r>
            <a:r>
              <a:rPr lang="el-GR" sz="1400" b="1">
                <a:latin typeface="Calibri" pitchFamily="34" charset="0"/>
              </a:rPr>
              <a:t>δεν τοποθετείται καρέκλα σε κανένα εκ των δύο </a:t>
            </a:r>
            <a:r>
              <a:rPr lang="el-GR" sz="1400">
                <a:latin typeface="Calibri" pitchFamily="34" charset="0"/>
              </a:rPr>
              <a:t>τότε η ελάχιστη απόσταση μεταξύ αυτών ορίζεται στα </a:t>
            </a:r>
            <a:r>
              <a:rPr lang="el-GR" sz="1400" b="1">
                <a:latin typeface="Calibri" pitchFamily="34" charset="0"/>
              </a:rPr>
              <a:t>0,70 μ.</a:t>
            </a:r>
            <a:r>
              <a:rPr lang="el-GR" sz="1400">
                <a:solidFill>
                  <a:srgbClr val="072C62"/>
                </a:solidFill>
                <a:latin typeface="Calibri" pitchFamily="34" charset="0"/>
              </a:rPr>
              <a:t> (Παράρτημα 4)</a:t>
            </a:r>
            <a:endParaRPr lang="el-GR" sz="1400" b="1">
              <a:latin typeface="Calibri" pitchFamily="34" charset="0"/>
            </a:endParaRPr>
          </a:p>
          <a:p>
            <a:pPr marL="0" lvl="1">
              <a:spcBef>
                <a:spcPts val="1200"/>
              </a:spcBef>
            </a:pPr>
            <a:r>
              <a:rPr lang="el-GR" sz="1400" b="1">
                <a:latin typeface="Calibri" pitchFamily="34" charset="0"/>
              </a:rPr>
              <a:t>β.</a:t>
            </a:r>
            <a:r>
              <a:rPr lang="el-GR" sz="1400">
                <a:latin typeface="Calibri" pitchFamily="34" charset="0"/>
              </a:rPr>
              <a:t> Όταν στον ενδιάμεσο χώρο μεταξύ δύο παράπλευρων τραπεζιών </a:t>
            </a:r>
            <a:r>
              <a:rPr lang="el-GR" sz="1400" b="1">
                <a:latin typeface="Calibri" pitchFamily="34" charset="0"/>
              </a:rPr>
              <a:t>τοποθετείται καρέκλα σε ένα εκ των δύο</a:t>
            </a:r>
            <a:r>
              <a:rPr lang="el-GR" sz="1400">
                <a:latin typeface="Calibri" pitchFamily="34" charset="0"/>
              </a:rPr>
              <a:t> τότε η ελάχιστη απόσταση μεταξύ αυτών ορίζεται στα </a:t>
            </a:r>
            <a:r>
              <a:rPr lang="el-GR" sz="1400" b="1">
                <a:latin typeface="Calibri" pitchFamily="34" charset="0"/>
              </a:rPr>
              <a:t>1,10 μ. </a:t>
            </a:r>
            <a:r>
              <a:rPr lang="el-GR" sz="1400">
                <a:solidFill>
                  <a:srgbClr val="072C62"/>
                </a:solidFill>
                <a:latin typeface="Calibri" pitchFamily="34" charset="0"/>
              </a:rPr>
              <a:t>(Παράρτημα 5)</a:t>
            </a:r>
            <a:endParaRPr lang="el-GR" sz="1400" b="1">
              <a:latin typeface="Calibri" pitchFamily="34" charset="0"/>
            </a:endParaRPr>
          </a:p>
          <a:p>
            <a:pPr marL="0" lvl="1">
              <a:spcBef>
                <a:spcPts val="1200"/>
              </a:spcBef>
            </a:pPr>
            <a:r>
              <a:rPr lang="el-GR" sz="1400" b="1">
                <a:latin typeface="Calibri" pitchFamily="34" charset="0"/>
              </a:rPr>
              <a:t>γ. </a:t>
            </a:r>
            <a:r>
              <a:rPr lang="el-GR" sz="1400">
                <a:latin typeface="Calibri" pitchFamily="34" charset="0"/>
              </a:rPr>
              <a:t>Όταν στον ενδιάμεσο χώρο μεταξύ δύο παράπλευρων τραπεζιών τοποθετείται </a:t>
            </a:r>
            <a:r>
              <a:rPr lang="el-GR" sz="1400" b="1">
                <a:latin typeface="Calibri" pitchFamily="34" charset="0"/>
              </a:rPr>
              <a:t>καρέκλα σε κάθε ένα εκ των δύο </a:t>
            </a:r>
            <a:r>
              <a:rPr lang="el-GR" sz="1400">
                <a:latin typeface="Calibri" pitchFamily="34" charset="0"/>
              </a:rPr>
              <a:t>τότε η ελάχιστη απόσταση μεταξύ αυτών ορίζεται στα </a:t>
            </a:r>
            <a:r>
              <a:rPr lang="el-GR" sz="1400" b="1">
                <a:latin typeface="Calibri" pitchFamily="34" charset="0"/>
              </a:rPr>
              <a:t>1,70 μ. </a:t>
            </a:r>
            <a:r>
              <a:rPr lang="el-GR" sz="1400">
                <a:solidFill>
                  <a:srgbClr val="072C62"/>
                </a:solidFill>
                <a:latin typeface="Calibri" pitchFamily="34" charset="0"/>
              </a:rPr>
              <a:t>(Παράρτημα 6)</a:t>
            </a:r>
            <a:endParaRPr lang="el-GR" sz="1400" b="1">
              <a:latin typeface="Calibri" pitchFamily="34" charset="0"/>
            </a:endParaRPr>
          </a:p>
          <a:p>
            <a:pPr marL="0" lvl="1">
              <a:spcBef>
                <a:spcPct val="20000"/>
              </a:spcBef>
            </a:pPr>
            <a:endParaRPr lang="el-GR" sz="1400" b="1">
              <a:latin typeface="Calibri" pitchFamily="34" charset="0"/>
            </a:endParaRPr>
          </a:p>
          <a:p>
            <a:pPr marL="0" lvl="1">
              <a:spcBef>
                <a:spcPct val="20000"/>
              </a:spcBef>
            </a:pPr>
            <a:endParaRPr lang="el-GR" sz="1400" b="1">
              <a:latin typeface="Calibri" pitchFamily="34" charset="0"/>
            </a:endParaRPr>
          </a:p>
        </p:txBody>
      </p:sp>
      <p:sp>
        <p:nvSpPr>
          <p:cNvPr id="10" name="TextBox 66">
            <a:extLst>
              <a:ext uri="{FF2B5EF4-FFF2-40B4-BE49-F238E27FC236}"/>
            </a:extLst>
          </p:cNvPr>
          <p:cNvSpPr txBox="1"/>
          <p:nvPr/>
        </p:nvSpPr>
        <p:spPr bwMode="auto">
          <a:xfrm>
            <a:off x="2692400" y="2122488"/>
            <a:ext cx="7597775" cy="414337"/>
          </a:xfrm>
          <a:prstGeom prst="rect">
            <a:avLst/>
          </a:prstGeom>
          <a:ln/>
          <a:extLst>
            <a:ext uri="{FAA26D3D-D897-4be2-8F04-BA451C77F1D7}"/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8000" tIns="252000" rIns="72000" bIns="54000" anchor="ctr"/>
          <a:lstStyle>
            <a:defPPr>
              <a:defRPr lang="en-GB"/>
            </a:defPPr>
            <a:lvl1pPr marL="177800" indent="-177800">
              <a:spcBef>
                <a:spcPts val="1200"/>
              </a:spcBef>
              <a:buClrTx/>
              <a:buFont typeface="Arial" panose="020B0604020202020204" pitchFamily="34" charset="0"/>
              <a:buChar char="•"/>
              <a:defRPr sz="1200" b="0" i="0" kern="0">
                <a:latin typeface="+mn-lt"/>
                <a:ea typeface="Geneva" charset="0"/>
              </a:defRPr>
            </a:lvl1pPr>
            <a:lvl2pPr marL="742950" indent="-285750">
              <a:spcBef>
                <a:spcPct val="20000"/>
              </a:spcBef>
              <a:buChar char="–"/>
              <a:defRPr sz="1400">
                <a:ea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400">
                <a:ea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400">
                <a:ea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1400">
                <a:ea typeface="Arial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9pPr>
          </a:lstStyle>
          <a:p>
            <a:pPr marL="0" indent="0" eaLnBrk="0" hangingPunct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l-GR" sz="1600" b="1" dirty="0" smtClean="0">
                <a:solidFill>
                  <a:schemeClr val="bg1"/>
                </a:solidFill>
              </a:rPr>
              <a:t>Ειδικές Διατάξεις </a:t>
            </a:r>
            <a:r>
              <a:rPr lang="el-GR" sz="1600" b="1" dirty="0">
                <a:solidFill>
                  <a:schemeClr val="bg1"/>
                </a:solidFill>
              </a:rPr>
              <a:t>Α</a:t>
            </a:r>
            <a:r>
              <a:rPr lang="el-GR" sz="1600" b="1" dirty="0" smtClean="0">
                <a:solidFill>
                  <a:schemeClr val="bg1"/>
                </a:solidFill>
              </a:rPr>
              <a:t>νάπτυξης Τραπεζοκαθισμάτων</a:t>
            </a:r>
          </a:p>
          <a:p>
            <a:pPr marL="0" indent="0" eaLnBrk="0" hangingPunct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el-GR" sz="1500" dirty="0">
              <a:cs typeface="Times New Roman" panose="02020603050405020304" pitchFamily="18" charset="0"/>
            </a:endParaRPr>
          </a:p>
        </p:txBody>
      </p:sp>
      <p:sp>
        <p:nvSpPr>
          <p:cNvPr id="11" name="TextBox 67">
            <a:extLst>
              <a:ext uri="{FF2B5EF4-FFF2-40B4-BE49-F238E27FC236}"/>
            </a:extLst>
          </p:cNvPr>
          <p:cNvSpPr txBox="1"/>
          <p:nvPr/>
        </p:nvSpPr>
        <p:spPr bwMode="auto">
          <a:xfrm>
            <a:off x="1463675" y="2112963"/>
            <a:ext cx="1181100" cy="423862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  <a:effectLst/>
          <a:extLst>
            <a:ext uri="{FAA26D3D-D897-4be2-8F04-BA451C77F1D7}"/>
          </a:extLst>
        </p:spPr>
        <p:txBody>
          <a:bodyPr lIns="81000" tIns="54000" rIns="54000" bIns="54000" anchor="ctr"/>
          <a:lstStyle>
            <a:defPPr>
              <a:defRPr lang="en-GB"/>
            </a:defPPr>
            <a:lvl1pPr marL="177800" indent="-177800">
              <a:spcBef>
                <a:spcPts val="1200"/>
              </a:spcBef>
              <a:buClrTx/>
              <a:buFont typeface="Arial" panose="020B0604020202020204" pitchFamily="34" charset="0"/>
              <a:buChar char="•"/>
              <a:defRPr sz="1200" b="0" i="0" kern="0">
                <a:latin typeface="+mn-lt"/>
                <a:ea typeface="Geneva" charset="0"/>
              </a:defRPr>
            </a:lvl1pPr>
            <a:lvl2pPr marL="742950" indent="-285750">
              <a:spcBef>
                <a:spcPct val="20000"/>
              </a:spcBef>
              <a:buChar char="–"/>
              <a:defRPr sz="1400">
                <a:ea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400">
                <a:ea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400">
                <a:ea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1400">
                <a:ea typeface="Arial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9pPr>
          </a:lstStyle>
          <a:p>
            <a:pPr marL="0" indent="0" eaLnBrk="0" hangingPunct="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/>
            </a:pPr>
            <a:r>
              <a:rPr lang="el-GR" sz="1500" b="1" dirty="0" smtClean="0">
                <a:solidFill>
                  <a:schemeClr val="bg1"/>
                </a:solidFill>
                <a:cs typeface="Times New Roman" panose="02020603050405020304" pitchFamily="18" charset="0"/>
              </a:rPr>
              <a:t>       ΚΑΔ</a:t>
            </a:r>
            <a:endParaRPr lang="el-GR" sz="1500" b="1" dirty="0">
              <a:solidFill>
                <a:schemeClr val="bg1"/>
              </a:solidFill>
              <a:cs typeface="Times New Roman" panose="02020603050405020304" pitchFamily="18" charset="0"/>
            </a:endParaRPr>
          </a:p>
        </p:txBody>
      </p:sp>
      <p:sp>
        <p:nvSpPr>
          <p:cNvPr id="12" name="TextBox 16">
            <a:extLst>
              <a:ext uri="{FF2B5EF4-FFF2-40B4-BE49-F238E27FC236}"/>
            </a:extLst>
          </p:cNvPr>
          <p:cNvSpPr txBox="1"/>
          <p:nvPr/>
        </p:nvSpPr>
        <p:spPr bwMode="auto">
          <a:xfrm>
            <a:off x="2692400" y="2587625"/>
            <a:ext cx="7572375" cy="77787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  <a:effectLst/>
          <a:extLst>
            <a:ext uri="{FAA26D3D-D897-4be2-8F04-BA451C77F1D7}"/>
          </a:extLst>
        </p:spPr>
        <p:txBody>
          <a:bodyPr lIns="108000" tIns="72000" rIns="72000" bIns="54000" anchor="ctr"/>
          <a:lstStyle>
            <a:defPPr>
              <a:defRPr lang="en-GB"/>
            </a:defPPr>
            <a:lvl1pPr marL="177800" indent="-177800">
              <a:spcBef>
                <a:spcPts val="1200"/>
              </a:spcBef>
              <a:buClrTx/>
              <a:buFont typeface="Arial" panose="020B0604020202020204" pitchFamily="34" charset="0"/>
              <a:buChar char="•"/>
              <a:defRPr sz="1200" b="0" i="0" kern="0">
                <a:latin typeface="+mn-lt"/>
                <a:ea typeface="Geneva" charset="0"/>
              </a:defRPr>
            </a:lvl1pPr>
            <a:lvl2pPr marL="742950" indent="-285750">
              <a:spcBef>
                <a:spcPct val="20000"/>
              </a:spcBef>
              <a:buChar char="–"/>
              <a:defRPr sz="1400">
                <a:ea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400">
                <a:ea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400">
                <a:ea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1400">
                <a:ea typeface="Arial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9pPr>
          </a:lstStyle>
          <a:p>
            <a:pPr fontAlgn="auto">
              <a:spcAft>
                <a:spcPts val="0"/>
              </a:spcAft>
              <a:buFont typeface="Wingdings" panose="05000000000000000000" pitchFamily="2" charset="2"/>
              <a:buChar char="q"/>
              <a:defRPr/>
            </a:pPr>
            <a:r>
              <a:rPr lang="el-GR" sz="1400" dirty="0" smtClean="0">
                <a:cs typeface="+mn-cs"/>
              </a:rPr>
              <a:t>Ορίζοντα </a:t>
            </a:r>
            <a:r>
              <a:rPr lang="el-GR" sz="1400" dirty="0">
                <a:cs typeface="+mn-cs"/>
              </a:rPr>
              <a:t>τα </a:t>
            </a:r>
            <a:r>
              <a:rPr lang="el-GR" sz="1400" dirty="0" smtClean="0">
                <a:cs typeface="+mn-cs"/>
              </a:rPr>
              <a:t>έξι </a:t>
            </a:r>
            <a:r>
              <a:rPr lang="el-GR" sz="1400" b="1" dirty="0">
                <a:cs typeface="+mn-cs"/>
              </a:rPr>
              <a:t>(6) άτομα ως ο μέγιστος αριθμός καθήμενων ατόμων σε ένα τραπέζι</a:t>
            </a:r>
            <a:r>
              <a:rPr lang="el-GR" sz="1400" dirty="0">
                <a:cs typeface="+mn-cs"/>
              </a:rPr>
              <a:t>. </a:t>
            </a:r>
            <a:endParaRPr lang="el-GR" sz="1400" dirty="0" smtClean="0">
              <a:cs typeface="+mn-cs"/>
            </a:endParaRPr>
          </a:p>
          <a:p>
            <a:pPr fontAlgn="auto">
              <a:spcAft>
                <a:spcPts val="0"/>
              </a:spcAft>
              <a:buFont typeface="Wingdings" panose="05000000000000000000" pitchFamily="2" charset="2"/>
              <a:buChar char="q"/>
              <a:defRPr/>
            </a:pPr>
            <a:r>
              <a:rPr lang="el-GR" sz="1400" dirty="0" smtClean="0">
                <a:cs typeface="+mn-cs"/>
              </a:rPr>
              <a:t>Δεν </a:t>
            </a:r>
            <a:r>
              <a:rPr lang="el-GR" sz="1400" dirty="0">
                <a:cs typeface="+mn-cs"/>
              </a:rPr>
              <a:t>υφίσταται όριο σε περίπτωση οικογένειας με ανήλικα τέκνα</a:t>
            </a:r>
            <a:r>
              <a:rPr lang="el-GR" sz="1400" dirty="0" smtClean="0">
                <a:cs typeface="+mn-cs"/>
              </a:rPr>
              <a:t>.</a:t>
            </a:r>
            <a:endParaRPr lang="el-GR" sz="1400" dirty="0">
              <a:cs typeface="+mn-cs"/>
            </a:endParaRPr>
          </a:p>
        </p:txBody>
      </p:sp>
      <p:grpSp>
        <p:nvGrpSpPr>
          <p:cNvPr id="13" name="Group 9">
            <a:extLst>
              <a:ext uri="{FF2B5EF4-FFF2-40B4-BE49-F238E27FC236}"/>
            </a:extLst>
          </p:cNvPr>
          <p:cNvGrpSpPr>
            <a:grpSpLocks noChangeAspect="1"/>
          </p:cNvGrpSpPr>
          <p:nvPr/>
        </p:nvGrpSpPr>
        <p:grpSpPr>
          <a:xfrm>
            <a:off x="1777402" y="3391207"/>
            <a:ext cx="552161" cy="559331"/>
            <a:chOff x="2424113" y="1219200"/>
            <a:chExt cx="122238" cy="123825"/>
          </a:xfrm>
          <a:solidFill>
            <a:schemeClr val="bg1"/>
          </a:solidFill>
        </p:grpSpPr>
        <p:sp>
          <p:nvSpPr>
            <p:cNvPr id="14" name="Freeform 93">
              <a:extLst>
                <a:ext uri="{FF2B5EF4-FFF2-40B4-BE49-F238E27FC236}"/>
              </a:extLst>
            </p:cNvPr>
            <p:cNvSpPr>
              <a:spLocks noEditPoints="1"/>
            </p:cNvSpPr>
            <p:nvPr/>
          </p:nvSpPr>
          <p:spPr bwMode="auto">
            <a:xfrm>
              <a:off x="2424113" y="1219200"/>
              <a:ext cx="122238" cy="123825"/>
            </a:xfrm>
            <a:custGeom>
              <a:avLst/>
              <a:gdLst>
                <a:gd name="T0" fmla="*/ 0 w 77"/>
                <a:gd name="T1" fmla="*/ 0 h 78"/>
                <a:gd name="T2" fmla="*/ 0 w 77"/>
                <a:gd name="T3" fmla="*/ 78 h 78"/>
                <a:gd name="T4" fmla="*/ 77 w 77"/>
                <a:gd name="T5" fmla="*/ 78 h 78"/>
                <a:gd name="T6" fmla="*/ 77 w 77"/>
                <a:gd name="T7" fmla="*/ 0 h 78"/>
                <a:gd name="T8" fmla="*/ 0 w 77"/>
                <a:gd name="T9" fmla="*/ 0 h 78"/>
                <a:gd name="T10" fmla="*/ 74 w 77"/>
                <a:gd name="T11" fmla="*/ 74 h 78"/>
                <a:gd name="T12" fmla="*/ 3 w 77"/>
                <a:gd name="T13" fmla="*/ 74 h 78"/>
                <a:gd name="T14" fmla="*/ 3 w 77"/>
                <a:gd name="T15" fmla="*/ 3 h 78"/>
                <a:gd name="T16" fmla="*/ 74 w 77"/>
                <a:gd name="T17" fmla="*/ 3 h 78"/>
                <a:gd name="T18" fmla="*/ 74 w 77"/>
                <a:gd name="T19" fmla="*/ 74 h 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77" h="78">
                  <a:moveTo>
                    <a:pt x="0" y="0"/>
                  </a:moveTo>
                  <a:lnTo>
                    <a:pt x="0" y="78"/>
                  </a:lnTo>
                  <a:lnTo>
                    <a:pt x="77" y="78"/>
                  </a:lnTo>
                  <a:lnTo>
                    <a:pt x="77" y="0"/>
                  </a:lnTo>
                  <a:lnTo>
                    <a:pt x="0" y="0"/>
                  </a:lnTo>
                  <a:close/>
                  <a:moveTo>
                    <a:pt x="74" y="74"/>
                  </a:moveTo>
                  <a:lnTo>
                    <a:pt x="3" y="74"/>
                  </a:lnTo>
                  <a:lnTo>
                    <a:pt x="3" y="3"/>
                  </a:lnTo>
                  <a:lnTo>
                    <a:pt x="74" y="3"/>
                  </a:lnTo>
                  <a:lnTo>
                    <a:pt x="74" y="7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/>
            </a:extLst>
          </p:spPr>
          <p:txBody>
            <a:bodyPr lIns="114300" tIns="57150" rIns="114300" bIns="57150"/>
            <a:lstStyle/>
            <a:p>
              <a:pPr defTabSz="1143000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2250">
                <a:latin typeface="+mn-lt"/>
                <a:cs typeface="+mn-cs"/>
              </a:endParaRPr>
            </a:p>
          </p:txBody>
        </p:sp>
        <p:sp>
          <p:nvSpPr>
            <p:cNvPr id="15" name="Freeform 94">
              <a:extLst>
                <a:ext uri="{FF2B5EF4-FFF2-40B4-BE49-F238E27FC236}"/>
              </a:extLst>
            </p:cNvPr>
            <p:cNvSpPr>
              <a:spLocks noEditPoints="1"/>
            </p:cNvSpPr>
            <p:nvPr/>
          </p:nvSpPr>
          <p:spPr bwMode="auto">
            <a:xfrm>
              <a:off x="2501900" y="1244600"/>
              <a:ext cx="25400" cy="82550"/>
            </a:xfrm>
            <a:custGeom>
              <a:avLst/>
              <a:gdLst>
                <a:gd name="T0" fmla="*/ 113 w 113"/>
                <a:gd name="T1" fmla="*/ 93 h 381"/>
                <a:gd name="T2" fmla="*/ 57 w 113"/>
                <a:gd name="T3" fmla="*/ 0 h 381"/>
                <a:gd name="T4" fmla="*/ 0 w 113"/>
                <a:gd name="T5" fmla="*/ 93 h 381"/>
                <a:gd name="T6" fmla="*/ 24 w 113"/>
                <a:gd name="T7" fmla="*/ 158 h 381"/>
                <a:gd name="T8" fmla="*/ 24 w 113"/>
                <a:gd name="T9" fmla="*/ 381 h 381"/>
                <a:gd name="T10" fmla="*/ 90 w 113"/>
                <a:gd name="T11" fmla="*/ 381 h 381"/>
                <a:gd name="T12" fmla="*/ 90 w 113"/>
                <a:gd name="T13" fmla="*/ 158 h 381"/>
                <a:gd name="T14" fmla="*/ 113 w 113"/>
                <a:gd name="T15" fmla="*/ 93 h 381"/>
                <a:gd name="T16" fmla="*/ 57 w 113"/>
                <a:gd name="T17" fmla="*/ 24 h 381"/>
                <a:gd name="T18" fmla="*/ 89 w 113"/>
                <a:gd name="T19" fmla="*/ 93 h 381"/>
                <a:gd name="T20" fmla="*/ 57 w 113"/>
                <a:gd name="T21" fmla="*/ 146 h 381"/>
                <a:gd name="T22" fmla="*/ 25 w 113"/>
                <a:gd name="T23" fmla="*/ 93 h 381"/>
                <a:gd name="T24" fmla="*/ 57 w 113"/>
                <a:gd name="T25" fmla="*/ 24 h 381"/>
                <a:gd name="T26" fmla="*/ 65 w 113"/>
                <a:gd name="T27" fmla="*/ 357 h 381"/>
                <a:gd name="T28" fmla="*/ 48 w 113"/>
                <a:gd name="T29" fmla="*/ 357 h 381"/>
                <a:gd name="T30" fmla="*/ 48 w 113"/>
                <a:gd name="T31" fmla="*/ 170 h 381"/>
                <a:gd name="T32" fmla="*/ 57 w 113"/>
                <a:gd name="T33" fmla="*/ 170 h 381"/>
                <a:gd name="T34" fmla="*/ 65 w 113"/>
                <a:gd name="T35" fmla="*/ 170 h 381"/>
                <a:gd name="T36" fmla="*/ 65 w 113"/>
                <a:gd name="T37" fmla="*/ 357 h 3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113" h="381">
                  <a:moveTo>
                    <a:pt x="113" y="93"/>
                  </a:moveTo>
                  <a:cubicBezTo>
                    <a:pt x="113" y="40"/>
                    <a:pt x="89" y="0"/>
                    <a:pt x="57" y="0"/>
                  </a:cubicBezTo>
                  <a:cubicBezTo>
                    <a:pt x="25" y="0"/>
                    <a:pt x="0" y="40"/>
                    <a:pt x="0" y="93"/>
                  </a:cubicBezTo>
                  <a:cubicBezTo>
                    <a:pt x="0" y="117"/>
                    <a:pt x="7" y="143"/>
                    <a:pt x="24" y="158"/>
                  </a:cubicBezTo>
                  <a:cubicBezTo>
                    <a:pt x="24" y="381"/>
                    <a:pt x="24" y="381"/>
                    <a:pt x="24" y="381"/>
                  </a:cubicBezTo>
                  <a:cubicBezTo>
                    <a:pt x="90" y="381"/>
                    <a:pt x="90" y="381"/>
                    <a:pt x="90" y="381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107" y="143"/>
                    <a:pt x="113" y="117"/>
                    <a:pt x="113" y="93"/>
                  </a:cubicBezTo>
                  <a:close/>
                  <a:moveTo>
                    <a:pt x="57" y="24"/>
                  </a:moveTo>
                  <a:cubicBezTo>
                    <a:pt x="72" y="24"/>
                    <a:pt x="89" y="53"/>
                    <a:pt x="89" y="93"/>
                  </a:cubicBezTo>
                  <a:cubicBezTo>
                    <a:pt x="89" y="126"/>
                    <a:pt x="77" y="146"/>
                    <a:pt x="57" y="146"/>
                  </a:cubicBezTo>
                  <a:cubicBezTo>
                    <a:pt x="37" y="146"/>
                    <a:pt x="25" y="126"/>
                    <a:pt x="25" y="93"/>
                  </a:cubicBezTo>
                  <a:cubicBezTo>
                    <a:pt x="25" y="53"/>
                    <a:pt x="42" y="24"/>
                    <a:pt x="57" y="24"/>
                  </a:cubicBezTo>
                  <a:close/>
                  <a:moveTo>
                    <a:pt x="65" y="357"/>
                  </a:moveTo>
                  <a:cubicBezTo>
                    <a:pt x="48" y="357"/>
                    <a:pt x="48" y="357"/>
                    <a:pt x="48" y="357"/>
                  </a:cubicBezTo>
                  <a:cubicBezTo>
                    <a:pt x="48" y="170"/>
                    <a:pt x="48" y="170"/>
                    <a:pt x="48" y="170"/>
                  </a:cubicBezTo>
                  <a:cubicBezTo>
                    <a:pt x="51" y="170"/>
                    <a:pt x="54" y="170"/>
                    <a:pt x="57" y="170"/>
                  </a:cubicBezTo>
                  <a:cubicBezTo>
                    <a:pt x="60" y="170"/>
                    <a:pt x="63" y="170"/>
                    <a:pt x="65" y="170"/>
                  </a:cubicBezTo>
                  <a:lnTo>
                    <a:pt x="65" y="35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/>
            </a:extLst>
          </p:spPr>
          <p:txBody>
            <a:bodyPr lIns="114300" tIns="57150" rIns="114300" bIns="57150"/>
            <a:lstStyle/>
            <a:p>
              <a:pPr defTabSz="1143000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2250">
                <a:latin typeface="+mn-lt"/>
                <a:cs typeface="+mn-cs"/>
              </a:endParaRPr>
            </a:p>
          </p:txBody>
        </p:sp>
        <p:sp>
          <p:nvSpPr>
            <p:cNvPr id="16" name="Freeform 95">
              <a:extLst>
                <a:ext uri="{FF2B5EF4-FFF2-40B4-BE49-F238E27FC236}"/>
              </a:extLst>
            </p:cNvPr>
            <p:cNvSpPr>
              <a:spLocks noEditPoints="1"/>
            </p:cNvSpPr>
            <p:nvPr/>
          </p:nvSpPr>
          <p:spPr bwMode="auto">
            <a:xfrm>
              <a:off x="2476500" y="1233488"/>
              <a:ext cx="17463" cy="93663"/>
            </a:xfrm>
            <a:custGeom>
              <a:avLst/>
              <a:gdLst>
                <a:gd name="T0" fmla="*/ 72 w 84"/>
                <a:gd name="T1" fmla="*/ 0 h 433"/>
                <a:gd name="T2" fmla="*/ 1 w 84"/>
                <a:gd name="T3" fmla="*/ 81 h 433"/>
                <a:gd name="T4" fmla="*/ 0 w 84"/>
                <a:gd name="T5" fmla="*/ 224 h 433"/>
                <a:gd name="T6" fmla="*/ 0 w 84"/>
                <a:gd name="T7" fmla="*/ 236 h 433"/>
                <a:gd name="T8" fmla="*/ 18 w 84"/>
                <a:gd name="T9" fmla="*/ 236 h 433"/>
                <a:gd name="T10" fmla="*/ 18 w 84"/>
                <a:gd name="T11" fmla="*/ 433 h 433"/>
                <a:gd name="T12" fmla="*/ 84 w 84"/>
                <a:gd name="T13" fmla="*/ 433 h 433"/>
                <a:gd name="T14" fmla="*/ 84 w 84"/>
                <a:gd name="T15" fmla="*/ 235 h 433"/>
                <a:gd name="T16" fmla="*/ 84 w 84"/>
                <a:gd name="T17" fmla="*/ 141 h 433"/>
                <a:gd name="T18" fmla="*/ 84 w 84"/>
                <a:gd name="T19" fmla="*/ 0 h 433"/>
                <a:gd name="T20" fmla="*/ 72 w 84"/>
                <a:gd name="T21" fmla="*/ 0 h 433"/>
                <a:gd name="T22" fmla="*/ 25 w 84"/>
                <a:gd name="T23" fmla="*/ 81 h 433"/>
                <a:gd name="T24" fmla="*/ 59 w 84"/>
                <a:gd name="T25" fmla="*/ 26 h 433"/>
                <a:gd name="T26" fmla="*/ 59 w 84"/>
                <a:gd name="T27" fmla="*/ 211 h 433"/>
                <a:gd name="T28" fmla="*/ 25 w 84"/>
                <a:gd name="T29" fmla="*/ 211 h 433"/>
                <a:gd name="T30" fmla="*/ 25 w 84"/>
                <a:gd name="T31" fmla="*/ 81 h 433"/>
                <a:gd name="T32" fmla="*/ 59 w 84"/>
                <a:gd name="T33" fmla="*/ 409 h 433"/>
                <a:gd name="T34" fmla="*/ 42 w 84"/>
                <a:gd name="T35" fmla="*/ 409 h 433"/>
                <a:gd name="T36" fmla="*/ 42 w 84"/>
                <a:gd name="T37" fmla="*/ 236 h 433"/>
                <a:gd name="T38" fmla="*/ 59 w 84"/>
                <a:gd name="T39" fmla="*/ 235 h 433"/>
                <a:gd name="T40" fmla="*/ 59 w 84"/>
                <a:gd name="T41" fmla="*/ 409 h 4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84" h="433">
                  <a:moveTo>
                    <a:pt x="72" y="0"/>
                  </a:moveTo>
                  <a:cubicBezTo>
                    <a:pt x="33" y="0"/>
                    <a:pt x="1" y="37"/>
                    <a:pt x="1" y="81"/>
                  </a:cubicBezTo>
                  <a:cubicBezTo>
                    <a:pt x="1" y="120"/>
                    <a:pt x="0" y="223"/>
                    <a:pt x="0" y="224"/>
                  </a:cubicBezTo>
                  <a:cubicBezTo>
                    <a:pt x="0" y="236"/>
                    <a:pt x="0" y="236"/>
                    <a:pt x="0" y="236"/>
                  </a:cubicBezTo>
                  <a:cubicBezTo>
                    <a:pt x="18" y="236"/>
                    <a:pt x="18" y="236"/>
                    <a:pt x="18" y="236"/>
                  </a:cubicBezTo>
                  <a:cubicBezTo>
                    <a:pt x="18" y="433"/>
                    <a:pt x="18" y="433"/>
                    <a:pt x="18" y="433"/>
                  </a:cubicBezTo>
                  <a:cubicBezTo>
                    <a:pt x="84" y="433"/>
                    <a:pt x="84" y="433"/>
                    <a:pt x="84" y="433"/>
                  </a:cubicBezTo>
                  <a:cubicBezTo>
                    <a:pt x="84" y="235"/>
                    <a:pt x="84" y="235"/>
                    <a:pt x="84" y="235"/>
                  </a:cubicBezTo>
                  <a:cubicBezTo>
                    <a:pt x="84" y="141"/>
                    <a:pt x="84" y="141"/>
                    <a:pt x="84" y="141"/>
                  </a:cubicBezTo>
                  <a:cubicBezTo>
                    <a:pt x="84" y="0"/>
                    <a:pt x="84" y="0"/>
                    <a:pt x="84" y="0"/>
                  </a:cubicBezTo>
                  <a:lnTo>
                    <a:pt x="72" y="0"/>
                  </a:lnTo>
                  <a:close/>
                  <a:moveTo>
                    <a:pt x="25" y="81"/>
                  </a:moveTo>
                  <a:cubicBezTo>
                    <a:pt x="25" y="56"/>
                    <a:pt x="40" y="33"/>
                    <a:pt x="59" y="26"/>
                  </a:cubicBezTo>
                  <a:cubicBezTo>
                    <a:pt x="59" y="211"/>
                    <a:pt x="59" y="211"/>
                    <a:pt x="59" y="211"/>
                  </a:cubicBezTo>
                  <a:cubicBezTo>
                    <a:pt x="25" y="211"/>
                    <a:pt x="25" y="211"/>
                    <a:pt x="25" y="211"/>
                  </a:cubicBezTo>
                  <a:cubicBezTo>
                    <a:pt x="25" y="182"/>
                    <a:pt x="25" y="112"/>
                    <a:pt x="25" y="81"/>
                  </a:cubicBezTo>
                  <a:close/>
                  <a:moveTo>
                    <a:pt x="59" y="409"/>
                  </a:moveTo>
                  <a:cubicBezTo>
                    <a:pt x="42" y="409"/>
                    <a:pt x="42" y="409"/>
                    <a:pt x="42" y="409"/>
                  </a:cubicBezTo>
                  <a:cubicBezTo>
                    <a:pt x="42" y="236"/>
                    <a:pt x="42" y="236"/>
                    <a:pt x="42" y="236"/>
                  </a:cubicBezTo>
                  <a:cubicBezTo>
                    <a:pt x="59" y="235"/>
                    <a:pt x="59" y="235"/>
                    <a:pt x="59" y="235"/>
                  </a:cubicBezTo>
                  <a:lnTo>
                    <a:pt x="59" y="40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/>
            </a:extLst>
          </p:spPr>
          <p:txBody>
            <a:bodyPr lIns="114300" tIns="57150" rIns="114300" bIns="57150"/>
            <a:lstStyle/>
            <a:p>
              <a:pPr defTabSz="1143000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2250">
                <a:latin typeface="+mn-lt"/>
                <a:cs typeface="+mn-cs"/>
              </a:endParaRPr>
            </a:p>
          </p:txBody>
        </p:sp>
        <p:sp>
          <p:nvSpPr>
            <p:cNvPr id="17" name="Freeform 96">
              <a:extLst>
                <a:ext uri="{FF2B5EF4-FFF2-40B4-BE49-F238E27FC236}"/>
              </a:extLst>
            </p:cNvPr>
            <p:cNvSpPr>
              <a:spLocks noEditPoints="1"/>
            </p:cNvSpPr>
            <p:nvPr/>
          </p:nvSpPr>
          <p:spPr bwMode="auto">
            <a:xfrm>
              <a:off x="2443163" y="1244600"/>
              <a:ext cx="25400" cy="82550"/>
            </a:xfrm>
            <a:custGeom>
              <a:avLst/>
              <a:gdLst>
                <a:gd name="T0" fmla="*/ 0 w 122"/>
                <a:gd name="T1" fmla="*/ 0 h 381"/>
                <a:gd name="T2" fmla="*/ 0 w 122"/>
                <a:gd name="T3" fmla="*/ 101 h 381"/>
                <a:gd name="T4" fmla="*/ 28 w 122"/>
                <a:gd name="T5" fmla="*/ 175 h 381"/>
                <a:gd name="T6" fmla="*/ 28 w 122"/>
                <a:gd name="T7" fmla="*/ 381 h 381"/>
                <a:gd name="T8" fmla="*/ 94 w 122"/>
                <a:gd name="T9" fmla="*/ 381 h 381"/>
                <a:gd name="T10" fmla="*/ 94 w 122"/>
                <a:gd name="T11" fmla="*/ 175 h 381"/>
                <a:gd name="T12" fmla="*/ 122 w 122"/>
                <a:gd name="T13" fmla="*/ 101 h 381"/>
                <a:gd name="T14" fmla="*/ 122 w 122"/>
                <a:gd name="T15" fmla="*/ 0 h 381"/>
                <a:gd name="T16" fmla="*/ 0 w 122"/>
                <a:gd name="T17" fmla="*/ 0 h 381"/>
                <a:gd name="T18" fmla="*/ 69 w 122"/>
                <a:gd name="T19" fmla="*/ 357 h 381"/>
                <a:gd name="T20" fmla="*/ 52 w 122"/>
                <a:gd name="T21" fmla="*/ 357 h 381"/>
                <a:gd name="T22" fmla="*/ 52 w 122"/>
                <a:gd name="T23" fmla="*/ 185 h 381"/>
                <a:gd name="T24" fmla="*/ 61 w 122"/>
                <a:gd name="T25" fmla="*/ 186 h 381"/>
                <a:gd name="T26" fmla="*/ 69 w 122"/>
                <a:gd name="T27" fmla="*/ 185 h 381"/>
                <a:gd name="T28" fmla="*/ 69 w 122"/>
                <a:gd name="T29" fmla="*/ 357 h 381"/>
                <a:gd name="T30" fmla="*/ 98 w 122"/>
                <a:gd name="T31" fmla="*/ 101 h 381"/>
                <a:gd name="T32" fmla="*/ 61 w 122"/>
                <a:gd name="T33" fmla="*/ 161 h 381"/>
                <a:gd name="T34" fmla="*/ 24 w 122"/>
                <a:gd name="T35" fmla="*/ 101 h 381"/>
                <a:gd name="T36" fmla="*/ 24 w 122"/>
                <a:gd name="T37" fmla="*/ 24 h 381"/>
                <a:gd name="T38" fmla="*/ 38 w 122"/>
                <a:gd name="T39" fmla="*/ 24 h 381"/>
                <a:gd name="T40" fmla="*/ 38 w 122"/>
                <a:gd name="T41" fmla="*/ 89 h 381"/>
                <a:gd name="T42" fmla="*/ 54 w 122"/>
                <a:gd name="T43" fmla="*/ 89 h 381"/>
                <a:gd name="T44" fmla="*/ 54 w 122"/>
                <a:gd name="T45" fmla="*/ 24 h 381"/>
                <a:gd name="T46" fmla="*/ 67 w 122"/>
                <a:gd name="T47" fmla="*/ 24 h 381"/>
                <a:gd name="T48" fmla="*/ 67 w 122"/>
                <a:gd name="T49" fmla="*/ 89 h 381"/>
                <a:gd name="T50" fmla="*/ 83 w 122"/>
                <a:gd name="T51" fmla="*/ 89 h 381"/>
                <a:gd name="T52" fmla="*/ 83 w 122"/>
                <a:gd name="T53" fmla="*/ 24 h 381"/>
                <a:gd name="T54" fmla="*/ 98 w 122"/>
                <a:gd name="T55" fmla="*/ 24 h 381"/>
                <a:gd name="T56" fmla="*/ 98 w 122"/>
                <a:gd name="T57" fmla="*/ 101 h 3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122" h="381">
                  <a:moveTo>
                    <a:pt x="0" y="0"/>
                  </a:moveTo>
                  <a:cubicBezTo>
                    <a:pt x="0" y="101"/>
                    <a:pt x="0" y="101"/>
                    <a:pt x="0" y="101"/>
                  </a:cubicBezTo>
                  <a:cubicBezTo>
                    <a:pt x="0" y="129"/>
                    <a:pt x="7" y="159"/>
                    <a:pt x="28" y="175"/>
                  </a:cubicBezTo>
                  <a:cubicBezTo>
                    <a:pt x="28" y="381"/>
                    <a:pt x="28" y="381"/>
                    <a:pt x="28" y="381"/>
                  </a:cubicBezTo>
                  <a:cubicBezTo>
                    <a:pt x="94" y="381"/>
                    <a:pt x="94" y="381"/>
                    <a:pt x="94" y="381"/>
                  </a:cubicBezTo>
                  <a:cubicBezTo>
                    <a:pt x="94" y="175"/>
                    <a:pt x="94" y="175"/>
                    <a:pt x="94" y="175"/>
                  </a:cubicBezTo>
                  <a:cubicBezTo>
                    <a:pt x="114" y="159"/>
                    <a:pt x="122" y="129"/>
                    <a:pt x="122" y="101"/>
                  </a:cubicBezTo>
                  <a:cubicBezTo>
                    <a:pt x="122" y="0"/>
                    <a:pt x="122" y="0"/>
                    <a:pt x="122" y="0"/>
                  </a:cubicBezTo>
                  <a:lnTo>
                    <a:pt x="0" y="0"/>
                  </a:lnTo>
                  <a:close/>
                  <a:moveTo>
                    <a:pt x="69" y="357"/>
                  </a:moveTo>
                  <a:cubicBezTo>
                    <a:pt x="52" y="357"/>
                    <a:pt x="52" y="357"/>
                    <a:pt x="52" y="357"/>
                  </a:cubicBezTo>
                  <a:cubicBezTo>
                    <a:pt x="52" y="185"/>
                    <a:pt x="52" y="185"/>
                    <a:pt x="52" y="185"/>
                  </a:cubicBezTo>
                  <a:cubicBezTo>
                    <a:pt x="55" y="186"/>
                    <a:pt x="58" y="186"/>
                    <a:pt x="61" y="186"/>
                  </a:cubicBezTo>
                  <a:cubicBezTo>
                    <a:pt x="64" y="186"/>
                    <a:pt x="67" y="186"/>
                    <a:pt x="69" y="185"/>
                  </a:cubicBezTo>
                  <a:lnTo>
                    <a:pt x="69" y="357"/>
                  </a:lnTo>
                  <a:close/>
                  <a:moveTo>
                    <a:pt x="98" y="101"/>
                  </a:moveTo>
                  <a:cubicBezTo>
                    <a:pt x="98" y="139"/>
                    <a:pt x="84" y="161"/>
                    <a:pt x="61" y="161"/>
                  </a:cubicBezTo>
                  <a:cubicBezTo>
                    <a:pt x="38" y="161"/>
                    <a:pt x="24" y="139"/>
                    <a:pt x="24" y="101"/>
                  </a:cubicBezTo>
                  <a:cubicBezTo>
                    <a:pt x="24" y="24"/>
                    <a:pt x="24" y="24"/>
                    <a:pt x="24" y="24"/>
                  </a:cubicBezTo>
                  <a:cubicBezTo>
                    <a:pt x="38" y="24"/>
                    <a:pt x="38" y="24"/>
                    <a:pt x="38" y="24"/>
                  </a:cubicBezTo>
                  <a:cubicBezTo>
                    <a:pt x="38" y="89"/>
                    <a:pt x="38" y="89"/>
                    <a:pt x="38" y="89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4" y="24"/>
                    <a:pt x="54" y="24"/>
                    <a:pt x="54" y="24"/>
                  </a:cubicBezTo>
                  <a:cubicBezTo>
                    <a:pt x="67" y="24"/>
                    <a:pt x="67" y="24"/>
                    <a:pt x="67" y="24"/>
                  </a:cubicBezTo>
                  <a:cubicBezTo>
                    <a:pt x="67" y="89"/>
                    <a:pt x="67" y="89"/>
                    <a:pt x="67" y="89"/>
                  </a:cubicBezTo>
                  <a:cubicBezTo>
                    <a:pt x="83" y="89"/>
                    <a:pt x="83" y="89"/>
                    <a:pt x="83" y="89"/>
                  </a:cubicBezTo>
                  <a:cubicBezTo>
                    <a:pt x="83" y="24"/>
                    <a:pt x="83" y="24"/>
                    <a:pt x="83" y="24"/>
                  </a:cubicBezTo>
                  <a:cubicBezTo>
                    <a:pt x="98" y="24"/>
                    <a:pt x="98" y="24"/>
                    <a:pt x="98" y="24"/>
                  </a:cubicBezTo>
                  <a:lnTo>
                    <a:pt x="98" y="10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/>
            </a:extLst>
          </p:spPr>
          <p:txBody>
            <a:bodyPr lIns="114300" tIns="57150" rIns="114300" bIns="57150"/>
            <a:lstStyle/>
            <a:p>
              <a:pPr defTabSz="1143000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2250">
                <a:latin typeface="+mn-lt"/>
                <a:cs typeface="+mn-cs"/>
              </a:endParaRPr>
            </a:p>
          </p:txBody>
        </p:sp>
      </p:grp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61" name="Θέση αριθμού διαφάνειας 3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 numCol="1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buSzPts val="900"/>
            </a:pPr>
            <a:fld id="{37E3268D-6CAC-4CEF-A91C-DA2B79F5327A}" type="slidenum">
              <a:rPr lang="en-US">
                <a:solidFill>
                  <a:srgbClr val="000000"/>
                </a:solidFill>
                <a:latin typeface="Arial" charset="0"/>
                <a:cs typeface="Arial" charset="0"/>
                <a:sym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SzPts val="900"/>
              </a:pPr>
              <a:t>17</a:t>
            </a:fld>
            <a:endParaRPr lang="en-US">
              <a:solidFill>
                <a:srgbClr val="000000"/>
              </a:solidFill>
              <a:latin typeface="Arial" charset="0"/>
              <a:cs typeface="Arial" charset="0"/>
              <a:sym typeface="Arial" charset="0"/>
            </a:endParaRPr>
          </a:p>
        </p:txBody>
      </p:sp>
      <p:sp>
        <p:nvSpPr>
          <p:cNvPr id="348162" name="3 - TextBox"/>
          <p:cNvSpPr txBox="1">
            <a:spLocks noChangeArrowheads="1"/>
          </p:cNvSpPr>
          <p:nvPr/>
        </p:nvSpPr>
        <p:spPr bwMode="auto">
          <a:xfrm>
            <a:off x="555625" y="1568450"/>
            <a:ext cx="10728325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l-GR" b="1">
                <a:solidFill>
                  <a:srgbClr val="002060"/>
                </a:solidFill>
                <a:latin typeface="Calibri" pitchFamily="34" charset="0"/>
              </a:rPr>
              <a:t>Παράρτημα 4: </a:t>
            </a:r>
            <a:r>
              <a:rPr lang="el-GR">
                <a:solidFill>
                  <a:srgbClr val="002060"/>
                </a:solidFill>
                <a:latin typeface="Calibri" pitchFamily="34" charset="0"/>
              </a:rPr>
              <a:t>Παραδείγματα διάταξης τραπεζοκαθισμάτων όπου στον ενδιάμεσο χώρο δεν τοποθετείται κάθισμα</a:t>
            </a:r>
          </a:p>
        </p:txBody>
      </p:sp>
      <p:sp>
        <p:nvSpPr>
          <p:cNvPr id="6" name="Rectangle: Diagonal Corners Snipped 10">
            <a:extLst>
              <a:ext uri="{FF2B5EF4-FFF2-40B4-BE49-F238E27FC236}"/>
            </a:extLst>
          </p:cNvPr>
          <p:cNvSpPr/>
          <p:nvPr/>
        </p:nvSpPr>
        <p:spPr>
          <a:xfrm>
            <a:off x="425450" y="547688"/>
            <a:ext cx="10987088" cy="874712"/>
          </a:xfrm>
          <a:prstGeom prst="snip2Diag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txBody>
          <a:bodyPr lIns="111176" tIns="15860" rIns="111176" bIns="15860" anchor="ctr"/>
          <a:lstStyle/>
          <a:p>
            <a:r>
              <a:rPr lang="en-US" sz="2400">
                <a:solidFill>
                  <a:srgbClr val="FFFFFF"/>
                </a:solidFill>
                <a:latin typeface="Calibri" pitchFamily="34" charset="0"/>
                <a:sym typeface="Georgia" pitchFamily="18" charset="0"/>
              </a:rPr>
              <a:t>4</a:t>
            </a:r>
            <a:r>
              <a:rPr lang="en-GB" sz="2400">
                <a:solidFill>
                  <a:srgbClr val="FFFFFF"/>
                </a:solidFill>
                <a:latin typeface="Calibri" pitchFamily="34" charset="0"/>
                <a:sym typeface="Georgia" pitchFamily="18" charset="0"/>
              </a:rPr>
              <a:t>o </a:t>
            </a:r>
            <a:r>
              <a:rPr lang="el-GR" sz="2400">
                <a:solidFill>
                  <a:srgbClr val="FFFFFF"/>
                </a:solidFill>
                <a:latin typeface="Calibri" pitchFamily="34" charset="0"/>
                <a:sym typeface="Georgia" pitchFamily="18" charset="0"/>
              </a:rPr>
              <a:t>Στάδιο – </a:t>
            </a:r>
            <a:r>
              <a:rPr lang="en-US" sz="2400">
                <a:solidFill>
                  <a:srgbClr val="FFFFFF"/>
                </a:solidFill>
                <a:latin typeface="Calibri" pitchFamily="34" charset="0"/>
                <a:sym typeface="Georgia" pitchFamily="18" charset="0"/>
              </a:rPr>
              <a:t>25</a:t>
            </a:r>
            <a:r>
              <a:rPr lang="el-GR" sz="2400">
                <a:solidFill>
                  <a:srgbClr val="FFFFFF"/>
                </a:solidFill>
                <a:latin typeface="Calibri" pitchFamily="34" charset="0"/>
                <a:sym typeface="Georgia" pitchFamily="18" charset="0"/>
              </a:rPr>
              <a:t> Μαΐου</a:t>
            </a:r>
          </a:p>
        </p:txBody>
      </p:sp>
      <p:pic>
        <p:nvPicPr>
          <p:cNvPr id="348164" name="Εικόνα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41350" y="2795588"/>
            <a:ext cx="4133850" cy="2324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48165" name="Εικόνα 7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284913" y="2519363"/>
            <a:ext cx="4876800" cy="2686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48166" name="3 - TextBox"/>
          <p:cNvSpPr txBox="1">
            <a:spLocks noChangeArrowheads="1"/>
          </p:cNvSpPr>
          <p:nvPr/>
        </p:nvSpPr>
        <p:spPr bwMode="auto">
          <a:xfrm>
            <a:off x="892175" y="5484813"/>
            <a:ext cx="1744663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l-GR" sz="1400">
                <a:solidFill>
                  <a:srgbClr val="002060"/>
                </a:solidFill>
                <a:latin typeface="Calibri" pitchFamily="34" charset="0"/>
              </a:rPr>
              <a:t>(Παράδειγμα 1</a:t>
            </a:r>
            <a:r>
              <a:rPr lang="el-GR" sz="1400" baseline="30000">
                <a:solidFill>
                  <a:srgbClr val="002060"/>
                </a:solidFill>
                <a:latin typeface="Calibri" pitchFamily="34" charset="0"/>
              </a:rPr>
              <a:t>ο</a:t>
            </a:r>
            <a:r>
              <a:rPr lang="el-GR" sz="1400">
                <a:solidFill>
                  <a:srgbClr val="002060"/>
                </a:solidFill>
                <a:latin typeface="Calibri" pitchFamily="34" charset="0"/>
              </a:rPr>
              <a:t>) </a:t>
            </a:r>
          </a:p>
        </p:txBody>
      </p:sp>
      <p:sp>
        <p:nvSpPr>
          <p:cNvPr id="348167" name="3 - TextBox"/>
          <p:cNvSpPr txBox="1">
            <a:spLocks noChangeArrowheads="1"/>
          </p:cNvSpPr>
          <p:nvPr/>
        </p:nvSpPr>
        <p:spPr bwMode="auto">
          <a:xfrm>
            <a:off x="6365875" y="5484813"/>
            <a:ext cx="1744663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l-GR" sz="1400">
                <a:solidFill>
                  <a:srgbClr val="002060"/>
                </a:solidFill>
                <a:latin typeface="Calibri" pitchFamily="34" charset="0"/>
              </a:rPr>
              <a:t>(Παράδειγμα 2</a:t>
            </a:r>
            <a:r>
              <a:rPr lang="el-GR" sz="1400" baseline="30000">
                <a:solidFill>
                  <a:srgbClr val="002060"/>
                </a:solidFill>
                <a:latin typeface="Calibri" pitchFamily="34" charset="0"/>
              </a:rPr>
              <a:t>ο</a:t>
            </a:r>
            <a:r>
              <a:rPr lang="el-GR" sz="1400">
                <a:solidFill>
                  <a:srgbClr val="002060"/>
                </a:solidFill>
                <a:latin typeface="Calibri" pitchFamily="34" charset="0"/>
              </a:rPr>
              <a:t>) 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9185" name="Θέση αριθμού διαφάνειας 3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 numCol="1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buSzPts val="900"/>
            </a:pPr>
            <a:fld id="{08AE61FC-0D4C-4236-9EF3-6C34DDA200CA}" type="slidenum">
              <a:rPr lang="en-US">
                <a:solidFill>
                  <a:srgbClr val="000000"/>
                </a:solidFill>
                <a:latin typeface="Arial" charset="0"/>
                <a:cs typeface="Arial" charset="0"/>
                <a:sym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SzPts val="900"/>
              </a:pPr>
              <a:t>18</a:t>
            </a:fld>
            <a:endParaRPr lang="en-US">
              <a:solidFill>
                <a:srgbClr val="000000"/>
              </a:solidFill>
              <a:latin typeface="Arial" charset="0"/>
              <a:cs typeface="Arial" charset="0"/>
              <a:sym typeface="Arial" charset="0"/>
            </a:endParaRPr>
          </a:p>
        </p:txBody>
      </p:sp>
      <p:sp>
        <p:nvSpPr>
          <p:cNvPr id="5" name="Rectangle: Diagonal Corners Snipped 10">
            <a:extLst>
              <a:ext uri="{FF2B5EF4-FFF2-40B4-BE49-F238E27FC236}"/>
            </a:extLst>
          </p:cNvPr>
          <p:cNvSpPr/>
          <p:nvPr/>
        </p:nvSpPr>
        <p:spPr>
          <a:xfrm>
            <a:off x="425450" y="547688"/>
            <a:ext cx="10987088" cy="874712"/>
          </a:xfrm>
          <a:prstGeom prst="snip2Diag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txBody>
          <a:bodyPr lIns="111176" tIns="15860" rIns="111176" bIns="15860" anchor="ctr"/>
          <a:lstStyle/>
          <a:p>
            <a:r>
              <a:rPr lang="en-US" sz="2400">
                <a:solidFill>
                  <a:srgbClr val="FFFFFF"/>
                </a:solidFill>
                <a:latin typeface="Calibri" pitchFamily="34" charset="0"/>
                <a:sym typeface="Georgia" pitchFamily="18" charset="0"/>
              </a:rPr>
              <a:t>4</a:t>
            </a:r>
            <a:r>
              <a:rPr lang="en-GB" sz="2400">
                <a:solidFill>
                  <a:srgbClr val="FFFFFF"/>
                </a:solidFill>
                <a:latin typeface="Calibri" pitchFamily="34" charset="0"/>
                <a:sym typeface="Georgia" pitchFamily="18" charset="0"/>
              </a:rPr>
              <a:t>o </a:t>
            </a:r>
            <a:r>
              <a:rPr lang="el-GR" sz="2400">
                <a:solidFill>
                  <a:srgbClr val="FFFFFF"/>
                </a:solidFill>
                <a:latin typeface="Calibri" pitchFamily="34" charset="0"/>
                <a:sym typeface="Georgia" pitchFamily="18" charset="0"/>
              </a:rPr>
              <a:t>Στάδιο – </a:t>
            </a:r>
            <a:r>
              <a:rPr lang="en-US" sz="2400">
                <a:solidFill>
                  <a:srgbClr val="FFFFFF"/>
                </a:solidFill>
                <a:latin typeface="Calibri" pitchFamily="34" charset="0"/>
                <a:sym typeface="Georgia" pitchFamily="18" charset="0"/>
              </a:rPr>
              <a:t>25</a:t>
            </a:r>
            <a:r>
              <a:rPr lang="el-GR" sz="2400">
                <a:solidFill>
                  <a:srgbClr val="FFFFFF"/>
                </a:solidFill>
                <a:latin typeface="Calibri" pitchFamily="34" charset="0"/>
                <a:sym typeface="Georgia" pitchFamily="18" charset="0"/>
              </a:rPr>
              <a:t> Μαΐου</a:t>
            </a:r>
          </a:p>
        </p:txBody>
      </p:sp>
      <p:sp>
        <p:nvSpPr>
          <p:cNvPr id="349187" name="3 - TextBox"/>
          <p:cNvSpPr txBox="1">
            <a:spLocks noChangeArrowheads="1"/>
          </p:cNvSpPr>
          <p:nvPr/>
        </p:nvSpPr>
        <p:spPr bwMode="auto">
          <a:xfrm>
            <a:off x="555625" y="1568450"/>
            <a:ext cx="10728325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l-GR" b="1">
                <a:solidFill>
                  <a:srgbClr val="002060"/>
                </a:solidFill>
                <a:latin typeface="Calibri" pitchFamily="34" charset="0"/>
              </a:rPr>
              <a:t>Παράρτημα 5: </a:t>
            </a:r>
            <a:r>
              <a:rPr lang="el-GR">
                <a:solidFill>
                  <a:srgbClr val="002060"/>
                </a:solidFill>
                <a:latin typeface="Calibri" pitchFamily="34" charset="0"/>
              </a:rPr>
              <a:t>Παραδείγματα διάταξης τραπεζοκαθισμάτων όπου στον ενδιάμεσο χώρο τοποθετούνται καθίσματα μόνο στο ένα εκ των δύο τραπεζιών</a:t>
            </a:r>
          </a:p>
        </p:txBody>
      </p:sp>
      <p:pic>
        <p:nvPicPr>
          <p:cNvPr id="349188" name="Εικόνα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66750" y="3003550"/>
            <a:ext cx="4505325" cy="2314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49189" name="3 - TextBox"/>
          <p:cNvSpPr txBox="1">
            <a:spLocks noChangeArrowheads="1"/>
          </p:cNvSpPr>
          <p:nvPr/>
        </p:nvSpPr>
        <p:spPr bwMode="auto">
          <a:xfrm>
            <a:off x="930275" y="5624513"/>
            <a:ext cx="1746250" cy="306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l-GR" sz="1400">
                <a:solidFill>
                  <a:srgbClr val="002060"/>
                </a:solidFill>
                <a:latin typeface="Calibri" pitchFamily="34" charset="0"/>
              </a:rPr>
              <a:t>(Παράδειγμα 1</a:t>
            </a:r>
            <a:r>
              <a:rPr lang="el-GR" sz="1400" baseline="30000">
                <a:solidFill>
                  <a:srgbClr val="002060"/>
                </a:solidFill>
                <a:latin typeface="Calibri" pitchFamily="34" charset="0"/>
              </a:rPr>
              <a:t>ο</a:t>
            </a:r>
            <a:r>
              <a:rPr lang="el-GR" sz="1400">
                <a:solidFill>
                  <a:srgbClr val="002060"/>
                </a:solidFill>
                <a:latin typeface="Calibri" pitchFamily="34" charset="0"/>
              </a:rPr>
              <a:t>) </a:t>
            </a:r>
          </a:p>
        </p:txBody>
      </p:sp>
      <p:pic>
        <p:nvPicPr>
          <p:cNvPr id="349190" name="Εικόνα 8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453188" y="2679700"/>
            <a:ext cx="4638675" cy="263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49191" name="3 - TextBox"/>
          <p:cNvSpPr txBox="1">
            <a:spLocks noChangeArrowheads="1"/>
          </p:cNvSpPr>
          <p:nvPr/>
        </p:nvSpPr>
        <p:spPr bwMode="auto">
          <a:xfrm>
            <a:off x="6858000" y="5614988"/>
            <a:ext cx="1744663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l-GR" sz="1400">
                <a:solidFill>
                  <a:srgbClr val="002060"/>
                </a:solidFill>
                <a:latin typeface="Calibri" pitchFamily="34" charset="0"/>
              </a:rPr>
              <a:t>(Παράδειγμα 2</a:t>
            </a:r>
            <a:r>
              <a:rPr lang="el-GR" sz="1400" baseline="30000">
                <a:solidFill>
                  <a:srgbClr val="002060"/>
                </a:solidFill>
                <a:latin typeface="Calibri" pitchFamily="34" charset="0"/>
              </a:rPr>
              <a:t>ο</a:t>
            </a:r>
            <a:r>
              <a:rPr lang="el-GR" sz="1400">
                <a:solidFill>
                  <a:srgbClr val="002060"/>
                </a:solidFill>
                <a:latin typeface="Calibri" pitchFamily="34" charset="0"/>
              </a:rPr>
              <a:t>) 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0209" name="Θέση αριθμού διαφάνειας 3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 numCol="1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buSzPts val="900"/>
            </a:pPr>
            <a:fld id="{EA5F4111-87A0-4502-9E5F-49422F07DB5C}" type="slidenum">
              <a:rPr lang="en-US">
                <a:solidFill>
                  <a:srgbClr val="000000"/>
                </a:solidFill>
                <a:latin typeface="Arial" charset="0"/>
                <a:cs typeface="Arial" charset="0"/>
                <a:sym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SzPts val="900"/>
              </a:pPr>
              <a:t>19</a:t>
            </a:fld>
            <a:endParaRPr lang="en-US">
              <a:solidFill>
                <a:srgbClr val="000000"/>
              </a:solidFill>
              <a:latin typeface="Arial" charset="0"/>
              <a:cs typeface="Arial" charset="0"/>
              <a:sym typeface="Arial" charset="0"/>
            </a:endParaRPr>
          </a:p>
        </p:txBody>
      </p:sp>
      <p:sp>
        <p:nvSpPr>
          <p:cNvPr id="350210" name="3 - TextBox"/>
          <p:cNvSpPr txBox="1">
            <a:spLocks noChangeArrowheads="1"/>
          </p:cNvSpPr>
          <p:nvPr/>
        </p:nvSpPr>
        <p:spPr bwMode="auto">
          <a:xfrm>
            <a:off x="555625" y="1568450"/>
            <a:ext cx="10728325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l-GR" b="1">
                <a:solidFill>
                  <a:srgbClr val="002060"/>
                </a:solidFill>
                <a:latin typeface="Calibri" pitchFamily="34" charset="0"/>
              </a:rPr>
              <a:t>Παράρτημα 6: </a:t>
            </a:r>
            <a:r>
              <a:rPr lang="el-GR">
                <a:solidFill>
                  <a:srgbClr val="002060"/>
                </a:solidFill>
                <a:latin typeface="Calibri" pitchFamily="34" charset="0"/>
              </a:rPr>
              <a:t>Παραδείγματα διάταξης τραπεζοκαθισμάτων με καθίσματα στον ενδιάμεσο χώρο και των δύο τραπεζιών</a:t>
            </a:r>
          </a:p>
        </p:txBody>
      </p:sp>
      <p:sp>
        <p:nvSpPr>
          <p:cNvPr id="6" name="Rectangle: Diagonal Corners Snipped 10">
            <a:extLst>
              <a:ext uri="{FF2B5EF4-FFF2-40B4-BE49-F238E27FC236}"/>
            </a:extLst>
          </p:cNvPr>
          <p:cNvSpPr/>
          <p:nvPr/>
        </p:nvSpPr>
        <p:spPr>
          <a:xfrm>
            <a:off x="425450" y="547688"/>
            <a:ext cx="10987088" cy="874712"/>
          </a:xfrm>
          <a:prstGeom prst="snip2Diag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txBody>
          <a:bodyPr lIns="111176" tIns="15860" rIns="111176" bIns="15860" anchor="ctr"/>
          <a:lstStyle/>
          <a:p>
            <a:r>
              <a:rPr lang="en-US" sz="2400">
                <a:solidFill>
                  <a:srgbClr val="FFFFFF"/>
                </a:solidFill>
                <a:latin typeface="Calibri" pitchFamily="34" charset="0"/>
                <a:sym typeface="Georgia" pitchFamily="18" charset="0"/>
              </a:rPr>
              <a:t>4</a:t>
            </a:r>
            <a:r>
              <a:rPr lang="en-GB" sz="2400">
                <a:solidFill>
                  <a:srgbClr val="FFFFFF"/>
                </a:solidFill>
                <a:latin typeface="Calibri" pitchFamily="34" charset="0"/>
                <a:sym typeface="Georgia" pitchFamily="18" charset="0"/>
              </a:rPr>
              <a:t>o </a:t>
            </a:r>
            <a:r>
              <a:rPr lang="el-GR" sz="2400">
                <a:solidFill>
                  <a:srgbClr val="FFFFFF"/>
                </a:solidFill>
                <a:latin typeface="Calibri" pitchFamily="34" charset="0"/>
                <a:sym typeface="Georgia" pitchFamily="18" charset="0"/>
              </a:rPr>
              <a:t>Στάδιο – </a:t>
            </a:r>
            <a:r>
              <a:rPr lang="en-US" sz="2400">
                <a:solidFill>
                  <a:srgbClr val="FFFFFF"/>
                </a:solidFill>
                <a:latin typeface="Calibri" pitchFamily="34" charset="0"/>
                <a:sym typeface="Georgia" pitchFamily="18" charset="0"/>
              </a:rPr>
              <a:t>25</a:t>
            </a:r>
            <a:r>
              <a:rPr lang="el-GR" sz="2400">
                <a:solidFill>
                  <a:srgbClr val="FFFFFF"/>
                </a:solidFill>
                <a:latin typeface="Calibri" pitchFamily="34" charset="0"/>
                <a:sym typeface="Georgia" pitchFamily="18" charset="0"/>
              </a:rPr>
              <a:t> Μαΐου</a:t>
            </a:r>
          </a:p>
        </p:txBody>
      </p:sp>
      <p:pic>
        <p:nvPicPr>
          <p:cNvPr id="350212" name="Εικόνα 6"/>
          <p:cNvPicPr>
            <a:picLocks noChangeAspect="1"/>
          </p:cNvPicPr>
          <p:nvPr/>
        </p:nvPicPr>
        <p:blipFill>
          <a:blip r:embed="rId2"/>
          <a:srcRect r="961" b="51706"/>
          <a:stretch>
            <a:fillRect/>
          </a:stretch>
        </p:blipFill>
        <p:spPr bwMode="auto">
          <a:xfrm>
            <a:off x="555625" y="3124200"/>
            <a:ext cx="5518150" cy="2632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50213" name="Εικόνα 8"/>
          <p:cNvPicPr>
            <a:picLocks noChangeAspect="1"/>
          </p:cNvPicPr>
          <p:nvPr/>
        </p:nvPicPr>
        <p:blipFill>
          <a:blip r:embed="rId2"/>
          <a:srcRect t="52783" r="-233"/>
          <a:stretch>
            <a:fillRect/>
          </a:stretch>
        </p:blipFill>
        <p:spPr bwMode="auto">
          <a:xfrm>
            <a:off x="6254750" y="2974975"/>
            <a:ext cx="5584825" cy="2571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50214" name="3 - TextBox"/>
          <p:cNvSpPr txBox="1">
            <a:spLocks noChangeArrowheads="1"/>
          </p:cNvSpPr>
          <p:nvPr/>
        </p:nvSpPr>
        <p:spPr bwMode="auto">
          <a:xfrm>
            <a:off x="958850" y="5727700"/>
            <a:ext cx="1746250" cy="306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l-GR" sz="1400">
                <a:solidFill>
                  <a:srgbClr val="002060"/>
                </a:solidFill>
                <a:latin typeface="Calibri" pitchFamily="34" charset="0"/>
              </a:rPr>
              <a:t>(Παράδειγμα 1</a:t>
            </a:r>
            <a:r>
              <a:rPr lang="el-GR" sz="1400" baseline="30000">
                <a:solidFill>
                  <a:srgbClr val="002060"/>
                </a:solidFill>
                <a:latin typeface="Calibri" pitchFamily="34" charset="0"/>
              </a:rPr>
              <a:t>ο</a:t>
            </a:r>
            <a:r>
              <a:rPr lang="el-GR" sz="1400">
                <a:solidFill>
                  <a:srgbClr val="002060"/>
                </a:solidFill>
                <a:latin typeface="Calibri" pitchFamily="34" charset="0"/>
              </a:rPr>
              <a:t>) </a:t>
            </a:r>
          </a:p>
        </p:txBody>
      </p:sp>
      <p:sp>
        <p:nvSpPr>
          <p:cNvPr id="350215" name="3 - TextBox"/>
          <p:cNvSpPr txBox="1">
            <a:spLocks noChangeArrowheads="1"/>
          </p:cNvSpPr>
          <p:nvPr/>
        </p:nvSpPr>
        <p:spPr bwMode="auto">
          <a:xfrm>
            <a:off x="6684963" y="5756275"/>
            <a:ext cx="1744662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l-GR" sz="1400">
                <a:solidFill>
                  <a:srgbClr val="002060"/>
                </a:solidFill>
                <a:latin typeface="Calibri" pitchFamily="34" charset="0"/>
              </a:rPr>
              <a:t>(Παράδειγμα 2</a:t>
            </a:r>
            <a:r>
              <a:rPr lang="el-GR" sz="1400" baseline="30000">
                <a:solidFill>
                  <a:srgbClr val="002060"/>
                </a:solidFill>
                <a:latin typeface="Calibri" pitchFamily="34" charset="0"/>
              </a:rPr>
              <a:t>ο</a:t>
            </a:r>
            <a:r>
              <a:rPr lang="el-GR" sz="1400">
                <a:solidFill>
                  <a:srgbClr val="002060"/>
                </a:solidFill>
                <a:latin typeface="Calibri" pitchFamily="34" charset="0"/>
              </a:rPr>
              <a:t>)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86926" name="Object 206"/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p:oleObj spid="_x0000_s286926" name="think-cell Slide" r:id="rId5" imgW="360" imgH="360" progId="">
              <p:embed/>
            </p:oleObj>
          </a:graphicData>
        </a:graphic>
      </p:graphicFrame>
      <p:sp>
        <p:nvSpPr>
          <p:cNvPr id="42" name="Google Shape;1800;p278">
            <a:extLst>
              <a:ext uri="{FF2B5EF4-FFF2-40B4-BE49-F238E27FC236}"/>
            </a:extLst>
          </p:cNvPr>
          <p:cNvSpPr/>
          <p:nvPr/>
        </p:nvSpPr>
        <p:spPr>
          <a:xfrm>
            <a:off x="669925" y="4386263"/>
            <a:ext cx="10852150" cy="782637"/>
          </a:xfrm>
          <a:prstGeom prst="homePlate">
            <a:avLst>
              <a:gd name="adj" fmla="val 22164"/>
            </a:avLst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txBody>
          <a:bodyPr spcFirstLastPara="1" lIns="80669" tIns="40324" rIns="80669" bIns="40324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/>
            </a:pPr>
            <a:endParaRPr sz="1059" kern="0">
              <a:solidFill>
                <a:srgbClr val="FFFFFF"/>
              </a:solidFill>
              <a:latin typeface="+mn-lt"/>
              <a:cs typeface="Arial"/>
              <a:sym typeface="Arial"/>
            </a:endParaRPr>
          </a:p>
        </p:txBody>
      </p:sp>
      <p:sp>
        <p:nvSpPr>
          <p:cNvPr id="43" name="Google Shape;1800;p278">
            <a:extLst>
              <a:ext uri="{FF2B5EF4-FFF2-40B4-BE49-F238E27FC236}"/>
            </a:extLst>
          </p:cNvPr>
          <p:cNvSpPr/>
          <p:nvPr/>
        </p:nvSpPr>
        <p:spPr>
          <a:xfrm>
            <a:off x="722313" y="2582863"/>
            <a:ext cx="10852150" cy="782637"/>
          </a:xfrm>
          <a:prstGeom prst="homePlate">
            <a:avLst>
              <a:gd name="adj" fmla="val 22164"/>
            </a:avLst>
          </a:prstGeom>
          <a:solidFill>
            <a:srgbClr val="DEECEF"/>
          </a:solidFill>
          <a:ln>
            <a:noFill/>
          </a:ln>
        </p:spPr>
        <p:txBody>
          <a:bodyPr spcFirstLastPara="1" lIns="80669" tIns="40324" rIns="80669" bIns="40324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/>
            </a:pPr>
            <a:endParaRPr sz="1059" kern="0" dirty="0">
              <a:latin typeface="+mn-lt"/>
              <a:cs typeface="Arial"/>
              <a:sym typeface="Arial"/>
            </a:endParaRPr>
          </a:p>
        </p:txBody>
      </p:sp>
      <p:sp>
        <p:nvSpPr>
          <p:cNvPr id="33" name="Rectangle: Diagonal Corners Snipped 32">
            <a:extLst>
              <a:ext uri="{FF2B5EF4-FFF2-40B4-BE49-F238E27FC236}"/>
            </a:extLst>
          </p:cNvPr>
          <p:cNvSpPr/>
          <p:nvPr/>
        </p:nvSpPr>
        <p:spPr>
          <a:xfrm>
            <a:off x="425450" y="547688"/>
            <a:ext cx="10987088" cy="874712"/>
          </a:xfrm>
          <a:prstGeom prst="snip2DiagRect">
            <a:avLst/>
          </a:prstGeom>
          <a:solidFill>
            <a:srgbClr val="3462AB"/>
          </a:solidFill>
          <a:ln>
            <a:noFill/>
          </a:ln>
        </p:spPr>
        <p:txBody>
          <a:bodyPr lIns="111176" tIns="15860" rIns="111176" bIns="15860" anchor="ctr"/>
          <a:lstStyle/>
          <a:p>
            <a:r>
              <a:rPr lang="el-GR" sz="2400">
                <a:solidFill>
                  <a:srgbClr val="FFFFFF"/>
                </a:solidFill>
                <a:latin typeface="Calibri" pitchFamily="34" charset="0"/>
                <a:sym typeface="Georgia" pitchFamily="18" charset="0"/>
              </a:rPr>
              <a:t>Στάδια επανεκκίνησης της οικονομικής δραστηριότητας</a:t>
            </a:r>
          </a:p>
        </p:txBody>
      </p:sp>
      <p:sp>
        <p:nvSpPr>
          <p:cNvPr id="5" name="TextBox 4">
            <a:extLst>
              <a:ext uri="{FF2B5EF4-FFF2-40B4-BE49-F238E27FC236}"/>
            </a:extLst>
          </p:cNvPr>
          <p:cNvSpPr txBox="1"/>
          <p:nvPr/>
        </p:nvSpPr>
        <p:spPr bwMode="auto">
          <a:xfrm>
            <a:off x="1660525" y="2386013"/>
            <a:ext cx="1960563" cy="1177925"/>
          </a:xfrm>
          <a:prstGeom prst="rect">
            <a:avLst/>
          </a:prstGeom>
          <a:solidFill>
            <a:schemeClr val="accent5"/>
          </a:solidFill>
          <a:ln>
            <a:noFill/>
          </a:ln>
          <a:effectLst/>
          <a:extLst>
            <a:ext uri="{FAA26D3D-D897-4be2-8F04-BA451C77F1D7}"/>
          </a:extLst>
        </p:spPr>
        <p:txBody>
          <a:bodyPr lIns="36000" tIns="36000" rIns="36000" bIns="36000" anchor="ctr"/>
          <a:lstStyle>
            <a:defPPr>
              <a:defRPr lang="en-GB"/>
            </a:defPPr>
            <a:lvl1pPr marL="177800" indent="-177800">
              <a:spcBef>
                <a:spcPts val="1200"/>
              </a:spcBef>
              <a:buClrTx/>
              <a:buFont typeface="Arial" panose="020B0604020202020204" pitchFamily="34" charset="0"/>
              <a:buChar char="•"/>
              <a:defRPr sz="1200" b="0" i="0" kern="0">
                <a:latin typeface="+mn-lt"/>
                <a:ea typeface="Geneva" charset="0"/>
              </a:defRPr>
            </a:lvl1pPr>
            <a:lvl2pPr marL="742950" indent="-285750">
              <a:spcBef>
                <a:spcPct val="20000"/>
              </a:spcBef>
              <a:buChar char="–"/>
              <a:defRPr sz="1400">
                <a:ea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400">
                <a:ea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400">
                <a:ea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1400">
                <a:ea typeface="Arial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9pPr>
          </a:lstStyle>
          <a:p>
            <a:pPr marL="0" indent="0" algn="ctr" eaLnBrk="0" hangingPunct="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/>
            </a:pPr>
            <a:r>
              <a:rPr lang="el-GR" sz="1400" b="1" dirty="0">
                <a:solidFill>
                  <a:schemeClr val="bg1"/>
                </a:solidFill>
                <a:cs typeface="Times New Roman" panose="02020603050405020304" pitchFamily="18" charset="0"/>
              </a:rPr>
              <a:t>Δευτέρα 4 Μαΐου</a:t>
            </a:r>
            <a:endParaRPr lang="el-GR" sz="1400" dirty="0">
              <a:solidFill>
                <a:schemeClr val="bg1"/>
              </a:solidFill>
              <a:ea typeface="Georgia" panose="02040502050405020303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/>
            </a:extLst>
          </p:cNvPr>
          <p:cNvSpPr txBox="1"/>
          <p:nvPr/>
        </p:nvSpPr>
        <p:spPr bwMode="auto">
          <a:xfrm>
            <a:off x="5313363" y="2386013"/>
            <a:ext cx="1962150" cy="1177925"/>
          </a:xfrm>
          <a:prstGeom prst="rect">
            <a:avLst/>
          </a:prstGeom>
          <a:solidFill>
            <a:schemeClr val="accent5"/>
          </a:solidFill>
          <a:ln>
            <a:noFill/>
          </a:ln>
          <a:effectLst/>
          <a:extLst>
            <a:ext uri="{FAA26D3D-D897-4be2-8F04-BA451C77F1D7}"/>
          </a:extLst>
        </p:spPr>
        <p:txBody>
          <a:bodyPr lIns="36000" tIns="36000" rIns="36000" bIns="36000" anchor="ctr"/>
          <a:lstStyle>
            <a:defPPr>
              <a:defRPr lang="en-GB"/>
            </a:defPPr>
            <a:lvl1pPr marL="177800" indent="-177800">
              <a:spcBef>
                <a:spcPts val="1200"/>
              </a:spcBef>
              <a:buClrTx/>
              <a:buFont typeface="Arial" panose="020B0604020202020204" pitchFamily="34" charset="0"/>
              <a:buChar char="•"/>
              <a:defRPr sz="1200" b="0" i="0" kern="0">
                <a:latin typeface="+mn-lt"/>
                <a:ea typeface="Geneva" charset="0"/>
              </a:defRPr>
            </a:lvl1pPr>
            <a:lvl2pPr marL="742950" indent="-285750">
              <a:spcBef>
                <a:spcPct val="20000"/>
              </a:spcBef>
              <a:buChar char="–"/>
              <a:defRPr sz="1400">
                <a:ea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400">
                <a:ea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400">
                <a:ea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1400">
                <a:ea typeface="Arial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9pPr>
          </a:lstStyle>
          <a:p>
            <a:pPr marL="0" indent="0" algn="ctr" eaLnBrk="0" hangingPunct="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/>
            </a:pPr>
            <a:r>
              <a:rPr lang="el-GR" sz="1400" b="1" dirty="0">
                <a:solidFill>
                  <a:schemeClr val="bg1"/>
                </a:solidFill>
                <a:cs typeface="Times New Roman" panose="02020603050405020304" pitchFamily="18" charset="0"/>
              </a:rPr>
              <a:t>Δευτέρα 11 Μαΐου</a:t>
            </a:r>
            <a:endParaRPr lang="el-GR" sz="1400" dirty="0">
              <a:solidFill>
                <a:schemeClr val="bg1"/>
              </a:solidFill>
              <a:ea typeface="Georgia" panose="02040502050405020303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>
            <a:extLst>
              <a:ext uri="{FF2B5EF4-FFF2-40B4-BE49-F238E27FC236}"/>
            </a:extLst>
          </p:cNvPr>
          <p:cNvSpPr txBox="1"/>
          <p:nvPr/>
        </p:nvSpPr>
        <p:spPr bwMode="auto">
          <a:xfrm>
            <a:off x="8967788" y="2386013"/>
            <a:ext cx="1960562" cy="1177925"/>
          </a:xfrm>
          <a:prstGeom prst="rect">
            <a:avLst/>
          </a:prstGeom>
          <a:solidFill>
            <a:schemeClr val="accent5"/>
          </a:solidFill>
          <a:ln>
            <a:noFill/>
          </a:ln>
          <a:effectLst/>
          <a:extLst>
            <a:ext uri="{FAA26D3D-D897-4be2-8F04-BA451C77F1D7}"/>
          </a:extLst>
        </p:spPr>
        <p:txBody>
          <a:bodyPr lIns="36000" tIns="36000" rIns="36000" bIns="36000" anchor="ctr"/>
          <a:lstStyle>
            <a:defPPr>
              <a:defRPr lang="en-GB"/>
            </a:defPPr>
            <a:lvl1pPr marL="177800" indent="-177800">
              <a:spcBef>
                <a:spcPts val="1200"/>
              </a:spcBef>
              <a:buClrTx/>
              <a:buFont typeface="Arial" panose="020B0604020202020204" pitchFamily="34" charset="0"/>
              <a:buChar char="•"/>
              <a:defRPr sz="1200" b="0" i="0" kern="0">
                <a:latin typeface="+mn-lt"/>
                <a:ea typeface="Geneva" charset="0"/>
              </a:defRPr>
            </a:lvl1pPr>
            <a:lvl2pPr marL="742950" indent="-285750">
              <a:spcBef>
                <a:spcPct val="20000"/>
              </a:spcBef>
              <a:buChar char="–"/>
              <a:defRPr sz="1400">
                <a:ea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400">
                <a:ea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400">
                <a:ea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1400">
                <a:ea typeface="Arial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9pPr>
          </a:lstStyle>
          <a:p>
            <a:pPr marL="0" indent="0" algn="ctr" eaLnBrk="0" hangingPunct="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/>
            </a:pPr>
            <a:r>
              <a:rPr lang="el-GR" sz="1400" b="1" dirty="0">
                <a:solidFill>
                  <a:schemeClr val="bg1"/>
                </a:solidFill>
                <a:cs typeface="Times New Roman" panose="02020603050405020304" pitchFamily="18" charset="0"/>
              </a:rPr>
              <a:t>Δευτέρα 18 Μαΐου</a:t>
            </a:r>
            <a:endParaRPr lang="el-GR" sz="1400" dirty="0">
              <a:solidFill>
                <a:schemeClr val="bg1"/>
              </a:solidFill>
              <a:ea typeface="Georgia" panose="02040502050405020303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>
            <a:extLst>
              <a:ext uri="{FF2B5EF4-FFF2-40B4-BE49-F238E27FC236}"/>
            </a:extLst>
          </p:cNvPr>
          <p:cNvSpPr txBox="1"/>
          <p:nvPr/>
        </p:nvSpPr>
        <p:spPr bwMode="auto">
          <a:xfrm>
            <a:off x="1660525" y="4187825"/>
            <a:ext cx="1962150" cy="1176338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  <a:effectLst/>
          <a:extLst>
            <a:ext uri="{FAA26D3D-D897-4be2-8F04-BA451C77F1D7}"/>
          </a:extLst>
        </p:spPr>
        <p:txBody>
          <a:bodyPr lIns="36000" tIns="36000" rIns="36000" bIns="36000" anchor="ctr"/>
          <a:lstStyle>
            <a:defPPr>
              <a:defRPr lang="en-GB"/>
            </a:defPPr>
            <a:lvl1pPr marL="177800" indent="-177800">
              <a:spcBef>
                <a:spcPts val="1200"/>
              </a:spcBef>
              <a:buClrTx/>
              <a:buFont typeface="Arial" panose="020B0604020202020204" pitchFamily="34" charset="0"/>
              <a:buChar char="•"/>
              <a:defRPr sz="1200" b="0" i="0" kern="0">
                <a:latin typeface="+mn-lt"/>
                <a:ea typeface="Geneva" charset="0"/>
              </a:defRPr>
            </a:lvl1pPr>
            <a:lvl2pPr marL="742950" indent="-285750">
              <a:spcBef>
                <a:spcPct val="20000"/>
              </a:spcBef>
              <a:buChar char="–"/>
              <a:defRPr sz="1400">
                <a:ea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400">
                <a:ea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400">
                <a:ea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1400">
                <a:ea typeface="Arial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9pPr>
          </a:lstStyle>
          <a:p>
            <a:pPr marL="0" indent="0" algn="ctr" eaLnBrk="0" hangingPunct="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/>
            </a:pPr>
            <a:r>
              <a:rPr lang="el-GR" sz="1400" b="1" dirty="0">
                <a:solidFill>
                  <a:schemeClr val="bg1"/>
                </a:solidFill>
                <a:cs typeface="Times New Roman" panose="02020603050405020304" pitchFamily="18" charset="0"/>
              </a:rPr>
              <a:t>Δευτέρα </a:t>
            </a:r>
            <a:r>
              <a:rPr lang="el-GR" sz="1400" b="1" dirty="0" smtClean="0">
                <a:solidFill>
                  <a:schemeClr val="bg1"/>
                </a:solidFill>
                <a:cs typeface="Times New Roman" panose="02020603050405020304" pitchFamily="18" charset="0"/>
              </a:rPr>
              <a:t>25 </a:t>
            </a:r>
            <a:r>
              <a:rPr lang="el-GR" sz="1400" b="1" dirty="0">
                <a:solidFill>
                  <a:schemeClr val="bg1"/>
                </a:solidFill>
                <a:cs typeface="Times New Roman" panose="02020603050405020304" pitchFamily="18" charset="0"/>
              </a:rPr>
              <a:t>Μαΐου</a:t>
            </a:r>
            <a:endParaRPr lang="el-GR" sz="1400" dirty="0">
              <a:solidFill>
                <a:schemeClr val="bg1"/>
              </a:solidFill>
              <a:ea typeface="Georgia" panose="02040502050405020303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>
            <a:extLst>
              <a:ext uri="{FF2B5EF4-FFF2-40B4-BE49-F238E27FC236}"/>
            </a:extLst>
          </p:cNvPr>
          <p:cNvSpPr txBox="1"/>
          <p:nvPr/>
        </p:nvSpPr>
        <p:spPr bwMode="auto">
          <a:xfrm>
            <a:off x="6530975" y="4187825"/>
            <a:ext cx="1962150" cy="1176338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  <a:effectLst/>
          <a:extLst>
            <a:ext uri="{FAA26D3D-D897-4be2-8F04-BA451C77F1D7}"/>
          </a:extLst>
        </p:spPr>
        <p:txBody>
          <a:bodyPr lIns="36000" tIns="36000" rIns="36000" bIns="36000" anchor="ctr"/>
          <a:lstStyle>
            <a:defPPr>
              <a:defRPr lang="en-GB"/>
            </a:defPPr>
            <a:lvl1pPr marL="177800" indent="-177800">
              <a:spcBef>
                <a:spcPts val="1200"/>
              </a:spcBef>
              <a:buClrTx/>
              <a:buFont typeface="Arial" panose="020B0604020202020204" pitchFamily="34" charset="0"/>
              <a:buChar char="•"/>
              <a:defRPr sz="1200" b="0" i="0" kern="0">
                <a:latin typeface="+mn-lt"/>
                <a:ea typeface="Geneva" charset="0"/>
              </a:defRPr>
            </a:lvl1pPr>
            <a:lvl2pPr marL="742950" indent="-285750">
              <a:spcBef>
                <a:spcPct val="20000"/>
              </a:spcBef>
              <a:buChar char="–"/>
              <a:defRPr sz="1400">
                <a:ea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400">
                <a:ea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400">
                <a:ea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1400">
                <a:ea typeface="Arial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9pPr>
          </a:lstStyle>
          <a:p>
            <a:pPr marL="0" indent="0" algn="ctr" eaLnBrk="0" hangingPunct="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/>
            </a:pPr>
            <a:r>
              <a:rPr lang="el-GR" sz="1400" b="1" dirty="0">
                <a:solidFill>
                  <a:schemeClr val="bg1"/>
                </a:solidFill>
                <a:cs typeface="Times New Roman" panose="02020603050405020304" pitchFamily="18" charset="0"/>
              </a:rPr>
              <a:t>Θα καθοριστεί με βάση την πορεία της πανδημίας</a:t>
            </a:r>
            <a:endParaRPr lang="el-GR" sz="1400" dirty="0">
              <a:solidFill>
                <a:schemeClr val="bg1"/>
              </a:solidFill>
              <a:ea typeface="Georgia" panose="02040502050405020303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TextBox 11">
            <a:extLst>
              <a:ext uri="{FF2B5EF4-FFF2-40B4-BE49-F238E27FC236}"/>
            </a:extLst>
          </p:cNvPr>
          <p:cNvSpPr txBox="1"/>
          <p:nvPr/>
        </p:nvSpPr>
        <p:spPr bwMode="auto">
          <a:xfrm>
            <a:off x="8967788" y="4187825"/>
            <a:ext cx="1960562" cy="1176338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  <a:effectLst/>
          <a:extLst>
            <a:ext uri="{FAA26D3D-D897-4be2-8F04-BA451C77F1D7}"/>
          </a:extLst>
        </p:spPr>
        <p:txBody>
          <a:bodyPr lIns="36000" tIns="36000" rIns="36000" bIns="36000" anchor="ctr"/>
          <a:lstStyle>
            <a:defPPr>
              <a:defRPr lang="en-GB"/>
            </a:defPPr>
            <a:lvl1pPr marL="177800" indent="-177800">
              <a:spcBef>
                <a:spcPts val="1200"/>
              </a:spcBef>
              <a:buClrTx/>
              <a:buFont typeface="Arial" panose="020B0604020202020204" pitchFamily="34" charset="0"/>
              <a:buChar char="•"/>
              <a:defRPr sz="1200" b="0" i="0" kern="0">
                <a:latin typeface="+mn-lt"/>
                <a:ea typeface="Geneva" charset="0"/>
              </a:defRPr>
            </a:lvl1pPr>
            <a:lvl2pPr marL="742950" indent="-285750">
              <a:spcBef>
                <a:spcPct val="20000"/>
              </a:spcBef>
              <a:buChar char="–"/>
              <a:defRPr sz="1400">
                <a:ea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400">
                <a:ea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400">
                <a:ea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1400">
                <a:ea typeface="Arial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9pPr>
          </a:lstStyle>
          <a:p>
            <a:pPr marL="0" indent="0" algn="ctr" eaLnBrk="0" hangingPunct="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/>
            </a:pPr>
            <a:r>
              <a:rPr lang="el-GR" sz="1400" b="1" dirty="0">
                <a:solidFill>
                  <a:schemeClr val="bg1"/>
                </a:solidFill>
                <a:cs typeface="Times New Roman" panose="02020603050405020304" pitchFamily="18" charset="0"/>
              </a:rPr>
              <a:t>Θα καθοριστεί με βάση την πορεία της πανδημίας</a:t>
            </a:r>
            <a:endParaRPr lang="el-GR" sz="1400" dirty="0">
              <a:solidFill>
                <a:schemeClr val="bg1"/>
              </a:solidFill>
              <a:ea typeface="Georgia" panose="02040502050405020303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xtBox 12">
            <a:extLst>
              <a:ext uri="{FF2B5EF4-FFF2-40B4-BE49-F238E27FC236}"/>
            </a:extLst>
          </p:cNvPr>
          <p:cNvSpPr txBox="1"/>
          <p:nvPr/>
        </p:nvSpPr>
        <p:spPr bwMode="auto">
          <a:xfrm>
            <a:off x="4095750" y="4187825"/>
            <a:ext cx="1962150" cy="1176338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  <a:effectLst/>
          <a:extLst>
            <a:ext uri="{FAA26D3D-D897-4be2-8F04-BA451C77F1D7}"/>
          </a:extLst>
        </p:spPr>
        <p:txBody>
          <a:bodyPr lIns="36000" tIns="36000" rIns="36000" bIns="36000" anchor="ctr"/>
          <a:lstStyle>
            <a:defPPr>
              <a:defRPr lang="en-GB"/>
            </a:defPPr>
            <a:lvl1pPr marL="177800" indent="-177800">
              <a:spcBef>
                <a:spcPts val="1200"/>
              </a:spcBef>
              <a:buClrTx/>
              <a:buFont typeface="Arial" panose="020B0604020202020204" pitchFamily="34" charset="0"/>
              <a:buChar char="•"/>
              <a:defRPr sz="1200" b="0" i="0" kern="0">
                <a:latin typeface="+mn-lt"/>
                <a:ea typeface="Geneva" charset="0"/>
              </a:defRPr>
            </a:lvl1pPr>
            <a:lvl2pPr marL="742950" indent="-285750">
              <a:spcBef>
                <a:spcPct val="20000"/>
              </a:spcBef>
              <a:buChar char="–"/>
              <a:defRPr sz="1400">
                <a:ea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400">
                <a:ea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400">
                <a:ea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1400">
                <a:ea typeface="Arial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9pPr>
          </a:lstStyle>
          <a:p>
            <a:pPr marL="0" indent="0" algn="ctr" eaLnBrk="0" hangingPunct="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/>
            </a:pPr>
            <a:r>
              <a:rPr lang="el-GR" sz="1400" b="1" dirty="0">
                <a:solidFill>
                  <a:schemeClr val="bg1"/>
                </a:solidFill>
                <a:cs typeface="Times New Roman" panose="02020603050405020304" pitchFamily="18" charset="0"/>
              </a:rPr>
              <a:t>Θα καθοριστεί με βάση την πορεία της πανδημίας</a:t>
            </a:r>
            <a:endParaRPr lang="el-GR" sz="1400" dirty="0">
              <a:solidFill>
                <a:schemeClr val="bg1"/>
              </a:solidFill>
              <a:ea typeface="Georgia" panose="02040502050405020303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Oval 13">
            <a:extLst>
              <a:ext uri="{FF2B5EF4-FFF2-40B4-BE49-F238E27FC236}"/>
            </a:extLst>
          </p:cNvPr>
          <p:cNvSpPr/>
          <p:nvPr/>
        </p:nvSpPr>
        <p:spPr>
          <a:xfrm>
            <a:off x="1487488" y="2205038"/>
            <a:ext cx="339725" cy="347662"/>
          </a:xfrm>
          <a:prstGeom prst="ellipse">
            <a:avLst/>
          </a:prstGeom>
          <a:solidFill>
            <a:schemeClr val="accent5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74295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i="1" dirty="0">
                <a:solidFill>
                  <a:schemeClr val="bg1"/>
                </a:solidFill>
                <a:latin typeface="Helvetica Neue" panose="020B0604020202020204" charset="0"/>
              </a:rPr>
              <a:t>1</a:t>
            </a:r>
            <a:endParaRPr lang="el-GR" b="1" i="1" dirty="0">
              <a:solidFill>
                <a:schemeClr val="bg1"/>
              </a:solidFill>
              <a:latin typeface="Helvetica Neue" panose="020B0604020202020204" charset="0"/>
            </a:endParaRPr>
          </a:p>
        </p:txBody>
      </p:sp>
      <p:sp>
        <p:nvSpPr>
          <p:cNvPr id="15" name="Oval 14">
            <a:extLst>
              <a:ext uri="{FF2B5EF4-FFF2-40B4-BE49-F238E27FC236}"/>
            </a:extLst>
          </p:cNvPr>
          <p:cNvSpPr/>
          <p:nvPr/>
        </p:nvSpPr>
        <p:spPr>
          <a:xfrm>
            <a:off x="5164138" y="2227263"/>
            <a:ext cx="338137" cy="349250"/>
          </a:xfrm>
          <a:prstGeom prst="ellipse">
            <a:avLst/>
          </a:prstGeom>
          <a:solidFill>
            <a:schemeClr val="accent5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74295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i="1" dirty="0">
                <a:solidFill>
                  <a:schemeClr val="bg1"/>
                </a:solidFill>
                <a:latin typeface="Helvetica Neue" panose="020B0604020202020204" charset="0"/>
              </a:rPr>
              <a:t>2</a:t>
            </a:r>
            <a:endParaRPr lang="el-GR" b="1" i="1" dirty="0">
              <a:solidFill>
                <a:schemeClr val="bg1"/>
              </a:solidFill>
              <a:latin typeface="Helvetica Neue" panose="020B0604020202020204" charset="0"/>
            </a:endParaRPr>
          </a:p>
        </p:txBody>
      </p:sp>
      <p:sp>
        <p:nvSpPr>
          <p:cNvPr id="16" name="Oval 15">
            <a:extLst>
              <a:ext uri="{FF2B5EF4-FFF2-40B4-BE49-F238E27FC236}"/>
            </a:extLst>
          </p:cNvPr>
          <p:cNvSpPr/>
          <p:nvPr/>
        </p:nvSpPr>
        <p:spPr>
          <a:xfrm>
            <a:off x="8839200" y="2219325"/>
            <a:ext cx="338138" cy="349250"/>
          </a:xfrm>
          <a:prstGeom prst="ellipse">
            <a:avLst/>
          </a:prstGeom>
          <a:solidFill>
            <a:schemeClr val="accent5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74295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i="1" dirty="0">
                <a:solidFill>
                  <a:schemeClr val="bg1"/>
                </a:solidFill>
                <a:latin typeface="Helvetica Neue" panose="020B0604020202020204" charset="0"/>
              </a:rPr>
              <a:t>3</a:t>
            </a:r>
            <a:endParaRPr lang="el-GR" b="1" i="1" dirty="0">
              <a:solidFill>
                <a:schemeClr val="bg1"/>
              </a:solidFill>
              <a:latin typeface="Helvetica Neue" panose="020B0604020202020204" charset="0"/>
            </a:endParaRPr>
          </a:p>
        </p:txBody>
      </p:sp>
      <p:sp>
        <p:nvSpPr>
          <p:cNvPr id="18" name="Oval 17">
            <a:extLst>
              <a:ext uri="{FF2B5EF4-FFF2-40B4-BE49-F238E27FC236}"/>
            </a:extLst>
          </p:cNvPr>
          <p:cNvSpPr/>
          <p:nvPr/>
        </p:nvSpPr>
        <p:spPr>
          <a:xfrm>
            <a:off x="1489075" y="3965575"/>
            <a:ext cx="339725" cy="347663"/>
          </a:xfrm>
          <a:prstGeom prst="ellipse">
            <a:avLst/>
          </a:prstGeom>
          <a:solidFill>
            <a:srgbClr val="417B85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74295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l-GR" b="1" i="1" dirty="0">
                <a:solidFill>
                  <a:schemeClr val="bg1"/>
                </a:solidFill>
                <a:latin typeface="Helvetica Neue" panose="020B0604020202020204" charset="0"/>
              </a:rPr>
              <a:t>4</a:t>
            </a:r>
          </a:p>
        </p:txBody>
      </p:sp>
      <p:sp>
        <p:nvSpPr>
          <p:cNvPr id="19" name="Oval 18">
            <a:extLst>
              <a:ext uri="{FF2B5EF4-FFF2-40B4-BE49-F238E27FC236}"/>
            </a:extLst>
          </p:cNvPr>
          <p:cNvSpPr/>
          <p:nvPr/>
        </p:nvSpPr>
        <p:spPr>
          <a:xfrm>
            <a:off x="3925888" y="3965575"/>
            <a:ext cx="338137" cy="347663"/>
          </a:xfrm>
          <a:prstGeom prst="ellipse">
            <a:avLst/>
          </a:prstGeom>
          <a:solidFill>
            <a:srgbClr val="417B85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74295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l-GR" b="1" i="1" dirty="0">
                <a:solidFill>
                  <a:schemeClr val="bg1"/>
                </a:solidFill>
                <a:latin typeface="Helvetica Neue" panose="020B0604020202020204" charset="0"/>
              </a:rPr>
              <a:t>5</a:t>
            </a:r>
          </a:p>
        </p:txBody>
      </p:sp>
      <p:sp>
        <p:nvSpPr>
          <p:cNvPr id="20" name="Oval 19">
            <a:extLst>
              <a:ext uri="{FF2B5EF4-FFF2-40B4-BE49-F238E27FC236}"/>
            </a:extLst>
          </p:cNvPr>
          <p:cNvSpPr/>
          <p:nvPr/>
        </p:nvSpPr>
        <p:spPr>
          <a:xfrm>
            <a:off x="6361113" y="3965575"/>
            <a:ext cx="338137" cy="347663"/>
          </a:xfrm>
          <a:prstGeom prst="ellipse">
            <a:avLst/>
          </a:prstGeom>
          <a:solidFill>
            <a:srgbClr val="417B85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74295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l-GR" b="1" i="1" dirty="0">
                <a:solidFill>
                  <a:schemeClr val="bg1"/>
                </a:solidFill>
                <a:latin typeface="Helvetica Neue" panose="020B0604020202020204" charset="0"/>
              </a:rPr>
              <a:t>6</a:t>
            </a:r>
          </a:p>
        </p:txBody>
      </p:sp>
      <p:sp>
        <p:nvSpPr>
          <p:cNvPr id="21" name="Oval 20">
            <a:extLst>
              <a:ext uri="{FF2B5EF4-FFF2-40B4-BE49-F238E27FC236}"/>
            </a:extLst>
          </p:cNvPr>
          <p:cNvSpPr/>
          <p:nvPr/>
        </p:nvSpPr>
        <p:spPr>
          <a:xfrm>
            <a:off x="8796338" y="3965575"/>
            <a:ext cx="339725" cy="347663"/>
          </a:xfrm>
          <a:prstGeom prst="ellipse">
            <a:avLst/>
          </a:prstGeom>
          <a:solidFill>
            <a:srgbClr val="417B85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74295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l-GR" b="1" i="1" dirty="0">
                <a:solidFill>
                  <a:schemeClr val="bg1"/>
                </a:solidFill>
                <a:latin typeface="Helvetica Neue" panose="020B0604020202020204" charset="0"/>
              </a:rPr>
              <a:t>7</a:t>
            </a:r>
          </a:p>
        </p:txBody>
      </p:sp>
      <p:sp>
        <p:nvSpPr>
          <p:cNvPr id="44" name="Oval 43">
            <a:extLst>
              <a:ext uri="{FF2B5EF4-FFF2-40B4-BE49-F238E27FC236}"/>
            </a:extLst>
          </p:cNvPr>
          <p:cNvSpPr/>
          <p:nvPr/>
        </p:nvSpPr>
        <p:spPr>
          <a:xfrm>
            <a:off x="500063" y="2730500"/>
            <a:ext cx="338137" cy="349250"/>
          </a:xfrm>
          <a:prstGeom prst="ellipse">
            <a:avLst/>
          </a:prstGeom>
          <a:solidFill>
            <a:schemeClr val="accent5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74295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i="1" dirty="0">
                <a:solidFill>
                  <a:schemeClr val="bg1"/>
                </a:solidFill>
                <a:latin typeface="Helvetica Neue" panose="020B0604020202020204" charset="0"/>
              </a:rPr>
              <a:t>A</a:t>
            </a:r>
            <a:endParaRPr lang="el-GR" b="1" i="1" dirty="0">
              <a:solidFill>
                <a:schemeClr val="bg1"/>
              </a:solidFill>
              <a:latin typeface="Helvetica Neue" panose="020B0604020202020204" charset="0"/>
            </a:endParaRPr>
          </a:p>
        </p:txBody>
      </p:sp>
      <p:sp>
        <p:nvSpPr>
          <p:cNvPr id="45" name="Oval 44">
            <a:extLst>
              <a:ext uri="{FF2B5EF4-FFF2-40B4-BE49-F238E27FC236}"/>
            </a:extLst>
          </p:cNvPr>
          <p:cNvSpPr/>
          <p:nvPr/>
        </p:nvSpPr>
        <p:spPr>
          <a:xfrm>
            <a:off x="498475" y="4602163"/>
            <a:ext cx="338138" cy="347662"/>
          </a:xfrm>
          <a:prstGeom prst="ellipse">
            <a:avLst/>
          </a:prstGeom>
          <a:solidFill>
            <a:srgbClr val="417B85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74295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i="1" dirty="0">
                <a:solidFill>
                  <a:schemeClr val="bg1"/>
                </a:solidFill>
                <a:latin typeface="Helvetica Neue" panose="020B0604020202020204" charset="0"/>
              </a:rPr>
              <a:t>B</a:t>
            </a:r>
            <a:endParaRPr lang="el-GR" b="1" i="1" dirty="0">
              <a:solidFill>
                <a:schemeClr val="bg1"/>
              </a:solidFill>
            </a:endParaRPr>
          </a:p>
        </p:txBody>
      </p:sp>
      <p:sp>
        <p:nvSpPr>
          <p:cNvPr id="2" name="Slide Number Placeholder 1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276ADB9-B059-4660-A3AC-03E05836EB67}" type="slidenum">
              <a:rPr lang="en-US"/>
              <a:pPr>
                <a:defRPr/>
              </a:pPr>
              <a:t>2</a:t>
            </a:fld>
            <a:endParaRPr lang="en-US"/>
          </a:p>
        </p:txBody>
      </p:sp>
      <p:sp>
        <p:nvSpPr>
          <p:cNvPr id="286947" name="22 - TextBox"/>
          <p:cNvSpPr txBox="1">
            <a:spLocks noChangeArrowheads="1"/>
          </p:cNvSpPr>
          <p:nvPr/>
        </p:nvSpPr>
        <p:spPr bwMode="auto">
          <a:xfrm>
            <a:off x="1071563" y="2759075"/>
            <a:ext cx="631825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l-GR" sz="3600" b="1">
                <a:solidFill>
                  <a:srgbClr val="00B050"/>
                </a:solidFill>
                <a:latin typeface="Century Gothic" pitchFamily="34" charset="0"/>
              </a:rPr>
              <a:t>√</a:t>
            </a:r>
            <a:endParaRPr lang="el-GR" sz="3600" b="1">
              <a:solidFill>
                <a:srgbClr val="00B050"/>
              </a:solidFill>
              <a:latin typeface="Calibri" pitchFamily="34" charset="0"/>
            </a:endParaRPr>
          </a:p>
        </p:txBody>
      </p:sp>
      <p:sp>
        <p:nvSpPr>
          <p:cNvPr id="286948" name="23 - TextBox"/>
          <p:cNvSpPr txBox="1">
            <a:spLocks noChangeArrowheads="1"/>
          </p:cNvSpPr>
          <p:nvPr/>
        </p:nvSpPr>
        <p:spPr bwMode="auto">
          <a:xfrm>
            <a:off x="4241800" y="2782888"/>
            <a:ext cx="630238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l-GR" sz="3600" b="1">
                <a:solidFill>
                  <a:srgbClr val="00B050"/>
                </a:solidFill>
                <a:latin typeface="Century Gothic" pitchFamily="34" charset="0"/>
              </a:rPr>
              <a:t>√</a:t>
            </a:r>
            <a:endParaRPr lang="el-GR" sz="3600" b="1">
              <a:solidFill>
                <a:srgbClr val="00B050"/>
              </a:solidFill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1233" name="Θέση αριθμού διαφάνειας 3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 numCol="1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buSzPts val="900"/>
            </a:pPr>
            <a:fld id="{0C3FF074-D03B-438C-B635-63E899B41923}" type="slidenum">
              <a:rPr lang="en-US">
                <a:solidFill>
                  <a:srgbClr val="000000"/>
                </a:solidFill>
                <a:latin typeface="Arial" charset="0"/>
                <a:cs typeface="Arial" charset="0"/>
                <a:sym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SzPts val="900"/>
              </a:pPr>
              <a:t>20</a:t>
            </a:fld>
            <a:endParaRPr lang="en-US">
              <a:solidFill>
                <a:srgbClr val="000000"/>
              </a:solidFill>
              <a:latin typeface="Arial" charset="0"/>
              <a:cs typeface="Arial" charset="0"/>
              <a:sym typeface="Arial" charset="0"/>
            </a:endParaRPr>
          </a:p>
        </p:txBody>
      </p:sp>
      <p:grpSp>
        <p:nvGrpSpPr>
          <p:cNvPr id="351234" name="Ομάδα 72"/>
          <p:cNvGrpSpPr>
            <a:grpSpLocks/>
          </p:cNvGrpSpPr>
          <p:nvPr/>
        </p:nvGrpSpPr>
        <p:grpSpPr bwMode="auto">
          <a:xfrm>
            <a:off x="614363" y="1789113"/>
            <a:ext cx="8883650" cy="3228975"/>
            <a:chOff x="267547" y="2175308"/>
            <a:chExt cx="9434454" cy="3430406"/>
          </a:xfrm>
        </p:grpSpPr>
        <p:sp>
          <p:nvSpPr>
            <p:cNvPr id="5" name="Rectangle 99">
              <a:extLst>
                <a:ext uri="{FF2B5EF4-FFF2-40B4-BE49-F238E27FC236}"/>
              </a:extLst>
            </p:cNvPr>
            <p:cNvSpPr/>
            <p:nvPr/>
          </p:nvSpPr>
          <p:spPr>
            <a:xfrm>
              <a:off x="275976" y="3035439"/>
              <a:ext cx="1928702" cy="438498"/>
            </a:xfrm>
            <a:prstGeom prst="rect">
              <a:avLst/>
            </a:prstGeom>
            <a:ln/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marL="176213" indent="-176213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l-GR" sz="11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1. </a:t>
              </a:r>
              <a:r>
                <a:rPr lang="el-GR" sz="11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Μάσκα </a:t>
              </a:r>
              <a:endParaRPr lang="el-GR" sz="11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" name="Rectangle 109">
              <a:extLst>
                <a:ext uri="{FF2B5EF4-FFF2-40B4-BE49-F238E27FC236}"/>
              </a:extLst>
            </p:cNvPr>
            <p:cNvSpPr/>
            <p:nvPr/>
          </p:nvSpPr>
          <p:spPr>
            <a:xfrm>
              <a:off x="267547" y="3570069"/>
              <a:ext cx="1937131" cy="438498"/>
            </a:xfrm>
            <a:prstGeom prst="rect">
              <a:avLst/>
            </a:prstGeom>
            <a:ln/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marL="182563" indent="-182563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l-GR" sz="11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2. </a:t>
              </a:r>
              <a:r>
                <a:rPr lang="el-GR" sz="11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Ασπίδα προσώπου. </a:t>
              </a:r>
              <a:endParaRPr lang="el-GR" sz="11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" name="Rectangle 110">
              <a:extLst>
                <a:ext uri="{FF2B5EF4-FFF2-40B4-BE49-F238E27FC236}"/>
              </a:extLst>
            </p:cNvPr>
            <p:cNvSpPr/>
            <p:nvPr/>
          </p:nvSpPr>
          <p:spPr>
            <a:xfrm>
              <a:off x="267547" y="4104701"/>
              <a:ext cx="1937131" cy="438498"/>
            </a:xfrm>
            <a:prstGeom prst="rect">
              <a:avLst/>
            </a:prstGeom>
            <a:ln/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l-GR" sz="12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3. </a:t>
              </a:r>
              <a:r>
                <a:rPr lang="el-GR" sz="11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Τήρηση απόστασης.</a:t>
              </a:r>
              <a:endParaRPr lang="el-GR" sz="11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" name="Rectangle 111">
              <a:extLst>
                <a:ext uri="{FF2B5EF4-FFF2-40B4-BE49-F238E27FC236}"/>
              </a:extLst>
            </p:cNvPr>
            <p:cNvSpPr/>
            <p:nvPr/>
          </p:nvSpPr>
          <p:spPr>
            <a:xfrm>
              <a:off x="267547" y="4635958"/>
              <a:ext cx="1937131" cy="438498"/>
            </a:xfrm>
            <a:prstGeom prst="rect">
              <a:avLst/>
            </a:prstGeom>
            <a:ln/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marL="176213" indent="-176213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l-GR" sz="12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4</a:t>
              </a:r>
              <a:r>
                <a:rPr lang="el-GR" sz="11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. </a:t>
              </a:r>
              <a:r>
                <a:rPr lang="el-GR" sz="11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Γάντια.</a:t>
              </a:r>
              <a:endParaRPr lang="el-GR" sz="11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9" name="Rectangle 203">
              <a:extLst>
                <a:ext uri="{FF2B5EF4-FFF2-40B4-BE49-F238E27FC236}"/>
              </a:extLst>
            </p:cNvPr>
            <p:cNvSpPr/>
            <p:nvPr/>
          </p:nvSpPr>
          <p:spPr>
            <a:xfrm>
              <a:off x="3253325" y="3025320"/>
              <a:ext cx="863195" cy="438498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41719C"/>
              </a:solidFill>
            </a:ln>
          </p:spPr>
          <p:style>
            <a:lnRef idx="0">
              <a:schemeClr val="accent1"/>
            </a:lnRef>
            <a:fillRef idx="1">
              <a:schemeClr val="accent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000" dirty="0">
                  <a:solidFill>
                    <a:schemeClr val="accent1">
                      <a:lumMod val="75000"/>
                    </a:schemeClr>
                  </a:solidFill>
                  <a:latin typeface="Arial" panose="020B0604020202020204" pitchFamily="34" charset="0"/>
                  <a:cs typeface="Arabic Typesetting" panose="03020402040406030203" pitchFamily="66" charset="-78"/>
                  <a:sym typeface="Wingdings" panose="05000000000000000000" pitchFamily="2" charset="2"/>
                </a:rPr>
                <a:t></a:t>
              </a:r>
              <a:endParaRPr lang="en-US" sz="1400" baseline="600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abic Typesetting" panose="03020402040406030203" pitchFamily="66" charset="-78"/>
              </a:endParaRPr>
            </a:p>
          </p:txBody>
        </p:sp>
        <p:sp>
          <p:nvSpPr>
            <p:cNvPr id="10" name="Rectangle 227">
              <a:extLst>
                <a:ext uri="{FF2B5EF4-FFF2-40B4-BE49-F238E27FC236}"/>
              </a:extLst>
            </p:cNvPr>
            <p:cNvSpPr/>
            <p:nvPr/>
          </p:nvSpPr>
          <p:spPr>
            <a:xfrm>
              <a:off x="5074128" y="2175308"/>
              <a:ext cx="2714344" cy="438498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0">
              <a:schemeClr val="accent1"/>
            </a:lnRef>
            <a:fillRef idx="1">
              <a:schemeClr val="accent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lIns="0" tIns="0" rIns="0" bIns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l-GR" sz="1050" b="1" dirty="0">
                  <a:solidFill>
                    <a:schemeClr val="bg1"/>
                  </a:solidFill>
                  <a:latin typeface="Arial" panose="020B0604020202020204" pitchFamily="34" charset="0"/>
                  <a:cs typeface="Arabic Typesetting" panose="03020402040406030203" pitchFamily="66" charset="-78"/>
                </a:rPr>
                <a:t>Διαχείριση Τροφίμων</a:t>
              </a:r>
              <a:endParaRPr lang="en-US" sz="1050" b="1" dirty="0">
                <a:solidFill>
                  <a:schemeClr val="bg1"/>
                </a:solidFill>
                <a:latin typeface="Arial" panose="020B0604020202020204" pitchFamily="34" charset="0"/>
                <a:cs typeface="Arabic Typesetting" panose="03020402040406030203" pitchFamily="66" charset="-78"/>
              </a:endParaRPr>
            </a:p>
          </p:txBody>
        </p:sp>
        <p:sp>
          <p:nvSpPr>
            <p:cNvPr id="11" name="Rectangle 203">
              <a:extLst>
                <a:ext uri="{FF2B5EF4-FFF2-40B4-BE49-F238E27FC236}"/>
              </a:extLst>
            </p:cNvPr>
            <p:cNvSpPr/>
            <p:nvPr/>
          </p:nvSpPr>
          <p:spPr>
            <a:xfrm>
              <a:off x="3253325" y="2655969"/>
              <a:ext cx="863195" cy="308636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0">
              <a:schemeClr val="accent1"/>
            </a:lnRef>
            <a:fillRef idx="1">
              <a:schemeClr val="accent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l-GR" sz="900" b="1" dirty="0">
                  <a:solidFill>
                    <a:schemeClr val="accent1">
                      <a:lumMod val="75000"/>
                    </a:schemeClr>
                  </a:solidFill>
                  <a:latin typeface="Arial" panose="020B0604020202020204" pitchFamily="34" charset="0"/>
                  <a:cs typeface="Arabic Typesetting" panose="03020402040406030203" pitchFamily="66" charset="-78"/>
                </a:rPr>
                <a:t>Ταμείο</a:t>
              </a:r>
              <a:r>
                <a:rPr lang="el-GR" sz="900" baseline="60000" dirty="0">
                  <a:solidFill>
                    <a:schemeClr val="accent1">
                      <a:lumMod val="75000"/>
                    </a:schemeClr>
                  </a:solidFill>
                  <a:latin typeface="Arial" panose="020B0604020202020204" pitchFamily="34" charset="0"/>
                  <a:cs typeface="Arabic Typesetting" panose="03020402040406030203" pitchFamily="66" charset="-78"/>
                  <a:sym typeface="Wingdings" panose="05000000000000000000" pitchFamily="2" charset="2"/>
                </a:rPr>
                <a:t> </a:t>
              </a:r>
              <a:r>
                <a:rPr lang="el-GR" sz="1000" baseline="30000" dirty="0">
                  <a:solidFill>
                    <a:schemeClr val="accent1">
                      <a:lumMod val="75000"/>
                    </a:schemeClr>
                  </a:solidFill>
                  <a:latin typeface="Arial" panose="020B0604020202020204" pitchFamily="34" charset="0"/>
                  <a:cs typeface="Arabic Typesetting" panose="03020402040406030203" pitchFamily="66" charset="-78"/>
                  <a:sym typeface="Wingdings" panose="05000000000000000000" pitchFamily="2" charset="2"/>
                </a:rPr>
                <a:t>1</a:t>
              </a:r>
              <a:endParaRPr lang="en-US" sz="1000" b="1" baseline="300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abic Typesetting" panose="03020402040406030203" pitchFamily="66" charset="-78"/>
              </a:endParaRPr>
            </a:p>
          </p:txBody>
        </p:sp>
        <p:sp>
          <p:nvSpPr>
            <p:cNvPr id="12" name="Rectangle 203">
              <a:extLst>
                <a:ext uri="{FF2B5EF4-FFF2-40B4-BE49-F238E27FC236}"/>
              </a:extLst>
            </p:cNvPr>
            <p:cNvSpPr/>
            <p:nvPr/>
          </p:nvSpPr>
          <p:spPr>
            <a:xfrm>
              <a:off x="5986215" y="2655969"/>
              <a:ext cx="898599" cy="308636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0">
              <a:schemeClr val="accent1"/>
            </a:lnRef>
            <a:fillRef idx="1">
              <a:schemeClr val="accent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l-GR" sz="9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abic Typesetting" panose="03020402040406030203" pitchFamily="66" charset="-78"/>
              </a:endParaRPr>
            </a:p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l-GR" sz="900" b="1" dirty="0">
                  <a:solidFill>
                    <a:schemeClr val="accent1">
                      <a:lumMod val="75000"/>
                    </a:schemeClr>
                  </a:solidFill>
                  <a:latin typeface="Arial" panose="020B0604020202020204" pitchFamily="34" charset="0"/>
                  <a:cs typeface="Arabic Typesetting" panose="03020402040406030203" pitchFamily="66" charset="-78"/>
                  <a:sym typeface="Wingdings" panose="05000000000000000000" pitchFamily="2" charset="2"/>
                </a:rPr>
                <a:t>Σερβιτόροι</a:t>
              </a:r>
              <a:r>
                <a:rPr lang="el-GR" sz="900" baseline="60000" dirty="0">
                  <a:solidFill>
                    <a:schemeClr val="accent1">
                      <a:lumMod val="75000"/>
                    </a:schemeClr>
                  </a:solidFill>
                  <a:latin typeface="Arial" panose="020B0604020202020204" pitchFamily="34" charset="0"/>
                  <a:cs typeface="Arabic Typesetting" panose="03020402040406030203" pitchFamily="66" charset="-78"/>
                  <a:sym typeface="Wingdings" panose="05000000000000000000" pitchFamily="2" charset="2"/>
                </a:rPr>
                <a:t> </a:t>
              </a:r>
              <a:r>
                <a:rPr lang="el-GR" sz="1000" baseline="30000" dirty="0">
                  <a:solidFill>
                    <a:schemeClr val="accent1">
                      <a:lumMod val="75000"/>
                    </a:schemeClr>
                  </a:solidFill>
                  <a:latin typeface="Arial" panose="020B0604020202020204" pitchFamily="34" charset="0"/>
                  <a:cs typeface="Arabic Typesetting" panose="03020402040406030203" pitchFamily="66" charset="-78"/>
                  <a:sym typeface="Wingdings" panose="05000000000000000000" pitchFamily="2" charset="2"/>
                </a:rPr>
                <a:t>2</a:t>
              </a:r>
              <a:endParaRPr lang="en-US" sz="1000" b="1" baseline="300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abic Typesetting" panose="03020402040406030203" pitchFamily="66" charset="-78"/>
              </a:endParaRPr>
            </a:p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0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abic Typesetting" panose="03020402040406030203" pitchFamily="66" charset="-78"/>
              </a:endParaRPr>
            </a:p>
          </p:txBody>
        </p:sp>
        <p:sp>
          <p:nvSpPr>
            <p:cNvPr id="13" name="Rectangle 203">
              <a:extLst>
                <a:ext uri="{FF2B5EF4-FFF2-40B4-BE49-F238E27FC236}"/>
              </a:extLst>
            </p:cNvPr>
            <p:cNvSpPr/>
            <p:nvPr/>
          </p:nvSpPr>
          <p:spPr>
            <a:xfrm>
              <a:off x="5986215" y="3027006"/>
              <a:ext cx="885112" cy="438498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41719C"/>
              </a:solidFill>
            </a:ln>
          </p:spPr>
          <p:style>
            <a:lnRef idx="0">
              <a:schemeClr val="accent1"/>
            </a:lnRef>
            <a:fillRef idx="1">
              <a:schemeClr val="accent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000" dirty="0">
                  <a:solidFill>
                    <a:schemeClr val="accent1">
                      <a:lumMod val="75000"/>
                    </a:schemeClr>
                  </a:solidFill>
                  <a:latin typeface="Arial" panose="020B0604020202020204" pitchFamily="34" charset="0"/>
                  <a:cs typeface="Arabic Typesetting" panose="03020402040406030203" pitchFamily="66" charset="-78"/>
                  <a:sym typeface="Wingdings" panose="05000000000000000000" pitchFamily="2" charset="2"/>
                </a:rPr>
                <a:t></a:t>
              </a:r>
              <a:endParaRPr lang="en-US" sz="20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abic Typesetting" panose="03020402040406030203" pitchFamily="66" charset="-78"/>
              </a:endParaRPr>
            </a:p>
          </p:txBody>
        </p:sp>
        <p:sp>
          <p:nvSpPr>
            <p:cNvPr id="14" name="Rectangle 227">
              <a:extLst>
                <a:ext uri="{FF2B5EF4-FFF2-40B4-BE49-F238E27FC236}"/>
              </a:extLst>
            </p:cNvPr>
            <p:cNvSpPr/>
            <p:nvPr/>
          </p:nvSpPr>
          <p:spPr>
            <a:xfrm>
              <a:off x="7840736" y="2175308"/>
              <a:ext cx="901971" cy="438498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0">
              <a:schemeClr val="accent1"/>
            </a:lnRef>
            <a:fillRef idx="1">
              <a:schemeClr val="accent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lIns="0" tIns="0" rIns="0" bIns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l-GR" sz="1000" b="1" dirty="0">
                  <a:solidFill>
                    <a:schemeClr val="bg1"/>
                  </a:solidFill>
                  <a:latin typeface="Arial" panose="020B0604020202020204" pitchFamily="34" charset="0"/>
                  <a:cs typeface="Arabic Typesetting" panose="03020402040406030203" pitchFamily="66" charset="-78"/>
                </a:rPr>
                <a:t>Προσωπικό Καθαριότητας </a:t>
              </a:r>
              <a:endParaRPr lang="en-US" sz="1000" b="1" dirty="0">
                <a:solidFill>
                  <a:schemeClr val="bg1"/>
                </a:solidFill>
                <a:latin typeface="Arial" panose="020B0604020202020204" pitchFamily="34" charset="0"/>
                <a:cs typeface="Arabic Typesetting" panose="03020402040406030203" pitchFamily="66" charset="-78"/>
              </a:endParaRPr>
            </a:p>
          </p:txBody>
        </p:sp>
        <p:sp>
          <p:nvSpPr>
            <p:cNvPr id="15" name="Rectangle 203">
              <a:extLst>
                <a:ext uri="{FF2B5EF4-FFF2-40B4-BE49-F238E27FC236}"/>
              </a:extLst>
            </p:cNvPr>
            <p:cNvSpPr/>
            <p:nvPr/>
          </p:nvSpPr>
          <p:spPr>
            <a:xfrm>
              <a:off x="7840736" y="2664402"/>
              <a:ext cx="901971" cy="310322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0">
              <a:schemeClr val="accent1"/>
            </a:lnRef>
            <a:fillRef idx="1">
              <a:schemeClr val="accent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l-GR" sz="900" b="1" dirty="0">
                  <a:solidFill>
                    <a:schemeClr val="accent1">
                      <a:lumMod val="75000"/>
                    </a:schemeClr>
                  </a:solidFill>
                  <a:latin typeface="Arial" panose="020B0604020202020204" pitchFamily="34" charset="0"/>
                  <a:cs typeface="Arabic Typesetting" panose="03020402040406030203" pitchFamily="66" charset="-78"/>
                </a:rPr>
                <a:t>Όλοι οι χώροι</a:t>
              </a:r>
              <a:endParaRPr lang="en-US" sz="9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abic Typesetting" panose="03020402040406030203" pitchFamily="66" charset="-78"/>
              </a:endParaRPr>
            </a:p>
          </p:txBody>
        </p:sp>
        <p:sp>
          <p:nvSpPr>
            <p:cNvPr id="17" name="Rectangle 203">
              <a:extLst>
                <a:ext uri="{FF2B5EF4-FFF2-40B4-BE49-F238E27FC236}"/>
              </a:extLst>
            </p:cNvPr>
            <p:cNvSpPr/>
            <p:nvPr/>
          </p:nvSpPr>
          <p:spPr>
            <a:xfrm>
              <a:off x="7869397" y="3035439"/>
              <a:ext cx="873311" cy="440184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41719C"/>
              </a:solidFill>
            </a:ln>
          </p:spPr>
          <p:style>
            <a:lnRef idx="0">
              <a:schemeClr val="accent1"/>
            </a:lnRef>
            <a:fillRef idx="1">
              <a:schemeClr val="accent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000" dirty="0">
                  <a:solidFill>
                    <a:schemeClr val="accent1">
                      <a:lumMod val="75000"/>
                    </a:schemeClr>
                  </a:solidFill>
                  <a:latin typeface="Arial" panose="020B0604020202020204" pitchFamily="34" charset="0"/>
                  <a:cs typeface="Arabic Typesetting" panose="03020402040406030203" pitchFamily="66" charset="-78"/>
                  <a:sym typeface="Wingdings" panose="05000000000000000000" pitchFamily="2" charset="2"/>
                </a:rPr>
                <a:t></a:t>
              </a:r>
              <a:endParaRPr lang="en-US" sz="20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abic Typesetting" panose="03020402040406030203" pitchFamily="66" charset="-78"/>
              </a:endParaRPr>
            </a:p>
          </p:txBody>
        </p:sp>
        <p:sp>
          <p:nvSpPr>
            <p:cNvPr id="21" name="Rectangle 203">
              <a:extLst>
                <a:ext uri="{FF2B5EF4-FFF2-40B4-BE49-F238E27FC236}"/>
              </a:extLst>
            </p:cNvPr>
            <p:cNvSpPr/>
            <p:nvPr/>
          </p:nvSpPr>
          <p:spPr>
            <a:xfrm>
              <a:off x="2331123" y="2655969"/>
              <a:ext cx="864881" cy="308636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0">
              <a:schemeClr val="accent1"/>
            </a:lnRef>
            <a:fillRef idx="1">
              <a:schemeClr val="accent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900" b="1" dirty="0">
                  <a:solidFill>
                    <a:schemeClr val="accent1">
                      <a:lumMod val="75000"/>
                    </a:schemeClr>
                  </a:solidFill>
                  <a:latin typeface="Arial" panose="020B0604020202020204" pitchFamily="34" charset="0"/>
                  <a:cs typeface="Arabic Typesetting" panose="03020402040406030203" pitchFamily="66" charset="-78"/>
                </a:rPr>
                <a:t>Reception</a:t>
              </a:r>
              <a:endParaRPr lang="en-US" sz="9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abic Typesetting" panose="03020402040406030203" pitchFamily="66" charset="-78"/>
              </a:endParaRPr>
            </a:p>
          </p:txBody>
        </p:sp>
        <p:sp>
          <p:nvSpPr>
            <p:cNvPr id="26" name="Rectangle 203">
              <a:extLst>
                <a:ext uri="{FF2B5EF4-FFF2-40B4-BE49-F238E27FC236}"/>
              </a:extLst>
            </p:cNvPr>
            <p:cNvSpPr/>
            <p:nvPr/>
          </p:nvSpPr>
          <p:spPr>
            <a:xfrm>
              <a:off x="3260069" y="3544772"/>
              <a:ext cx="837907" cy="443557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41719C"/>
              </a:solidFill>
            </a:ln>
          </p:spPr>
          <p:style>
            <a:lnRef idx="0">
              <a:schemeClr val="accent1"/>
            </a:lnRef>
            <a:fillRef idx="1">
              <a:schemeClr val="accent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000" dirty="0">
                  <a:solidFill>
                    <a:schemeClr val="accent1">
                      <a:lumMod val="75000"/>
                    </a:schemeClr>
                  </a:solidFill>
                  <a:latin typeface="Arial" panose="020B0604020202020204" pitchFamily="34" charset="0"/>
                  <a:cs typeface="Arabic Typesetting" panose="03020402040406030203" pitchFamily="66" charset="-78"/>
                  <a:sym typeface="Wingdings" panose="05000000000000000000" pitchFamily="2" charset="2"/>
                </a:rPr>
                <a:t></a:t>
              </a:r>
              <a:endParaRPr lang="en-US" sz="1400" baseline="600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abic Typesetting" panose="03020402040406030203" pitchFamily="66" charset="-78"/>
              </a:endParaRPr>
            </a:p>
          </p:txBody>
        </p:sp>
        <p:sp>
          <p:nvSpPr>
            <p:cNvPr id="27" name="Rectangle 203">
              <a:extLst>
                <a:ext uri="{FF2B5EF4-FFF2-40B4-BE49-F238E27FC236}"/>
              </a:extLst>
            </p:cNvPr>
            <p:cNvSpPr/>
            <p:nvPr/>
          </p:nvSpPr>
          <p:spPr>
            <a:xfrm>
              <a:off x="5979472" y="3539712"/>
              <a:ext cx="891855" cy="450305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41719C"/>
              </a:solidFill>
            </a:ln>
          </p:spPr>
          <p:style>
            <a:lnRef idx="0">
              <a:schemeClr val="accent1"/>
            </a:lnRef>
            <a:fillRef idx="1">
              <a:schemeClr val="accent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000" dirty="0">
                  <a:solidFill>
                    <a:schemeClr val="accent1">
                      <a:lumMod val="75000"/>
                    </a:schemeClr>
                  </a:solidFill>
                  <a:latin typeface="Arial" panose="020B0604020202020204" pitchFamily="34" charset="0"/>
                  <a:cs typeface="Arabic Typesetting" panose="03020402040406030203" pitchFamily="66" charset="-78"/>
                  <a:sym typeface="Wingdings" panose="05000000000000000000" pitchFamily="2" charset="2"/>
                </a:rPr>
                <a:t></a:t>
              </a:r>
              <a:endParaRPr lang="en-US" sz="20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abic Typesetting" panose="03020402040406030203" pitchFamily="66" charset="-78"/>
              </a:endParaRPr>
            </a:p>
          </p:txBody>
        </p:sp>
        <p:sp>
          <p:nvSpPr>
            <p:cNvPr id="28" name="Rectangle 203">
              <a:extLst>
                <a:ext uri="{FF2B5EF4-FFF2-40B4-BE49-F238E27FC236}"/>
              </a:extLst>
            </p:cNvPr>
            <p:cNvSpPr/>
            <p:nvPr/>
          </p:nvSpPr>
          <p:spPr>
            <a:xfrm>
              <a:off x="7889628" y="3551518"/>
              <a:ext cx="853080" cy="446930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41719C"/>
              </a:solidFill>
            </a:ln>
          </p:spPr>
          <p:style>
            <a:lnRef idx="0">
              <a:schemeClr val="accent1"/>
            </a:lnRef>
            <a:fillRef idx="1">
              <a:schemeClr val="accent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20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abic Typesetting" panose="03020402040406030203" pitchFamily="66" charset="-78"/>
              </a:endParaRPr>
            </a:p>
          </p:txBody>
        </p:sp>
        <p:sp>
          <p:nvSpPr>
            <p:cNvPr id="30" name="Rectangle 203">
              <a:extLst>
                <a:ext uri="{FF2B5EF4-FFF2-40B4-BE49-F238E27FC236}"/>
              </a:extLst>
            </p:cNvPr>
            <p:cNvSpPr/>
            <p:nvPr/>
          </p:nvSpPr>
          <p:spPr>
            <a:xfrm>
              <a:off x="3260069" y="4069283"/>
              <a:ext cx="837907" cy="443558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41719C"/>
              </a:solidFill>
            </a:ln>
          </p:spPr>
          <p:style>
            <a:lnRef idx="0">
              <a:schemeClr val="accent1"/>
            </a:lnRef>
            <a:fillRef idx="1">
              <a:schemeClr val="accent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20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abic Typesetting" panose="03020402040406030203" pitchFamily="66" charset="-78"/>
              </a:endParaRPr>
            </a:p>
          </p:txBody>
        </p:sp>
        <p:sp>
          <p:nvSpPr>
            <p:cNvPr id="31" name="Rectangle 203">
              <a:extLst>
                <a:ext uri="{FF2B5EF4-FFF2-40B4-BE49-F238E27FC236}"/>
              </a:extLst>
            </p:cNvPr>
            <p:cNvSpPr/>
            <p:nvPr/>
          </p:nvSpPr>
          <p:spPr>
            <a:xfrm>
              <a:off x="5986215" y="4067597"/>
              <a:ext cx="873311" cy="443557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41719C"/>
              </a:solidFill>
            </a:ln>
          </p:spPr>
          <p:style>
            <a:lnRef idx="0">
              <a:schemeClr val="accent1"/>
            </a:lnRef>
            <a:fillRef idx="1">
              <a:schemeClr val="accent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20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abic Typesetting" panose="03020402040406030203" pitchFamily="66" charset="-78"/>
              </a:endParaRPr>
            </a:p>
          </p:txBody>
        </p:sp>
        <p:sp>
          <p:nvSpPr>
            <p:cNvPr id="32" name="Rectangle 203">
              <a:extLst>
                <a:ext uri="{FF2B5EF4-FFF2-40B4-BE49-F238E27FC236}"/>
              </a:extLst>
            </p:cNvPr>
            <p:cNvSpPr/>
            <p:nvPr/>
          </p:nvSpPr>
          <p:spPr>
            <a:xfrm>
              <a:off x="7891314" y="4074343"/>
              <a:ext cx="837906" cy="443557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41719C"/>
              </a:solidFill>
            </a:ln>
          </p:spPr>
          <p:style>
            <a:lnRef idx="0">
              <a:schemeClr val="accent1"/>
            </a:lnRef>
            <a:fillRef idx="1">
              <a:schemeClr val="accent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20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abic Typesetting" panose="03020402040406030203" pitchFamily="66" charset="-78"/>
              </a:endParaRPr>
            </a:p>
          </p:txBody>
        </p:sp>
        <p:sp>
          <p:nvSpPr>
            <p:cNvPr id="34" name="Rectangle 203">
              <a:extLst>
                <a:ext uri="{FF2B5EF4-FFF2-40B4-BE49-F238E27FC236}"/>
              </a:extLst>
            </p:cNvPr>
            <p:cNvSpPr/>
            <p:nvPr/>
          </p:nvSpPr>
          <p:spPr>
            <a:xfrm>
              <a:off x="3260069" y="4600541"/>
              <a:ext cx="837907" cy="453677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41719C"/>
              </a:solidFill>
            </a:ln>
          </p:spPr>
          <p:style>
            <a:lnRef idx="0">
              <a:schemeClr val="accent1"/>
            </a:lnRef>
            <a:fillRef idx="1">
              <a:schemeClr val="accent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20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abic Typesetting" panose="03020402040406030203" pitchFamily="66" charset="-78"/>
              </a:endParaRPr>
            </a:p>
          </p:txBody>
        </p:sp>
        <p:sp>
          <p:nvSpPr>
            <p:cNvPr id="35" name="Rectangle 203">
              <a:extLst>
                <a:ext uri="{FF2B5EF4-FFF2-40B4-BE49-F238E27FC236}"/>
              </a:extLst>
            </p:cNvPr>
            <p:cNvSpPr/>
            <p:nvPr/>
          </p:nvSpPr>
          <p:spPr>
            <a:xfrm>
              <a:off x="5986215" y="4600541"/>
              <a:ext cx="873311" cy="445244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41719C"/>
              </a:solidFill>
            </a:ln>
          </p:spPr>
          <p:style>
            <a:lnRef idx="0">
              <a:schemeClr val="accent1"/>
            </a:lnRef>
            <a:fillRef idx="1">
              <a:schemeClr val="accent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20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abic Typesetting" panose="03020402040406030203" pitchFamily="66" charset="-78"/>
              </a:endParaRPr>
            </a:p>
          </p:txBody>
        </p:sp>
        <p:sp>
          <p:nvSpPr>
            <p:cNvPr id="36" name="Rectangle 203">
              <a:extLst>
                <a:ext uri="{FF2B5EF4-FFF2-40B4-BE49-F238E27FC236}"/>
              </a:extLst>
            </p:cNvPr>
            <p:cNvSpPr/>
            <p:nvPr/>
          </p:nvSpPr>
          <p:spPr>
            <a:xfrm>
              <a:off x="7889628" y="4602227"/>
              <a:ext cx="839592" cy="443558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41719C"/>
              </a:solidFill>
            </a:ln>
          </p:spPr>
          <p:style>
            <a:lnRef idx="0">
              <a:schemeClr val="accent1"/>
            </a:lnRef>
            <a:fillRef idx="1">
              <a:schemeClr val="accent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000" dirty="0">
                  <a:solidFill>
                    <a:schemeClr val="accent1">
                      <a:lumMod val="75000"/>
                    </a:schemeClr>
                  </a:solidFill>
                  <a:latin typeface="Arial" panose="020B0604020202020204" pitchFamily="34" charset="0"/>
                  <a:cs typeface="Arabic Typesetting" panose="03020402040406030203" pitchFamily="66" charset="-78"/>
                  <a:sym typeface="Wingdings" panose="05000000000000000000" pitchFamily="2" charset="2"/>
                </a:rPr>
                <a:t></a:t>
              </a:r>
              <a:r>
                <a:rPr lang="el-GR" sz="1200" baseline="60000" dirty="0">
                  <a:solidFill>
                    <a:schemeClr val="accent1">
                      <a:lumMod val="75000"/>
                    </a:schemeClr>
                  </a:solidFill>
                  <a:latin typeface="Arial" panose="020B0604020202020204" pitchFamily="34" charset="0"/>
                  <a:cs typeface="Arabic Typesetting" panose="03020402040406030203" pitchFamily="66" charset="-78"/>
                  <a:sym typeface="Wingdings" panose="05000000000000000000" pitchFamily="2" charset="2"/>
                </a:rPr>
                <a:t>3</a:t>
              </a:r>
              <a:endParaRPr lang="en-US" sz="1200" baseline="600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abic Typesetting" panose="03020402040406030203" pitchFamily="66" charset="-78"/>
              </a:endParaRPr>
            </a:p>
          </p:txBody>
        </p:sp>
        <p:sp>
          <p:nvSpPr>
            <p:cNvPr id="38" name="Rectangle 111">
              <a:extLst>
                <a:ext uri="{FF2B5EF4-FFF2-40B4-BE49-F238E27FC236}"/>
              </a:extLst>
            </p:cNvPr>
            <p:cNvSpPr/>
            <p:nvPr/>
          </p:nvSpPr>
          <p:spPr>
            <a:xfrm>
              <a:off x="267547" y="5167216"/>
              <a:ext cx="1937131" cy="438498"/>
            </a:xfrm>
            <a:prstGeom prst="rect">
              <a:avLst/>
            </a:prstGeom>
            <a:ln/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marL="176213" indent="-176213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l-GR" sz="12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4</a:t>
              </a:r>
              <a:r>
                <a:rPr lang="el-GR" sz="11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. </a:t>
              </a:r>
              <a:r>
                <a:rPr lang="el-GR" sz="11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Υγιεινή χεριών.</a:t>
              </a:r>
              <a:endParaRPr lang="el-GR" sz="11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9" name="Rectangle 203">
              <a:extLst>
                <a:ext uri="{FF2B5EF4-FFF2-40B4-BE49-F238E27FC236}"/>
              </a:extLst>
            </p:cNvPr>
            <p:cNvSpPr/>
            <p:nvPr/>
          </p:nvSpPr>
          <p:spPr>
            <a:xfrm>
              <a:off x="2314264" y="3023633"/>
              <a:ext cx="864881" cy="438498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41719C"/>
              </a:solidFill>
            </a:ln>
          </p:spPr>
          <p:style>
            <a:lnRef idx="0">
              <a:schemeClr val="accent1"/>
            </a:lnRef>
            <a:fillRef idx="1">
              <a:schemeClr val="accent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400" baseline="600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abic Typesetting" panose="03020402040406030203" pitchFamily="66" charset="-78"/>
              </a:endParaRPr>
            </a:p>
          </p:txBody>
        </p:sp>
        <p:sp>
          <p:nvSpPr>
            <p:cNvPr id="40" name="Rectangle 203">
              <a:extLst>
                <a:ext uri="{FF2B5EF4-FFF2-40B4-BE49-F238E27FC236}"/>
              </a:extLst>
            </p:cNvPr>
            <p:cNvSpPr/>
            <p:nvPr/>
          </p:nvSpPr>
          <p:spPr>
            <a:xfrm>
              <a:off x="2321008" y="3553204"/>
              <a:ext cx="839592" cy="443558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41719C"/>
              </a:solidFill>
            </a:ln>
          </p:spPr>
          <p:style>
            <a:lnRef idx="0">
              <a:schemeClr val="accent1"/>
            </a:lnRef>
            <a:fillRef idx="1">
              <a:schemeClr val="accent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000" dirty="0">
                  <a:solidFill>
                    <a:schemeClr val="accent1">
                      <a:lumMod val="75000"/>
                    </a:schemeClr>
                  </a:solidFill>
                  <a:latin typeface="Arial" panose="020B0604020202020204" pitchFamily="34" charset="0"/>
                  <a:cs typeface="Arabic Typesetting" panose="03020402040406030203" pitchFamily="66" charset="-78"/>
                  <a:sym typeface="Wingdings" panose="05000000000000000000" pitchFamily="2" charset="2"/>
                </a:rPr>
                <a:t></a:t>
              </a:r>
              <a:endParaRPr lang="en-US" sz="20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abic Typesetting" panose="03020402040406030203" pitchFamily="66" charset="-78"/>
              </a:endParaRPr>
            </a:p>
          </p:txBody>
        </p:sp>
        <p:sp>
          <p:nvSpPr>
            <p:cNvPr id="41" name="Rectangle 203">
              <a:extLst>
                <a:ext uri="{FF2B5EF4-FFF2-40B4-BE49-F238E27FC236}"/>
              </a:extLst>
            </p:cNvPr>
            <p:cNvSpPr/>
            <p:nvPr/>
          </p:nvSpPr>
          <p:spPr>
            <a:xfrm>
              <a:off x="2321008" y="4077716"/>
              <a:ext cx="839592" cy="443557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41719C"/>
              </a:solidFill>
            </a:ln>
          </p:spPr>
          <p:style>
            <a:lnRef idx="0">
              <a:schemeClr val="accent1"/>
            </a:lnRef>
            <a:fillRef idx="1">
              <a:schemeClr val="accent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20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abic Typesetting" panose="03020402040406030203" pitchFamily="66" charset="-78"/>
              </a:endParaRPr>
            </a:p>
          </p:txBody>
        </p:sp>
        <p:sp>
          <p:nvSpPr>
            <p:cNvPr id="42" name="Rectangle 203">
              <a:extLst>
                <a:ext uri="{FF2B5EF4-FFF2-40B4-BE49-F238E27FC236}"/>
              </a:extLst>
            </p:cNvPr>
            <p:cNvSpPr/>
            <p:nvPr/>
          </p:nvSpPr>
          <p:spPr>
            <a:xfrm>
              <a:off x="2321008" y="4608973"/>
              <a:ext cx="839592" cy="453678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41719C"/>
              </a:solidFill>
            </a:ln>
          </p:spPr>
          <p:style>
            <a:lnRef idx="0">
              <a:schemeClr val="accent1"/>
            </a:lnRef>
            <a:fillRef idx="1">
              <a:schemeClr val="accent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20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abic Typesetting" panose="03020402040406030203" pitchFamily="66" charset="-78"/>
              </a:endParaRPr>
            </a:p>
          </p:txBody>
        </p:sp>
        <p:sp>
          <p:nvSpPr>
            <p:cNvPr id="43" name="Rectangle 203">
              <a:extLst>
                <a:ext uri="{FF2B5EF4-FFF2-40B4-BE49-F238E27FC236}"/>
              </a:extLst>
            </p:cNvPr>
            <p:cNvSpPr/>
            <p:nvPr/>
          </p:nvSpPr>
          <p:spPr>
            <a:xfrm>
              <a:off x="2314264" y="5146977"/>
              <a:ext cx="839592" cy="453677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41719C"/>
              </a:solidFill>
            </a:ln>
          </p:spPr>
          <p:style>
            <a:lnRef idx="0">
              <a:schemeClr val="accent1"/>
            </a:lnRef>
            <a:fillRef idx="1">
              <a:schemeClr val="accent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000" dirty="0">
                  <a:solidFill>
                    <a:schemeClr val="accent1">
                      <a:lumMod val="75000"/>
                    </a:schemeClr>
                  </a:solidFill>
                  <a:latin typeface="Arial" panose="020B0604020202020204" pitchFamily="34" charset="0"/>
                  <a:cs typeface="Arabic Typesetting" panose="03020402040406030203" pitchFamily="66" charset="-78"/>
                  <a:sym typeface="Wingdings" panose="05000000000000000000" pitchFamily="2" charset="2"/>
                </a:rPr>
                <a:t></a:t>
              </a:r>
              <a:endParaRPr lang="en-US" sz="20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abic Typesetting" panose="03020402040406030203" pitchFamily="66" charset="-78"/>
              </a:endParaRPr>
            </a:p>
          </p:txBody>
        </p:sp>
        <p:sp>
          <p:nvSpPr>
            <p:cNvPr id="44" name="Rectangle 203">
              <a:extLst>
                <a:ext uri="{FF2B5EF4-FFF2-40B4-BE49-F238E27FC236}"/>
              </a:extLst>
            </p:cNvPr>
            <p:cNvSpPr/>
            <p:nvPr/>
          </p:nvSpPr>
          <p:spPr>
            <a:xfrm>
              <a:off x="3253325" y="5145290"/>
              <a:ext cx="837907" cy="455364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41719C"/>
              </a:solidFill>
            </a:ln>
          </p:spPr>
          <p:style>
            <a:lnRef idx="0">
              <a:schemeClr val="accent1"/>
            </a:lnRef>
            <a:fillRef idx="1">
              <a:schemeClr val="accent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000" dirty="0">
                  <a:solidFill>
                    <a:schemeClr val="accent1">
                      <a:lumMod val="75000"/>
                    </a:schemeClr>
                  </a:solidFill>
                  <a:latin typeface="Arial" panose="020B0604020202020204" pitchFamily="34" charset="0"/>
                  <a:cs typeface="Arabic Typesetting" panose="03020402040406030203" pitchFamily="66" charset="-78"/>
                  <a:sym typeface="Wingdings" panose="05000000000000000000" pitchFamily="2" charset="2"/>
                </a:rPr>
                <a:t></a:t>
              </a:r>
              <a:endParaRPr lang="en-US" sz="20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abic Typesetting" panose="03020402040406030203" pitchFamily="66" charset="-78"/>
              </a:endParaRPr>
            </a:p>
          </p:txBody>
        </p:sp>
        <p:sp>
          <p:nvSpPr>
            <p:cNvPr id="45" name="Rectangle 203">
              <a:extLst>
                <a:ext uri="{FF2B5EF4-FFF2-40B4-BE49-F238E27FC236}"/>
              </a:extLst>
            </p:cNvPr>
            <p:cNvSpPr/>
            <p:nvPr/>
          </p:nvSpPr>
          <p:spPr>
            <a:xfrm>
              <a:off x="4173842" y="2655969"/>
              <a:ext cx="837907" cy="308636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0">
              <a:schemeClr val="accent1"/>
            </a:lnRef>
            <a:fillRef idx="1">
              <a:schemeClr val="accent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l-GR" sz="900" b="1" dirty="0">
                  <a:solidFill>
                    <a:schemeClr val="accent1">
                      <a:lumMod val="75000"/>
                    </a:schemeClr>
                  </a:solidFill>
                  <a:latin typeface="Arial" panose="020B0604020202020204" pitchFamily="34" charset="0"/>
                  <a:cs typeface="Arabic Typesetting" panose="03020402040406030203" pitchFamily="66" charset="-78"/>
                </a:rPr>
                <a:t>Διοικητικές Υπηρεσίες</a:t>
              </a:r>
              <a:endParaRPr lang="en-US" sz="9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abic Typesetting" panose="03020402040406030203" pitchFamily="66" charset="-78"/>
              </a:endParaRPr>
            </a:p>
          </p:txBody>
        </p:sp>
        <p:sp>
          <p:nvSpPr>
            <p:cNvPr id="46" name="Rectangle 203">
              <a:extLst>
                <a:ext uri="{FF2B5EF4-FFF2-40B4-BE49-F238E27FC236}"/>
              </a:extLst>
            </p:cNvPr>
            <p:cNvSpPr/>
            <p:nvPr/>
          </p:nvSpPr>
          <p:spPr>
            <a:xfrm>
              <a:off x="4173842" y="3027006"/>
              <a:ext cx="837907" cy="438498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41719C"/>
              </a:solidFill>
            </a:ln>
          </p:spPr>
          <p:style>
            <a:lnRef idx="0">
              <a:schemeClr val="accent1"/>
            </a:lnRef>
            <a:fillRef idx="1">
              <a:schemeClr val="accent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000" dirty="0">
                  <a:solidFill>
                    <a:schemeClr val="accent1">
                      <a:lumMod val="75000"/>
                    </a:schemeClr>
                  </a:solidFill>
                  <a:latin typeface="Arial" panose="020B0604020202020204" pitchFamily="34" charset="0"/>
                  <a:cs typeface="Arabic Typesetting" panose="03020402040406030203" pitchFamily="66" charset="-78"/>
                  <a:sym typeface="Wingdings" panose="05000000000000000000" pitchFamily="2" charset="2"/>
                </a:rPr>
                <a:t></a:t>
              </a:r>
              <a:endParaRPr lang="en-US" sz="20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abic Typesetting" panose="03020402040406030203" pitchFamily="66" charset="-78"/>
              </a:endParaRPr>
            </a:p>
          </p:txBody>
        </p:sp>
        <p:sp>
          <p:nvSpPr>
            <p:cNvPr id="47" name="Rectangle 203">
              <a:extLst>
                <a:ext uri="{FF2B5EF4-FFF2-40B4-BE49-F238E27FC236}"/>
              </a:extLst>
            </p:cNvPr>
            <p:cNvSpPr/>
            <p:nvPr/>
          </p:nvSpPr>
          <p:spPr>
            <a:xfrm>
              <a:off x="4167098" y="3539712"/>
              <a:ext cx="839592" cy="450305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41719C"/>
              </a:solidFill>
            </a:ln>
          </p:spPr>
          <p:style>
            <a:lnRef idx="0">
              <a:schemeClr val="accent1"/>
            </a:lnRef>
            <a:fillRef idx="1">
              <a:schemeClr val="accent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20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abic Typesetting" panose="03020402040406030203" pitchFamily="66" charset="-78"/>
              </a:endParaRPr>
            </a:p>
          </p:txBody>
        </p:sp>
        <p:sp>
          <p:nvSpPr>
            <p:cNvPr id="48" name="Rectangle 203">
              <a:extLst>
                <a:ext uri="{FF2B5EF4-FFF2-40B4-BE49-F238E27FC236}"/>
              </a:extLst>
            </p:cNvPr>
            <p:cNvSpPr/>
            <p:nvPr/>
          </p:nvSpPr>
          <p:spPr>
            <a:xfrm>
              <a:off x="4173842" y="4067597"/>
              <a:ext cx="837907" cy="443557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41719C"/>
              </a:solidFill>
            </a:ln>
          </p:spPr>
          <p:style>
            <a:lnRef idx="0">
              <a:schemeClr val="accent1"/>
            </a:lnRef>
            <a:fillRef idx="1">
              <a:schemeClr val="accent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000">
                  <a:solidFill>
                    <a:schemeClr val="accent1">
                      <a:lumMod val="75000"/>
                    </a:schemeClr>
                  </a:solidFill>
                  <a:latin typeface="Arial" panose="020B0604020202020204" pitchFamily="34" charset="0"/>
                  <a:cs typeface="Arabic Typesetting" panose="03020402040406030203" pitchFamily="66" charset="-78"/>
                  <a:sym typeface="Wingdings" panose="05000000000000000000" pitchFamily="2" charset="2"/>
                </a:rPr>
                <a:t></a:t>
              </a:r>
              <a:endParaRPr lang="en-US" sz="20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abic Typesetting" panose="03020402040406030203" pitchFamily="66" charset="-78"/>
              </a:endParaRPr>
            </a:p>
          </p:txBody>
        </p:sp>
        <p:sp>
          <p:nvSpPr>
            <p:cNvPr id="49" name="Rectangle 203">
              <a:extLst>
                <a:ext uri="{FF2B5EF4-FFF2-40B4-BE49-F238E27FC236}"/>
              </a:extLst>
            </p:cNvPr>
            <p:cNvSpPr/>
            <p:nvPr/>
          </p:nvSpPr>
          <p:spPr>
            <a:xfrm>
              <a:off x="4173842" y="4600541"/>
              <a:ext cx="837907" cy="445244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41719C"/>
              </a:solidFill>
            </a:ln>
          </p:spPr>
          <p:style>
            <a:lnRef idx="0">
              <a:schemeClr val="accent1"/>
            </a:lnRef>
            <a:fillRef idx="1">
              <a:schemeClr val="accent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20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abic Typesetting" panose="03020402040406030203" pitchFamily="66" charset="-78"/>
              </a:endParaRPr>
            </a:p>
          </p:txBody>
        </p:sp>
        <p:sp>
          <p:nvSpPr>
            <p:cNvPr id="50" name="Rectangle 203">
              <a:extLst>
                <a:ext uri="{FF2B5EF4-FFF2-40B4-BE49-F238E27FC236}"/>
              </a:extLst>
            </p:cNvPr>
            <p:cNvSpPr/>
            <p:nvPr/>
          </p:nvSpPr>
          <p:spPr>
            <a:xfrm>
              <a:off x="4167098" y="5143604"/>
              <a:ext cx="839592" cy="453677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41719C"/>
              </a:solidFill>
            </a:ln>
          </p:spPr>
          <p:style>
            <a:lnRef idx="0">
              <a:schemeClr val="accent1"/>
            </a:lnRef>
            <a:fillRef idx="1">
              <a:schemeClr val="accent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000" dirty="0">
                  <a:solidFill>
                    <a:schemeClr val="accent1">
                      <a:lumMod val="75000"/>
                    </a:schemeClr>
                  </a:solidFill>
                  <a:latin typeface="Arial" panose="020B0604020202020204" pitchFamily="34" charset="0"/>
                  <a:cs typeface="Arabic Typesetting" panose="03020402040406030203" pitchFamily="66" charset="-78"/>
                  <a:sym typeface="Wingdings" panose="05000000000000000000" pitchFamily="2" charset="2"/>
                </a:rPr>
                <a:t></a:t>
              </a:r>
              <a:endParaRPr lang="en-US" sz="20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abic Typesetting" panose="03020402040406030203" pitchFamily="66" charset="-78"/>
              </a:endParaRPr>
            </a:p>
          </p:txBody>
        </p:sp>
        <p:sp>
          <p:nvSpPr>
            <p:cNvPr id="51" name="Rectangle 203">
              <a:extLst>
                <a:ext uri="{FF2B5EF4-FFF2-40B4-BE49-F238E27FC236}"/>
              </a:extLst>
            </p:cNvPr>
            <p:cNvSpPr/>
            <p:nvPr/>
          </p:nvSpPr>
          <p:spPr>
            <a:xfrm>
              <a:off x="5090987" y="2655969"/>
              <a:ext cx="837907" cy="308636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0">
              <a:schemeClr val="accent1"/>
            </a:lnRef>
            <a:fillRef idx="1">
              <a:schemeClr val="accent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l-GR" sz="900" b="1" dirty="0">
                  <a:solidFill>
                    <a:schemeClr val="accent1">
                      <a:lumMod val="75000"/>
                    </a:schemeClr>
                  </a:solidFill>
                  <a:latin typeface="Arial" panose="020B0604020202020204" pitchFamily="34" charset="0"/>
                  <a:cs typeface="Arabic Typesetting" panose="03020402040406030203" pitchFamily="66" charset="-78"/>
                </a:rPr>
                <a:t>Μάγειροι &amp; Βοηθοί </a:t>
              </a:r>
              <a:endParaRPr lang="en-US" sz="9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abic Typesetting" panose="03020402040406030203" pitchFamily="66" charset="-78"/>
              </a:endParaRPr>
            </a:p>
          </p:txBody>
        </p:sp>
        <p:sp>
          <p:nvSpPr>
            <p:cNvPr id="52" name="Rectangle 203">
              <a:extLst>
                <a:ext uri="{FF2B5EF4-FFF2-40B4-BE49-F238E27FC236}"/>
              </a:extLst>
            </p:cNvPr>
            <p:cNvSpPr/>
            <p:nvPr/>
          </p:nvSpPr>
          <p:spPr>
            <a:xfrm>
              <a:off x="5090987" y="3025320"/>
              <a:ext cx="837907" cy="440184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41719C"/>
              </a:solidFill>
            </a:ln>
          </p:spPr>
          <p:style>
            <a:lnRef idx="0">
              <a:schemeClr val="accent1"/>
            </a:lnRef>
            <a:fillRef idx="1">
              <a:schemeClr val="accent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000" dirty="0">
                  <a:solidFill>
                    <a:schemeClr val="accent1">
                      <a:lumMod val="75000"/>
                    </a:schemeClr>
                  </a:solidFill>
                  <a:latin typeface="Arial" panose="020B0604020202020204" pitchFamily="34" charset="0"/>
                  <a:cs typeface="Arabic Typesetting" panose="03020402040406030203" pitchFamily="66" charset="-78"/>
                  <a:sym typeface="Wingdings" panose="05000000000000000000" pitchFamily="2" charset="2"/>
                </a:rPr>
                <a:t></a:t>
              </a:r>
              <a:endParaRPr lang="en-US" sz="20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abic Typesetting" panose="03020402040406030203" pitchFamily="66" charset="-78"/>
              </a:endParaRPr>
            </a:p>
          </p:txBody>
        </p:sp>
        <p:sp>
          <p:nvSpPr>
            <p:cNvPr id="53" name="Rectangle 203">
              <a:extLst>
                <a:ext uri="{FF2B5EF4-FFF2-40B4-BE49-F238E27FC236}"/>
              </a:extLst>
            </p:cNvPr>
            <p:cNvSpPr/>
            <p:nvPr/>
          </p:nvSpPr>
          <p:spPr>
            <a:xfrm>
              <a:off x="5084243" y="3539712"/>
              <a:ext cx="839592" cy="450305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41719C"/>
              </a:solidFill>
            </a:ln>
          </p:spPr>
          <p:style>
            <a:lnRef idx="0">
              <a:schemeClr val="accent1"/>
            </a:lnRef>
            <a:fillRef idx="1">
              <a:schemeClr val="accent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20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abic Typesetting" panose="03020402040406030203" pitchFamily="66" charset="-78"/>
              </a:endParaRPr>
            </a:p>
          </p:txBody>
        </p:sp>
        <p:sp>
          <p:nvSpPr>
            <p:cNvPr id="54" name="Rectangle 203">
              <a:extLst>
                <a:ext uri="{FF2B5EF4-FFF2-40B4-BE49-F238E27FC236}"/>
              </a:extLst>
            </p:cNvPr>
            <p:cNvSpPr/>
            <p:nvPr/>
          </p:nvSpPr>
          <p:spPr>
            <a:xfrm>
              <a:off x="5080871" y="4067597"/>
              <a:ext cx="837907" cy="443557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41719C"/>
              </a:solidFill>
            </a:ln>
          </p:spPr>
          <p:style>
            <a:lnRef idx="0">
              <a:schemeClr val="accent1"/>
            </a:lnRef>
            <a:fillRef idx="1">
              <a:schemeClr val="accent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20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abic Typesetting" panose="03020402040406030203" pitchFamily="66" charset="-78"/>
              </a:endParaRPr>
            </a:p>
          </p:txBody>
        </p:sp>
        <p:sp>
          <p:nvSpPr>
            <p:cNvPr id="55" name="Rectangle 203">
              <a:extLst>
                <a:ext uri="{FF2B5EF4-FFF2-40B4-BE49-F238E27FC236}"/>
              </a:extLst>
            </p:cNvPr>
            <p:cNvSpPr/>
            <p:nvPr/>
          </p:nvSpPr>
          <p:spPr>
            <a:xfrm>
              <a:off x="5080871" y="4600541"/>
              <a:ext cx="837907" cy="445244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41719C"/>
              </a:solidFill>
            </a:ln>
          </p:spPr>
          <p:style>
            <a:lnRef idx="0">
              <a:schemeClr val="accent1"/>
            </a:lnRef>
            <a:fillRef idx="1">
              <a:schemeClr val="accent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20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abic Typesetting" panose="03020402040406030203" pitchFamily="66" charset="-78"/>
              </a:endParaRPr>
            </a:p>
          </p:txBody>
        </p:sp>
        <p:sp>
          <p:nvSpPr>
            <p:cNvPr id="56" name="Rectangle 203">
              <a:extLst>
                <a:ext uri="{FF2B5EF4-FFF2-40B4-BE49-F238E27FC236}"/>
              </a:extLst>
            </p:cNvPr>
            <p:cNvSpPr/>
            <p:nvPr/>
          </p:nvSpPr>
          <p:spPr>
            <a:xfrm>
              <a:off x="5080871" y="5143604"/>
              <a:ext cx="837907" cy="453677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41719C"/>
              </a:solidFill>
            </a:ln>
          </p:spPr>
          <p:style>
            <a:lnRef idx="0">
              <a:schemeClr val="accent1"/>
            </a:lnRef>
            <a:fillRef idx="1">
              <a:schemeClr val="accent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000" dirty="0">
                  <a:solidFill>
                    <a:schemeClr val="accent1">
                      <a:lumMod val="75000"/>
                    </a:schemeClr>
                  </a:solidFill>
                  <a:latin typeface="Arial" panose="020B0604020202020204" pitchFamily="34" charset="0"/>
                  <a:cs typeface="Arabic Typesetting" panose="03020402040406030203" pitchFamily="66" charset="-78"/>
                  <a:sym typeface="Wingdings" panose="05000000000000000000" pitchFamily="2" charset="2"/>
                </a:rPr>
                <a:t></a:t>
              </a:r>
              <a:endParaRPr lang="en-US" sz="20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abic Typesetting" panose="03020402040406030203" pitchFamily="66" charset="-78"/>
              </a:endParaRPr>
            </a:p>
          </p:txBody>
        </p:sp>
        <p:sp>
          <p:nvSpPr>
            <p:cNvPr id="57" name="Rectangle 203">
              <a:extLst>
                <a:ext uri="{FF2B5EF4-FFF2-40B4-BE49-F238E27FC236}"/>
              </a:extLst>
            </p:cNvPr>
            <p:cNvSpPr/>
            <p:nvPr/>
          </p:nvSpPr>
          <p:spPr>
            <a:xfrm>
              <a:off x="5979472" y="5143604"/>
              <a:ext cx="891855" cy="453677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41719C"/>
              </a:solidFill>
            </a:ln>
          </p:spPr>
          <p:style>
            <a:lnRef idx="0">
              <a:schemeClr val="accent1"/>
            </a:lnRef>
            <a:fillRef idx="1">
              <a:schemeClr val="accent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000" dirty="0">
                  <a:solidFill>
                    <a:schemeClr val="accent1">
                      <a:lumMod val="75000"/>
                    </a:schemeClr>
                  </a:solidFill>
                  <a:latin typeface="Arial" panose="020B0604020202020204" pitchFamily="34" charset="0"/>
                  <a:cs typeface="Arabic Typesetting" panose="03020402040406030203" pitchFamily="66" charset="-78"/>
                  <a:sym typeface="Wingdings" panose="05000000000000000000" pitchFamily="2" charset="2"/>
                </a:rPr>
                <a:t></a:t>
              </a:r>
              <a:endParaRPr lang="en-US" sz="20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abic Typesetting" panose="03020402040406030203" pitchFamily="66" charset="-78"/>
              </a:endParaRPr>
            </a:p>
          </p:txBody>
        </p:sp>
        <p:sp>
          <p:nvSpPr>
            <p:cNvPr id="58" name="Rectangle 203">
              <a:extLst>
                <a:ext uri="{FF2B5EF4-FFF2-40B4-BE49-F238E27FC236}"/>
              </a:extLst>
            </p:cNvPr>
            <p:cNvSpPr/>
            <p:nvPr/>
          </p:nvSpPr>
          <p:spPr>
            <a:xfrm>
              <a:off x="6952252" y="2664402"/>
              <a:ext cx="837907" cy="310322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0">
              <a:schemeClr val="accent1"/>
            </a:lnRef>
            <a:fillRef idx="1">
              <a:schemeClr val="accent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l-GR" sz="900" b="1" dirty="0">
                  <a:solidFill>
                    <a:schemeClr val="accent1">
                      <a:lumMod val="75000"/>
                    </a:schemeClr>
                  </a:solidFill>
                  <a:latin typeface="Arial" panose="020B0604020202020204" pitchFamily="34" charset="0"/>
                  <a:cs typeface="Arabic Typesetting" panose="03020402040406030203" pitchFamily="66" charset="-78"/>
                </a:rPr>
                <a:t>Μαιτρ</a:t>
              </a:r>
              <a:endParaRPr lang="en-US" sz="9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abic Typesetting" panose="03020402040406030203" pitchFamily="66" charset="-78"/>
              </a:endParaRPr>
            </a:p>
          </p:txBody>
        </p:sp>
        <p:sp>
          <p:nvSpPr>
            <p:cNvPr id="59" name="Rectangle 203">
              <a:extLst>
                <a:ext uri="{FF2B5EF4-FFF2-40B4-BE49-F238E27FC236}"/>
              </a:extLst>
            </p:cNvPr>
            <p:cNvSpPr/>
            <p:nvPr/>
          </p:nvSpPr>
          <p:spPr>
            <a:xfrm>
              <a:off x="6952252" y="3035439"/>
              <a:ext cx="837907" cy="440184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41719C"/>
              </a:solidFill>
            </a:ln>
          </p:spPr>
          <p:style>
            <a:lnRef idx="0">
              <a:schemeClr val="accent1"/>
            </a:lnRef>
            <a:fillRef idx="1">
              <a:schemeClr val="accent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20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abic Typesetting" panose="03020402040406030203" pitchFamily="66" charset="-78"/>
              </a:endParaRPr>
            </a:p>
          </p:txBody>
        </p:sp>
        <p:sp>
          <p:nvSpPr>
            <p:cNvPr id="60" name="Rectangle 203">
              <a:extLst>
                <a:ext uri="{FF2B5EF4-FFF2-40B4-BE49-F238E27FC236}"/>
              </a:extLst>
            </p:cNvPr>
            <p:cNvSpPr/>
            <p:nvPr/>
          </p:nvSpPr>
          <p:spPr>
            <a:xfrm>
              <a:off x="6945508" y="3539712"/>
              <a:ext cx="837907" cy="448618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41719C"/>
              </a:solidFill>
            </a:ln>
          </p:spPr>
          <p:style>
            <a:lnRef idx="0">
              <a:schemeClr val="accent1"/>
            </a:lnRef>
            <a:fillRef idx="1">
              <a:schemeClr val="accent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000" dirty="0">
                  <a:solidFill>
                    <a:schemeClr val="accent1">
                      <a:lumMod val="75000"/>
                    </a:schemeClr>
                  </a:solidFill>
                  <a:latin typeface="Arial" panose="020B0604020202020204" pitchFamily="34" charset="0"/>
                  <a:cs typeface="Arabic Typesetting" panose="03020402040406030203" pitchFamily="66" charset="-78"/>
                  <a:sym typeface="Wingdings" panose="05000000000000000000" pitchFamily="2" charset="2"/>
                </a:rPr>
                <a:t></a:t>
              </a:r>
              <a:endParaRPr lang="en-US" sz="20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abic Typesetting" panose="03020402040406030203" pitchFamily="66" charset="-78"/>
              </a:endParaRPr>
            </a:p>
          </p:txBody>
        </p:sp>
        <p:sp>
          <p:nvSpPr>
            <p:cNvPr id="61" name="Rectangle 203">
              <a:extLst>
                <a:ext uri="{FF2B5EF4-FFF2-40B4-BE49-F238E27FC236}"/>
              </a:extLst>
            </p:cNvPr>
            <p:cNvSpPr/>
            <p:nvPr/>
          </p:nvSpPr>
          <p:spPr>
            <a:xfrm>
              <a:off x="6952252" y="4067597"/>
              <a:ext cx="837907" cy="443557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41719C"/>
              </a:solidFill>
            </a:ln>
          </p:spPr>
          <p:style>
            <a:lnRef idx="0">
              <a:schemeClr val="accent1"/>
            </a:lnRef>
            <a:fillRef idx="1">
              <a:schemeClr val="accent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20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abic Typesetting" panose="03020402040406030203" pitchFamily="66" charset="-78"/>
              </a:endParaRPr>
            </a:p>
          </p:txBody>
        </p:sp>
        <p:sp>
          <p:nvSpPr>
            <p:cNvPr id="62" name="Rectangle 203">
              <a:extLst>
                <a:ext uri="{FF2B5EF4-FFF2-40B4-BE49-F238E27FC236}"/>
              </a:extLst>
            </p:cNvPr>
            <p:cNvSpPr/>
            <p:nvPr/>
          </p:nvSpPr>
          <p:spPr>
            <a:xfrm>
              <a:off x="6952252" y="4600541"/>
              <a:ext cx="837907" cy="443557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41719C"/>
              </a:solidFill>
            </a:ln>
          </p:spPr>
          <p:style>
            <a:lnRef idx="0">
              <a:schemeClr val="accent1"/>
            </a:lnRef>
            <a:fillRef idx="1">
              <a:schemeClr val="accent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20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abic Typesetting" panose="03020402040406030203" pitchFamily="66" charset="-78"/>
              </a:endParaRPr>
            </a:p>
          </p:txBody>
        </p:sp>
        <p:sp>
          <p:nvSpPr>
            <p:cNvPr id="63" name="Rectangle 203">
              <a:extLst>
                <a:ext uri="{FF2B5EF4-FFF2-40B4-BE49-F238E27FC236}"/>
              </a:extLst>
            </p:cNvPr>
            <p:cNvSpPr/>
            <p:nvPr/>
          </p:nvSpPr>
          <p:spPr>
            <a:xfrm>
              <a:off x="6955623" y="5141917"/>
              <a:ext cx="839592" cy="455364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41719C"/>
              </a:solidFill>
            </a:ln>
          </p:spPr>
          <p:style>
            <a:lnRef idx="0">
              <a:schemeClr val="accent1"/>
            </a:lnRef>
            <a:fillRef idx="1">
              <a:schemeClr val="accent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000" dirty="0">
                  <a:solidFill>
                    <a:schemeClr val="accent1">
                      <a:lumMod val="75000"/>
                    </a:schemeClr>
                  </a:solidFill>
                  <a:latin typeface="Arial" panose="020B0604020202020204" pitchFamily="34" charset="0"/>
                  <a:cs typeface="Arabic Typesetting" panose="03020402040406030203" pitchFamily="66" charset="-78"/>
                  <a:sym typeface="Wingdings" panose="05000000000000000000" pitchFamily="2" charset="2"/>
                </a:rPr>
                <a:t></a:t>
              </a:r>
              <a:endParaRPr lang="en-US" sz="20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abic Typesetting" panose="03020402040406030203" pitchFamily="66" charset="-78"/>
              </a:endParaRPr>
            </a:p>
          </p:txBody>
        </p:sp>
        <p:sp>
          <p:nvSpPr>
            <p:cNvPr id="64" name="Rectangle 203">
              <a:extLst>
                <a:ext uri="{FF2B5EF4-FFF2-40B4-BE49-F238E27FC236}"/>
              </a:extLst>
            </p:cNvPr>
            <p:cNvSpPr/>
            <p:nvPr/>
          </p:nvSpPr>
          <p:spPr>
            <a:xfrm>
              <a:off x="7887942" y="5146977"/>
              <a:ext cx="837906" cy="458737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41719C"/>
              </a:solidFill>
            </a:ln>
          </p:spPr>
          <p:style>
            <a:lnRef idx="0">
              <a:schemeClr val="accent1"/>
            </a:lnRef>
            <a:fillRef idx="1">
              <a:schemeClr val="accent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000" dirty="0">
                  <a:solidFill>
                    <a:schemeClr val="accent1">
                      <a:lumMod val="75000"/>
                    </a:schemeClr>
                  </a:solidFill>
                  <a:latin typeface="Arial" panose="020B0604020202020204" pitchFamily="34" charset="0"/>
                  <a:cs typeface="Arabic Typesetting" panose="03020402040406030203" pitchFamily="66" charset="-78"/>
                  <a:sym typeface="Wingdings" panose="05000000000000000000" pitchFamily="2" charset="2"/>
                </a:rPr>
                <a:t></a:t>
              </a:r>
              <a:endParaRPr lang="en-US" sz="2000" baseline="300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abic Typesetting" panose="03020402040406030203" pitchFamily="66" charset="-78"/>
              </a:endParaRPr>
            </a:p>
          </p:txBody>
        </p:sp>
        <p:sp>
          <p:nvSpPr>
            <p:cNvPr id="65" name="Rectangle 227">
              <a:extLst>
                <a:ext uri="{FF2B5EF4-FFF2-40B4-BE49-F238E27FC236}"/>
              </a:extLst>
            </p:cNvPr>
            <p:cNvSpPr/>
            <p:nvPr/>
          </p:nvSpPr>
          <p:spPr>
            <a:xfrm>
              <a:off x="8805087" y="2175308"/>
              <a:ext cx="896914" cy="438498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0">
              <a:schemeClr val="accent1"/>
            </a:lnRef>
            <a:fillRef idx="1">
              <a:schemeClr val="accent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lIns="0" tIns="0" rIns="0" bIns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l-GR" sz="1000" b="1" dirty="0">
                  <a:solidFill>
                    <a:schemeClr val="bg1"/>
                  </a:solidFill>
                  <a:latin typeface="Arial" panose="020B0604020202020204" pitchFamily="34" charset="0"/>
                  <a:cs typeface="Arabic Typesetting" panose="03020402040406030203" pitchFamily="66" charset="-78"/>
                </a:rPr>
                <a:t>Τεχνικοί Υπάλληλοι</a:t>
              </a:r>
              <a:endParaRPr lang="en-US" sz="1000" b="1" dirty="0">
                <a:solidFill>
                  <a:schemeClr val="bg1"/>
                </a:solidFill>
                <a:latin typeface="Arial" panose="020B0604020202020204" pitchFamily="34" charset="0"/>
                <a:cs typeface="Arabic Typesetting" panose="03020402040406030203" pitchFamily="66" charset="-78"/>
              </a:endParaRPr>
            </a:p>
          </p:txBody>
        </p:sp>
        <p:sp>
          <p:nvSpPr>
            <p:cNvPr id="66" name="Rectangle 203">
              <a:extLst>
                <a:ext uri="{FF2B5EF4-FFF2-40B4-BE49-F238E27FC236}"/>
              </a:extLst>
            </p:cNvPr>
            <p:cNvSpPr/>
            <p:nvPr/>
          </p:nvSpPr>
          <p:spPr>
            <a:xfrm>
              <a:off x="8803401" y="2664402"/>
              <a:ext cx="888485" cy="308635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0">
              <a:schemeClr val="accent1"/>
            </a:lnRef>
            <a:fillRef idx="1">
              <a:schemeClr val="accent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l-GR" sz="900" b="1" dirty="0">
                  <a:solidFill>
                    <a:schemeClr val="accent1">
                      <a:lumMod val="75000"/>
                    </a:schemeClr>
                  </a:solidFill>
                  <a:latin typeface="Arial" panose="020B0604020202020204" pitchFamily="34" charset="0"/>
                  <a:cs typeface="Arabic Typesetting" panose="03020402040406030203" pitchFamily="66" charset="-78"/>
                </a:rPr>
                <a:t>Εσωτερικοί  χώροι</a:t>
              </a:r>
              <a:endParaRPr lang="en-US" sz="9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abic Typesetting" panose="03020402040406030203" pitchFamily="66" charset="-78"/>
              </a:endParaRPr>
            </a:p>
          </p:txBody>
        </p:sp>
        <p:sp>
          <p:nvSpPr>
            <p:cNvPr id="68" name="Rectangle 203">
              <a:extLst>
                <a:ext uri="{FF2B5EF4-FFF2-40B4-BE49-F238E27FC236}"/>
              </a:extLst>
            </p:cNvPr>
            <p:cNvSpPr/>
            <p:nvPr/>
          </p:nvSpPr>
          <p:spPr>
            <a:xfrm>
              <a:off x="8798344" y="3033752"/>
              <a:ext cx="886798" cy="438498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41719C"/>
              </a:solidFill>
            </a:ln>
          </p:spPr>
          <p:style>
            <a:lnRef idx="0">
              <a:schemeClr val="accent1"/>
            </a:lnRef>
            <a:fillRef idx="1">
              <a:schemeClr val="accent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000" dirty="0">
                  <a:solidFill>
                    <a:schemeClr val="accent1">
                      <a:lumMod val="75000"/>
                    </a:schemeClr>
                  </a:solidFill>
                  <a:latin typeface="Arial" panose="020B0604020202020204" pitchFamily="34" charset="0"/>
                  <a:cs typeface="Arabic Typesetting" panose="03020402040406030203" pitchFamily="66" charset="-78"/>
                  <a:sym typeface="Wingdings" panose="05000000000000000000" pitchFamily="2" charset="2"/>
                </a:rPr>
                <a:t></a:t>
              </a:r>
              <a:r>
                <a:rPr lang="el-GR" sz="1200" baseline="60000" dirty="0">
                  <a:solidFill>
                    <a:schemeClr val="accent1">
                      <a:lumMod val="75000"/>
                    </a:schemeClr>
                  </a:solidFill>
                  <a:latin typeface="Arial" panose="020B0604020202020204" pitchFamily="34" charset="0"/>
                  <a:cs typeface="Arabic Typesetting" panose="03020402040406030203" pitchFamily="66" charset="-78"/>
                  <a:sym typeface="Wingdings" panose="05000000000000000000" pitchFamily="2" charset="2"/>
                </a:rPr>
                <a:t>4</a:t>
              </a:r>
              <a:endParaRPr lang="en-US" sz="1400" baseline="600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abic Typesetting" panose="03020402040406030203" pitchFamily="66" charset="-78"/>
              </a:endParaRPr>
            </a:p>
          </p:txBody>
        </p:sp>
        <p:sp>
          <p:nvSpPr>
            <p:cNvPr id="69" name="Rectangle 203">
              <a:extLst>
                <a:ext uri="{FF2B5EF4-FFF2-40B4-BE49-F238E27FC236}"/>
              </a:extLst>
            </p:cNvPr>
            <p:cNvSpPr/>
            <p:nvPr/>
          </p:nvSpPr>
          <p:spPr>
            <a:xfrm>
              <a:off x="8811831" y="3559950"/>
              <a:ext cx="873311" cy="446931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41719C"/>
              </a:solidFill>
            </a:ln>
          </p:spPr>
          <p:style>
            <a:lnRef idx="0">
              <a:schemeClr val="accent1"/>
            </a:lnRef>
            <a:fillRef idx="1">
              <a:schemeClr val="accent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20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abic Typesetting" panose="03020402040406030203" pitchFamily="66" charset="-78"/>
              </a:endParaRPr>
            </a:p>
          </p:txBody>
        </p:sp>
        <p:sp>
          <p:nvSpPr>
            <p:cNvPr id="70" name="Rectangle 203">
              <a:extLst>
                <a:ext uri="{FF2B5EF4-FFF2-40B4-BE49-F238E27FC236}"/>
              </a:extLst>
            </p:cNvPr>
            <p:cNvSpPr/>
            <p:nvPr/>
          </p:nvSpPr>
          <p:spPr>
            <a:xfrm>
              <a:off x="8811831" y="4082775"/>
              <a:ext cx="876683" cy="443558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41719C"/>
              </a:solidFill>
            </a:ln>
          </p:spPr>
          <p:style>
            <a:lnRef idx="0">
              <a:schemeClr val="accent1"/>
            </a:lnRef>
            <a:fillRef idx="1">
              <a:schemeClr val="accent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20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abic Typesetting" panose="03020402040406030203" pitchFamily="66" charset="-78"/>
              </a:endParaRPr>
            </a:p>
          </p:txBody>
        </p:sp>
        <p:sp>
          <p:nvSpPr>
            <p:cNvPr id="71" name="Rectangle 203">
              <a:extLst>
                <a:ext uri="{FF2B5EF4-FFF2-40B4-BE49-F238E27FC236}"/>
              </a:extLst>
            </p:cNvPr>
            <p:cNvSpPr/>
            <p:nvPr/>
          </p:nvSpPr>
          <p:spPr>
            <a:xfrm>
              <a:off x="8811831" y="4600541"/>
              <a:ext cx="876683" cy="443557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41719C"/>
              </a:solidFill>
            </a:ln>
          </p:spPr>
          <p:style>
            <a:lnRef idx="0">
              <a:schemeClr val="accent1"/>
            </a:lnRef>
            <a:fillRef idx="1">
              <a:schemeClr val="accent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2000" baseline="300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abic Typesetting" panose="03020402040406030203" pitchFamily="66" charset="-78"/>
              </a:endParaRPr>
            </a:p>
          </p:txBody>
        </p:sp>
        <p:sp>
          <p:nvSpPr>
            <p:cNvPr id="72" name="Rectangle 203">
              <a:extLst>
                <a:ext uri="{FF2B5EF4-FFF2-40B4-BE49-F238E27FC236}"/>
              </a:extLst>
            </p:cNvPr>
            <p:cNvSpPr/>
            <p:nvPr/>
          </p:nvSpPr>
          <p:spPr>
            <a:xfrm>
              <a:off x="8808459" y="5155409"/>
              <a:ext cx="876683" cy="441871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41719C"/>
              </a:solidFill>
            </a:ln>
          </p:spPr>
          <p:style>
            <a:lnRef idx="0">
              <a:schemeClr val="accent1"/>
            </a:lnRef>
            <a:fillRef idx="1">
              <a:schemeClr val="accent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2000" baseline="300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abic Typesetting" panose="03020402040406030203" pitchFamily="66" charset="-78"/>
              </a:endParaRPr>
            </a:p>
          </p:txBody>
        </p:sp>
      </p:grpSp>
      <p:sp>
        <p:nvSpPr>
          <p:cNvPr id="74" name="TextBox 73"/>
          <p:cNvSpPr txBox="1"/>
          <p:nvPr/>
        </p:nvSpPr>
        <p:spPr>
          <a:xfrm>
            <a:off x="614363" y="5219700"/>
            <a:ext cx="6926262" cy="90011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1050" dirty="0">
                <a:solidFill>
                  <a:srgbClr val="002060"/>
                </a:solidFill>
                <a:latin typeface="+mn-lt"/>
                <a:cs typeface="+mn-cs"/>
              </a:rPr>
              <a:t>1.&amp; 2.  Μάσκα ή ασπίδα προσώπου.</a:t>
            </a:r>
            <a:endParaRPr lang="el-GR" sz="1050" dirty="0">
              <a:solidFill>
                <a:srgbClr val="002060"/>
              </a:solidFill>
              <a:latin typeface="+mn-lt"/>
              <a:cs typeface="+mn-cs"/>
            </a:endParaRPr>
          </a:p>
          <a:p>
            <a:pPr marL="228600" indent="-228600" fontAlgn="auto">
              <a:spcBef>
                <a:spcPts val="0"/>
              </a:spcBef>
              <a:spcAft>
                <a:spcPts val="0"/>
              </a:spcAft>
              <a:buFontTx/>
              <a:buAutoNum type="arabicPeriod" startAt="3"/>
              <a:defRPr/>
            </a:pPr>
            <a:r>
              <a:rPr lang="el-GR" sz="1050" dirty="0">
                <a:solidFill>
                  <a:srgbClr val="002060"/>
                </a:solidFill>
                <a:latin typeface="+mn-lt"/>
                <a:cs typeface="+mn-cs"/>
              </a:rPr>
              <a:t>     Γάντια κατά τη διαδικασία καθαριότητας.</a:t>
            </a:r>
          </a:p>
          <a:p>
            <a:pPr marL="228600" indent="-228600" fontAlgn="auto">
              <a:spcBef>
                <a:spcPts val="0"/>
              </a:spcBef>
              <a:spcAft>
                <a:spcPts val="0"/>
              </a:spcAft>
              <a:buFontTx/>
              <a:buAutoNum type="arabicPeriod" startAt="3"/>
              <a:defRPr/>
            </a:pPr>
            <a:r>
              <a:rPr lang="el-GR" sz="1050" dirty="0">
                <a:solidFill>
                  <a:srgbClr val="002060"/>
                </a:solidFill>
                <a:latin typeface="+mn-lt"/>
                <a:cs typeface="+mn-cs"/>
              </a:rPr>
              <a:t>     Μάσκα </a:t>
            </a:r>
            <a:r>
              <a:rPr lang="el-GR" sz="1050" dirty="0">
                <a:solidFill>
                  <a:srgbClr val="002060"/>
                </a:solidFill>
                <a:latin typeface="+mn-lt"/>
                <a:cs typeface="+mn-cs"/>
              </a:rPr>
              <a:t>όπου  έρχονται σε επαφή με κοινό ή με άλλους εργαζόμενους  όταν δεν μπορεί να τηρηθεί η </a:t>
            </a:r>
            <a:r>
              <a:rPr lang="el-GR" sz="1050" dirty="0">
                <a:solidFill>
                  <a:srgbClr val="002060"/>
                </a:solidFill>
                <a:latin typeface="+mn-lt"/>
                <a:cs typeface="+mn-cs"/>
              </a:rPr>
              <a:t>απόσταση.</a:t>
            </a:r>
          </a:p>
          <a:p>
            <a:pPr marL="228600" indent="-228600" fontAlgn="auto">
              <a:spcBef>
                <a:spcPts val="0"/>
              </a:spcBef>
              <a:spcAft>
                <a:spcPts val="0"/>
              </a:spcAft>
              <a:buFontTx/>
              <a:buAutoNum type="arabicPeriod" startAt="3"/>
              <a:defRPr/>
            </a:pPr>
            <a:r>
              <a:rPr lang="el-GR" sz="1050" dirty="0">
                <a:solidFill>
                  <a:srgbClr val="002060"/>
                </a:solidFill>
                <a:latin typeface="+mn-lt"/>
                <a:cs typeface="+mn-cs"/>
              </a:rPr>
              <a:t> </a:t>
            </a:r>
            <a:r>
              <a:rPr lang="el-GR" sz="1050" dirty="0">
                <a:solidFill>
                  <a:srgbClr val="002060"/>
                </a:solidFill>
                <a:latin typeface="+mn-lt"/>
                <a:cs typeface="+mn-cs"/>
              </a:rPr>
              <a:t>    Σε περίπτωση που έρχονται σε επαφή με το κοινό.</a:t>
            </a:r>
          </a:p>
          <a:p>
            <a:pPr marL="228600" indent="-228600" fontAlgn="auto">
              <a:spcBef>
                <a:spcPts val="0"/>
              </a:spcBef>
              <a:spcAft>
                <a:spcPts val="0"/>
              </a:spcAft>
              <a:buFontTx/>
              <a:buAutoNum type="arabicPeriod" startAt="3"/>
              <a:defRPr/>
            </a:pPr>
            <a:r>
              <a:rPr lang="el-GR" sz="1050" dirty="0">
                <a:solidFill>
                  <a:srgbClr val="002060"/>
                </a:solidFill>
                <a:latin typeface="+mn-lt"/>
                <a:cs typeface="+mn-cs"/>
              </a:rPr>
              <a:t> </a:t>
            </a:r>
            <a:r>
              <a:rPr lang="el-GR" sz="1050" dirty="0">
                <a:solidFill>
                  <a:srgbClr val="002060"/>
                </a:solidFill>
                <a:latin typeface="+mn-lt"/>
                <a:cs typeface="+mn-cs"/>
              </a:rPr>
              <a:t>    </a:t>
            </a:r>
            <a:r>
              <a:rPr lang="el-GR" sz="1050" dirty="0">
                <a:solidFill>
                  <a:srgbClr val="002060"/>
                </a:solidFill>
                <a:latin typeface="+mn-lt"/>
                <a:cs typeface="+mn-cs"/>
              </a:rPr>
              <a:t>Χρήση μάσκας </a:t>
            </a:r>
            <a:r>
              <a:rPr lang="el-GR" sz="1050" dirty="0">
                <a:solidFill>
                  <a:schemeClr val="accent3">
                    <a:lumMod val="50000"/>
                  </a:schemeClr>
                </a:solidFill>
                <a:latin typeface="+mn-lt"/>
                <a:cs typeface="+mn-cs"/>
              </a:rPr>
              <a:t>εφόσον έρχονται σε επαφή με το κοινό και δεν </a:t>
            </a:r>
            <a:r>
              <a:rPr lang="el-GR" sz="1050" dirty="0">
                <a:solidFill>
                  <a:schemeClr val="accent3">
                    <a:lumMod val="50000"/>
                  </a:schemeClr>
                </a:solidFill>
                <a:latin typeface="+mn-lt"/>
                <a:cs typeface="+mn-cs"/>
              </a:rPr>
              <a:t>είναι δυνατή η τήρηση </a:t>
            </a:r>
            <a:r>
              <a:rPr lang="el-GR" sz="1050" dirty="0">
                <a:solidFill>
                  <a:schemeClr val="accent3">
                    <a:lumMod val="50000"/>
                  </a:schemeClr>
                </a:solidFill>
                <a:latin typeface="+mn-lt"/>
                <a:cs typeface="+mn-cs"/>
              </a:rPr>
              <a:t>απόστασης. </a:t>
            </a:r>
            <a:endParaRPr lang="el-GR" sz="1050" dirty="0">
              <a:solidFill>
                <a:schemeClr val="accent3">
                  <a:lumMod val="50000"/>
                </a:schemeClr>
              </a:solidFill>
              <a:latin typeface="+mn-lt"/>
              <a:cs typeface="+mn-cs"/>
            </a:endParaRPr>
          </a:p>
        </p:txBody>
      </p:sp>
      <p:sp>
        <p:nvSpPr>
          <p:cNvPr id="76" name="Rectangle: Diagonal Corners Snipped 10">
            <a:extLst>
              <a:ext uri="{FF2B5EF4-FFF2-40B4-BE49-F238E27FC236}"/>
            </a:extLst>
          </p:cNvPr>
          <p:cNvSpPr/>
          <p:nvPr/>
        </p:nvSpPr>
        <p:spPr>
          <a:xfrm>
            <a:off x="425450" y="409575"/>
            <a:ext cx="10987088" cy="874713"/>
          </a:xfrm>
          <a:prstGeom prst="snip2Diag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txBody>
          <a:bodyPr lIns="111176" tIns="15860" rIns="111176" bIns="15860" anchor="ctr"/>
          <a:lstStyle/>
          <a:p>
            <a:r>
              <a:rPr lang="en-US" sz="2400">
                <a:solidFill>
                  <a:srgbClr val="FFFFFF"/>
                </a:solidFill>
                <a:latin typeface="Calibri" pitchFamily="34" charset="0"/>
                <a:sym typeface="Georgia" pitchFamily="18" charset="0"/>
              </a:rPr>
              <a:t>4</a:t>
            </a:r>
            <a:r>
              <a:rPr lang="en-GB" sz="2400">
                <a:solidFill>
                  <a:srgbClr val="FFFFFF"/>
                </a:solidFill>
                <a:latin typeface="Calibri" pitchFamily="34" charset="0"/>
                <a:sym typeface="Georgia" pitchFamily="18" charset="0"/>
              </a:rPr>
              <a:t>o </a:t>
            </a:r>
            <a:r>
              <a:rPr lang="el-GR" sz="2400">
                <a:solidFill>
                  <a:srgbClr val="FFFFFF"/>
                </a:solidFill>
                <a:latin typeface="Calibri" pitchFamily="34" charset="0"/>
                <a:sym typeface="Georgia" pitchFamily="18" charset="0"/>
              </a:rPr>
              <a:t>Στάδιο – </a:t>
            </a:r>
            <a:r>
              <a:rPr lang="en-US" sz="2400">
                <a:solidFill>
                  <a:srgbClr val="FFFFFF"/>
                </a:solidFill>
                <a:latin typeface="Calibri" pitchFamily="34" charset="0"/>
                <a:sym typeface="Georgia" pitchFamily="18" charset="0"/>
              </a:rPr>
              <a:t>25</a:t>
            </a:r>
            <a:r>
              <a:rPr lang="el-GR" sz="2400">
                <a:solidFill>
                  <a:srgbClr val="FFFFFF"/>
                </a:solidFill>
                <a:latin typeface="Calibri" pitchFamily="34" charset="0"/>
                <a:sym typeface="Georgia" pitchFamily="18" charset="0"/>
              </a:rPr>
              <a:t> Μαΐου</a:t>
            </a:r>
          </a:p>
        </p:txBody>
      </p:sp>
      <p:sp>
        <p:nvSpPr>
          <p:cNvPr id="78" name="Rectangle 227">
            <a:extLst>
              <a:ext uri="{FF2B5EF4-FFF2-40B4-BE49-F238E27FC236}"/>
            </a:extLst>
          </p:cNvPr>
          <p:cNvSpPr/>
          <p:nvPr/>
        </p:nvSpPr>
        <p:spPr>
          <a:xfrm>
            <a:off x="9545638" y="1789113"/>
            <a:ext cx="936625" cy="41116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dk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1000" b="1" dirty="0">
                <a:solidFill>
                  <a:schemeClr val="bg1"/>
                </a:solidFill>
                <a:latin typeface="Arial" panose="020B0604020202020204" pitchFamily="34" charset="0"/>
                <a:cs typeface="Arabic Typesetting" panose="03020402040406030203" pitchFamily="66" charset="-78"/>
              </a:rPr>
              <a:t>Προμηθευτές</a:t>
            </a:r>
            <a:endParaRPr lang="en-US" sz="1000" b="1" dirty="0">
              <a:solidFill>
                <a:schemeClr val="bg1"/>
              </a:solidFill>
              <a:latin typeface="Arial" panose="020B0604020202020204" pitchFamily="34" charset="0"/>
              <a:cs typeface="Arabic Typesetting" panose="03020402040406030203" pitchFamily="66" charset="-78"/>
            </a:endParaRPr>
          </a:p>
        </p:txBody>
      </p:sp>
      <p:sp>
        <p:nvSpPr>
          <p:cNvPr id="79" name="Rectangle 203">
            <a:extLst>
              <a:ext uri="{FF2B5EF4-FFF2-40B4-BE49-F238E27FC236}"/>
            </a:extLst>
          </p:cNvPr>
          <p:cNvSpPr/>
          <p:nvPr/>
        </p:nvSpPr>
        <p:spPr>
          <a:xfrm>
            <a:off x="9545638" y="2247900"/>
            <a:ext cx="936625" cy="2921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9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abic Typesetting" panose="03020402040406030203" pitchFamily="66" charset="-78"/>
              </a:rPr>
              <a:t>Α΄ Υλών/ αναλώσιμων</a:t>
            </a:r>
            <a:endParaRPr lang="en-US" sz="900" b="1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abic Typesetting" panose="03020402040406030203" pitchFamily="66" charset="-78"/>
            </a:endParaRPr>
          </a:p>
        </p:txBody>
      </p:sp>
      <p:sp>
        <p:nvSpPr>
          <p:cNvPr id="80" name="Rectangle 203">
            <a:extLst>
              <a:ext uri="{FF2B5EF4-FFF2-40B4-BE49-F238E27FC236}"/>
            </a:extLst>
          </p:cNvPr>
          <p:cNvSpPr/>
          <p:nvPr/>
        </p:nvSpPr>
        <p:spPr>
          <a:xfrm>
            <a:off x="9540875" y="2597150"/>
            <a:ext cx="941388" cy="412750"/>
          </a:xfrm>
          <a:prstGeom prst="rect">
            <a:avLst/>
          </a:prstGeom>
          <a:solidFill>
            <a:schemeClr val="bg1"/>
          </a:solidFill>
          <a:ln>
            <a:solidFill>
              <a:srgbClr val="41719C"/>
            </a:solidFill>
          </a:ln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abic Typesetting" panose="03020402040406030203" pitchFamily="66" charset="-78"/>
                <a:sym typeface="Wingdings" panose="05000000000000000000" pitchFamily="2" charset="2"/>
              </a:rPr>
              <a:t></a:t>
            </a:r>
            <a:endParaRPr lang="en-US" sz="1400" baseline="60000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abic Typesetting" panose="03020402040406030203" pitchFamily="66" charset="-78"/>
            </a:endParaRPr>
          </a:p>
        </p:txBody>
      </p:sp>
      <p:sp>
        <p:nvSpPr>
          <p:cNvPr id="81" name="Rectangle 203">
            <a:extLst>
              <a:ext uri="{FF2B5EF4-FFF2-40B4-BE49-F238E27FC236}"/>
            </a:extLst>
          </p:cNvPr>
          <p:cNvSpPr/>
          <p:nvPr/>
        </p:nvSpPr>
        <p:spPr>
          <a:xfrm>
            <a:off x="9551988" y="3092450"/>
            <a:ext cx="930275" cy="420688"/>
          </a:xfrm>
          <a:prstGeom prst="rect">
            <a:avLst/>
          </a:prstGeom>
          <a:solidFill>
            <a:schemeClr val="bg1"/>
          </a:solidFill>
          <a:ln>
            <a:solidFill>
              <a:srgbClr val="41719C"/>
            </a:solidFill>
          </a:ln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000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abic Typesetting" panose="03020402040406030203" pitchFamily="66" charset="-78"/>
            </a:endParaRPr>
          </a:p>
        </p:txBody>
      </p:sp>
      <p:sp>
        <p:nvSpPr>
          <p:cNvPr id="82" name="Rectangle 203">
            <a:extLst>
              <a:ext uri="{FF2B5EF4-FFF2-40B4-BE49-F238E27FC236}"/>
            </a:extLst>
          </p:cNvPr>
          <p:cNvSpPr/>
          <p:nvPr/>
        </p:nvSpPr>
        <p:spPr>
          <a:xfrm>
            <a:off x="9551988" y="3584575"/>
            <a:ext cx="930275" cy="417513"/>
          </a:xfrm>
          <a:prstGeom prst="rect">
            <a:avLst/>
          </a:prstGeom>
          <a:solidFill>
            <a:schemeClr val="bg1"/>
          </a:solidFill>
          <a:ln>
            <a:solidFill>
              <a:srgbClr val="41719C"/>
            </a:solidFill>
          </a:ln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000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abic Typesetting" panose="03020402040406030203" pitchFamily="66" charset="-78"/>
            </a:endParaRPr>
          </a:p>
        </p:txBody>
      </p:sp>
      <p:sp>
        <p:nvSpPr>
          <p:cNvPr id="83" name="Rectangle 203">
            <a:extLst>
              <a:ext uri="{FF2B5EF4-FFF2-40B4-BE49-F238E27FC236}"/>
            </a:extLst>
          </p:cNvPr>
          <p:cNvSpPr/>
          <p:nvPr/>
        </p:nvSpPr>
        <p:spPr>
          <a:xfrm>
            <a:off x="9551988" y="4071938"/>
            <a:ext cx="930275" cy="417512"/>
          </a:xfrm>
          <a:prstGeom prst="rect">
            <a:avLst/>
          </a:prstGeom>
          <a:solidFill>
            <a:schemeClr val="bg1"/>
          </a:solidFill>
          <a:ln>
            <a:solidFill>
              <a:srgbClr val="41719C"/>
            </a:solidFill>
          </a:ln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000" baseline="30000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abic Typesetting" panose="03020402040406030203" pitchFamily="66" charset="-78"/>
            </a:endParaRPr>
          </a:p>
        </p:txBody>
      </p:sp>
      <p:sp>
        <p:nvSpPr>
          <p:cNvPr id="84" name="Rectangle 203">
            <a:extLst>
              <a:ext uri="{FF2B5EF4-FFF2-40B4-BE49-F238E27FC236}"/>
            </a:extLst>
          </p:cNvPr>
          <p:cNvSpPr/>
          <p:nvPr/>
        </p:nvSpPr>
        <p:spPr>
          <a:xfrm>
            <a:off x="9550400" y="4595813"/>
            <a:ext cx="931863" cy="417512"/>
          </a:xfrm>
          <a:prstGeom prst="rect">
            <a:avLst/>
          </a:prstGeom>
          <a:solidFill>
            <a:schemeClr val="bg1"/>
          </a:solidFill>
          <a:ln>
            <a:solidFill>
              <a:srgbClr val="41719C"/>
            </a:solidFill>
          </a:ln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abic Typesetting" panose="03020402040406030203" pitchFamily="66" charset="-78"/>
                <a:sym typeface="Wingdings" panose="05000000000000000000" pitchFamily="2" charset="2"/>
              </a:rPr>
              <a:t></a:t>
            </a:r>
            <a:endParaRPr lang="en-US" sz="1400" baseline="60000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abic Typesetting" panose="03020402040406030203" pitchFamily="66" charset="-78"/>
            </a:endParaRPr>
          </a:p>
        </p:txBody>
      </p:sp>
      <p:sp>
        <p:nvSpPr>
          <p:cNvPr id="85" name="Ορθογώνιο 84"/>
          <p:cNvSpPr/>
          <p:nvPr/>
        </p:nvSpPr>
        <p:spPr>
          <a:xfrm>
            <a:off x="8866188" y="4619625"/>
            <a:ext cx="366712" cy="36988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abic Typesetting" panose="03020402040406030203" pitchFamily="66" charset="-78"/>
                <a:sym typeface="Wingdings" panose="05000000000000000000" pitchFamily="2" charset="2"/>
              </a:rPr>
              <a:t></a:t>
            </a:r>
            <a:endParaRPr lang="en-US" sz="1200" baseline="60000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abic Typesetting" panose="03020402040406030203" pitchFamily="66" charset="-78"/>
            </a:endParaRPr>
          </a:p>
        </p:txBody>
      </p:sp>
      <p:sp>
        <p:nvSpPr>
          <p:cNvPr id="86" name="Rectangle 227">
            <a:extLst>
              <a:ext uri="{FF2B5EF4-FFF2-40B4-BE49-F238E27FC236}"/>
            </a:extLst>
          </p:cNvPr>
          <p:cNvSpPr/>
          <p:nvPr/>
        </p:nvSpPr>
        <p:spPr>
          <a:xfrm>
            <a:off x="10564813" y="1789113"/>
            <a:ext cx="844550" cy="41116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dk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1000" b="1" dirty="0">
                <a:solidFill>
                  <a:schemeClr val="bg1"/>
                </a:solidFill>
                <a:latin typeface="Arial" panose="020B0604020202020204" pitchFamily="34" charset="0"/>
                <a:cs typeface="Arabic Typesetting" panose="03020402040406030203" pitchFamily="66" charset="-78"/>
              </a:rPr>
              <a:t>Λοιποί εργαζόμενοι</a:t>
            </a:r>
            <a:endParaRPr lang="en-US" sz="1000" b="1" dirty="0">
              <a:solidFill>
                <a:schemeClr val="bg1"/>
              </a:solidFill>
              <a:latin typeface="Arial" panose="020B0604020202020204" pitchFamily="34" charset="0"/>
              <a:cs typeface="Arabic Typesetting" panose="03020402040406030203" pitchFamily="66" charset="-78"/>
            </a:endParaRPr>
          </a:p>
        </p:txBody>
      </p:sp>
      <p:sp>
        <p:nvSpPr>
          <p:cNvPr id="87" name="Rectangle 203">
            <a:extLst>
              <a:ext uri="{FF2B5EF4-FFF2-40B4-BE49-F238E27FC236}"/>
            </a:extLst>
          </p:cNvPr>
          <p:cNvSpPr/>
          <p:nvPr/>
        </p:nvSpPr>
        <p:spPr>
          <a:xfrm>
            <a:off x="10563225" y="2247900"/>
            <a:ext cx="836613" cy="2921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9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abic Typesetting" panose="03020402040406030203" pitchFamily="66" charset="-78"/>
              </a:rPr>
              <a:t>Εξωτερικοί χώροι</a:t>
            </a:r>
            <a:endParaRPr lang="en-US" sz="900" b="1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abic Typesetting" panose="03020402040406030203" pitchFamily="66" charset="-78"/>
            </a:endParaRPr>
          </a:p>
        </p:txBody>
      </p:sp>
      <p:sp>
        <p:nvSpPr>
          <p:cNvPr id="88" name="Rectangle 203">
            <a:extLst>
              <a:ext uri="{FF2B5EF4-FFF2-40B4-BE49-F238E27FC236}"/>
            </a:extLst>
          </p:cNvPr>
          <p:cNvSpPr/>
          <p:nvPr/>
        </p:nvSpPr>
        <p:spPr>
          <a:xfrm>
            <a:off x="10548938" y="2597150"/>
            <a:ext cx="850900" cy="412750"/>
          </a:xfrm>
          <a:prstGeom prst="rect">
            <a:avLst/>
          </a:prstGeom>
          <a:solidFill>
            <a:schemeClr val="bg1"/>
          </a:solidFill>
          <a:ln>
            <a:solidFill>
              <a:srgbClr val="41719C"/>
            </a:solidFill>
          </a:ln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abic Typesetting" panose="03020402040406030203" pitchFamily="66" charset="-78"/>
                <a:sym typeface="Wingdings" panose="05000000000000000000" pitchFamily="2" charset="2"/>
              </a:rPr>
              <a:t></a:t>
            </a:r>
            <a:r>
              <a:rPr lang="el-GR" sz="1200" baseline="600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abic Typesetting" panose="03020402040406030203" pitchFamily="66" charset="-78"/>
                <a:sym typeface="Wingdings" panose="05000000000000000000" pitchFamily="2" charset="2"/>
              </a:rPr>
              <a:t>6</a:t>
            </a:r>
            <a:endParaRPr lang="en-US" sz="1400" baseline="60000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abic Typesetting" panose="03020402040406030203" pitchFamily="66" charset="-78"/>
            </a:endParaRPr>
          </a:p>
        </p:txBody>
      </p:sp>
      <p:sp>
        <p:nvSpPr>
          <p:cNvPr id="89" name="Rectangle 203">
            <a:extLst>
              <a:ext uri="{FF2B5EF4-FFF2-40B4-BE49-F238E27FC236}"/>
            </a:extLst>
          </p:cNvPr>
          <p:cNvSpPr/>
          <p:nvPr/>
        </p:nvSpPr>
        <p:spPr>
          <a:xfrm>
            <a:off x="10561638" y="3092450"/>
            <a:ext cx="838200" cy="420688"/>
          </a:xfrm>
          <a:prstGeom prst="rect">
            <a:avLst/>
          </a:prstGeom>
          <a:solidFill>
            <a:schemeClr val="bg1"/>
          </a:solidFill>
          <a:ln>
            <a:solidFill>
              <a:srgbClr val="41719C"/>
            </a:solidFill>
          </a:ln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000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abic Typesetting" panose="03020402040406030203" pitchFamily="66" charset="-78"/>
            </a:endParaRPr>
          </a:p>
        </p:txBody>
      </p:sp>
      <p:sp>
        <p:nvSpPr>
          <p:cNvPr id="90" name="Rectangle 203">
            <a:extLst>
              <a:ext uri="{FF2B5EF4-FFF2-40B4-BE49-F238E27FC236}"/>
            </a:extLst>
          </p:cNvPr>
          <p:cNvSpPr/>
          <p:nvPr/>
        </p:nvSpPr>
        <p:spPr>
          <a:xfrm>
            <a:off x="10561638" y="3584575"/>
            <a:ext cx="825500" cy="417513"/>
          </a:xfrm>
          <a:prstGeom prst="rect">
            <a:avLst/>
          </a:prstGeom>
          <a:solidFill>
            <a:schemeClr val="bg1"/>
          </a:solidFill>
          <a:ln>
            <a:solidFill>
              <a:srgbClr val="41719C"/>
            </a:solidFill>
          </a:ln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abic Typesetting" panose="03020402040406030203" pitchFamily="66" charset="-78"/>
                <a:sym typeface="Wingdings" panose="05000000000000000000" pitchFamily="2" charset="2"/>
              </a:rPr>
              <a:t></a:t>
            </a:r>
            <a:r>
              <a:rPr lang="el-GR" sz="1200" baseline="600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abic Typesetting" panose="03020402040406030203" pitchFamily="66" charset="-78"/>
                <a:sym typeface="Wingdings" panose="05000000000000000000" pitchFamily="2" charset="2"/>
              </a:rPr>
              <a:t>5</a:t>
            </a:r>
            <a:endParaRPr lang="en-US" sz="1400" baseline="60000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abic Typesetting" panose="03020402040406030203" pitchFamily="66" charset="-78"/>
            </a:endParaRPr>
          </a:p>
        </p:txBody>
      </p:sp>
      <p:sp>
        <p:nvSpPr>
          <p:cNvPr id="91" name="Rectangle 203">
            <a:extLst>
              <a:ext uri="{FF2B5EF4-FFF2-40B4-BE49-F238E27FC236}"/>
            </a:extLst>
          </p:cNvPr>
          <p:cNvSpPr/>
          <p:nvPr/>
        </p:nvSpPr>
        <p:spPr>
          <a:xfrm>
            <a:off x="10560050" y="4071938"/>
            <a:ext cx="827088" cy="417512"/>
          </a:xfrm>
          <a:prstGeom prst="rect">
            <a:avLst/>
          </a:prstGeom>
          <a:solidFill>
            <a:schemeClr val="bg1"/>
          </a:solidFill>
          <a:ln>
            <a:solidFill>
              <a:srgbClr val="41719C"/>
            </a:solidFill>
          </a:ln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000" baseline="30000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abic Typesetting" panose="03020402040406030203" pitchFamily="66" charset="-78"/>
            </a:endParaRPr>
          </a:p>
        </p:txBody>
      </p:sp>
      <p:sp>
        <p:nvSpPr>
          <p:cNvPr id="92" name="Rectangle 203">
            <a:extLst>
              <a:ext uri="{FF2B5EF4-FFF2-40B4-BE49-F238E27FC236}"/>
            </a:extLst>
          </p:cNvPr>
          <p:cNvSpPr/>
          <p:nvPr/>
        </p:nvSpPr>
        <p:spPr>
          <a:xfrm>
            <a:off x="10558463" y="4595813"/>
            <a:ext cx="825500" cy="417512"/>
          </a:xfrm>
          <a:prstGeom prst="rect">
            <a:avLst/>
          </a:prstGeom>
          <a:solidFill>
            <a:schemeClr val="bg1"/>
          </a:solidFill>
          <a:ln>
            <a:solidFill>
              <a:srgbClr val="41719C"/>
            </a:solidFill>
          </a:ln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abic Typesetting" panose="03020402040406030203" pitchFamily="66" charset="-78"/>
                <a:sym typeface="Wingdings" panose="05000000000000000000" pitchFamily="2" charset="2"/>
              </a:rPr>
              <a:t></a:t>
            </a:r>
            <a:endParaRPr lang="en-US" sz="1400" baseline="60000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abic Typesetting" panose="03020402040406030203" pitchFamily="66" charset="-78"/>
            </a:endParaRPr>
          </a:p>
        </p:txBody>
      </p:sp>
      <p:sp>
        <p:nvSpPr>
          <p:cNvPr id="351252" name="3 - TextBox"/>
          <p:cNvSpPr txBox="1">
            <a:spLocks noChangeArrowheads="1"/>
          </p:cNvSpPr>
          <p:nvPr/>
        </p:nvSpPr>
        <p:spPr bwMode="auto">
          <a:xfrm>
            <a:off x="506413" y="1290638"/>
            <a:ext cx="10729912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l-GR" sz="2000" b="1">
                <a:solidFill>
                  <a:srgbClr val="002060"/>
                </a:solidFill>
                <a:latin typeface="Calibri" pitchFamily="34" charset="0"/>
              </a:rPr>
              <a:t>Μέτρα προστασίας / Προστατευτικός εξοπλισμός σε χώρους μαζικής εστίασης</a:t>
            </a:r>
          </a:p>
        </p:txBody>
      </p:sp>
      <p:sp>
        <p:nvSpPr>
          <p:cNvPr id="2" name="Ορθογώνιο 1"/>
          <p:cNvSpPr/>
          <p:nvPr/>
        </p:nvSpPr>
        <p:spPr>
          <a:xfrm>
            <a:off x="8866188" y="3590925"/>
            <a:ext cx="366712" cy="36988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abic Typesetting" panose="03020402040406030203" pitchFamily="66" charset="-78"/>
                <a:sym typeface="Wingdings" panose="05000000000000000000" pitchFamily="2" charset="2"/>
              </a:rPr>
              <a:t></a:t>
            </a:r>
            <a:endParaRPr lang="en-US" sz="1200" baseline="60000" dirty="0">
              <a:solidFill>
                <a:schemeClr val="accent3">
                  <a:lumMod val="50000"/>
                </a:schemeClr>
              </a:solidFill>
              <a:latin typeface="Arial" panose="020B0604020202020204" pitchFamily="34" charset="0"/>
              <a:cs typeface="Arabic Typesetting" panose="03020402040406030203" pitchFamily="66" charset="-78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: Diagonal Corners Snipped 10">
            <a:extLst>
              <a:ext uri="{FF2B5EF4-FFF2-40B4-BE49-F238E27FC236}"/>
            </a:extLst>
          </p:cNvPr>
          <p:cNvSpPr/>
          <p:nvPr/>
        </p:nvSpPr>
        <p:spPr>
          <a:xfrm>
            <a:off x="425450" y="547688"/>
            <a:ext cx="10987088" cy="874712"/>
          </a:xfrm>
          <a:prstGeom prst="snip2DiagRect">
            <a:avLst/>
          </a:prstGeom>
          <a:solidFill>
            <a:srgbClr val="3462AB"/>
          </a:solidFill>
          <a:ln>
            <a:noFill/>
          </a:ln>
        </p:spPr>
        <p:txBody>
          <a:bodyPr lIns="111176" tIns="15860" rIns="111176" bIns="15860" anchor="ctr"/>
          <a:lstStyle/>
          <a:p>
            <a:r>
              <a:rPr lang="el-GR" sz="2400">
                <a:solidFill>
                  <a:schemeClr val="bg1"/>
                </a:solidFill>
                <a:latin typeface="Calibri" pitchFamily="34" charset="0"/>
                <a:sym typeface="Georgia" pitchFamily="18" charset="0"/>
              </a:rPr>
              <a:t>Όργανα Ελέγχου και Επιβολής Κυρώσεων </a:t>
            </a:r>
          </a:p>
        </p:txBody>
      </p:sp>
      <p:sp>
        <p:nvSpPr>
          <p:cNvPr id="67" name="TextBox 66">
            <a:extLst>
              <a:ext uri="{FF2B5EF4-FFF2-40B4-BE49-F238E27FC236}"/>
            </a:extLst>
          </p:cNvPr>
          <p:cNvSpPr txBox="1"/>
          <p:nvPr/>
        </p:nvSpPr>
        <p:spPr bwMode="auto">
          <a:xfrm>
            <a:off x="3203575" y="1958975"/>
            <a:ext cx="7023100" cy="720725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  <a:effectLst/>
          <a:extLst>
            <a:ext uri="{FAA26D3D-D897-4be2-8F04-BA451C77F1D7}"/>
          </a:extLst>
        </p:spPr>
        <p:txBody>
          <a:bodyPr lIns="108000" tIns="252000" rIns="72000" bIns="54000" anchor="ctr"/>
          <a:lstStyle>
            <a:defPPr>
              <a:defRPr lang="en-GB"/>
            </a:defPPr>
            <a:lvl1pPr marL="177800" indent="-177800">
              <a:spcBef>
                <a:spcPts val="1200"/>
              </a:spcBef>
              <a:buClrTx/>
              <a:buFont typeface="Arial" panose="020B0604020202020204" pitchFamily="34" charset="0"/>
              <a:buChar char="•"/>
              <a:defRPr sz="1200" b="0" i="0" kern="0">
                <a:latin typeface="+mn-lt"/>
                <a:ea typeface="Geneva" charset="0"/>
              </a:defRPr>
            </a:lvl1pPr>
            <a:lvl2pPr marL="742950" indent="-285750">
              <a:spcBef>
                <a:spcPct val="20000"/>
              </a:spcBef>
              <a:buChar char="–"/>
              <a:defRPr sz="1400">
                <a:ea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400">
                <a:ea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400">
                <a:ea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1400">
                <a:ea typeface="Arial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9pPr>
          </a:lstStyle>
          <a:p>
            <a:pPr eaLnBrk="0" hangingPunct="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  <a:defRPr/>
            </a:pPr>
            <a:r>
              <a:rPr lang="en-US" sz="1500" b="1" dirty="0">
                <a:cs typeface="Times New Roman" panose="02020603050405020304" pitchFamily="18" charset="0"/>
              </a:rPr>
              <a:t> </a:t>
            </a:r>
            <a:r>
              <a:rPr lang="el-GR" sz="1500" b="1" dirty="0">
                <a:cs typeface="Times New Roman" panose="02020603050405020304" pitchFamily="18" charset="0"/>
              </a:rPr>
              <a:t>Γενική Γραμματεία Εμπορίου και Προστασίας Καταναλωτή </a:t>
            </a:r>
          </a:p>
          <a:p>
            <a:pPr eaLnBrk="0" hangingPunct="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  <a:defRPr/>
            </a:pPr>
            <a:endParaRPr lang="el-GR" sz="1500" dirty="0">
              <a:cs typeface="Times New Roman" panose="02020603050405020304" pitchFamily="18" charset="0"/>
            </a:endParaRPr>
          </a:p>
        </p:txBody>
      </p:sp>
      <p:sp>
        <p:nvSpPr>
          <p:cNvPr id="30" name="Rectangle: Diagonal Corners Snipped 29">
            <a:extLst>
              <a:ext uri="{FF2B5EF4-FFF2-40B4-BE49-F238E27FC236}"/>
            </a:extLst>
          </p:cNvPr>
          <p:cNvSpPr/>
          <p:nvPr/>
        </p:nvSpPr>
        <p:spPr>
          <a:xfrm>
            <a:off x="1747838" y="1958975"/>
            <a:ext cx="1223962" cy="720725"/>
          </a:xfrm>
          <a:prstGeom prst="snip2DiagRect">
            <a:avLst/>
          </a:prstGeom>
          <a:solidFill>
            <a:schemeClr val="accent5">
              <a:lumMod val="75000"/>
            </a:schemeClr>
          </a:solidFill>
          <a:ln w="9525" cap="flat" cmpd="sng">
            <a:solidFill>
              <a:schemeClr val="bg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lIns="80669" tIns="80669" rIns="242029" bIns="80669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dirty="0">
                <a:solidFill>
                  <a:schemeClr val="bg1"/>
                </a:solidFill>
                <a:latin typeface="+mn-lt"/>
                <a:cs typeface="+mn-cs"/>
                <a:sym typeface="Georgia"/>
              </a:rPr>
              <a:t>1</a:t>
            </a:r>
            <a:endParaRPr lang="el-GR" sz="2400" b="1" dirty="0">
              <a:solidFill>
                <a:schemeClr val="bg1"/>
              </a:solidFill>
              <a:latin typeface="+mn-lt"/>
              <a:cs typeface="+mn-cs"/>
              <a:sym typeface="Georgia"/>
            </a:endParaRPr>
          </a:p>
        </p:txBody>
      </p:sp>
      <p:sp>
        <p:nvSpPr>
          <p:cNvPr id="31" name="Rectangle: Diagonal Corners Snipped 30">
            <a:extLst>
              <a:ext uri="{FF2B5EF4-FFF2-40B4-BE49-F238E27FC236}"/>
            </a:extLst>
          </p:cNvPr>
          <p:cNvSpPr/>
          <p:nvPr/>
        </p:nvSpPr>
        <p:spPr>
          <a:xfrm>
            <a:off x="1747838" y="2787650"/>
            <a:ext cx="1223962" cy="720725"/>
          </a:xfrm>
          <a:prstGeom prst="snip2DiagRect">
            <a:avLst/>
          </a:prstGeom>
          <a:solidFill>
            <a:schemeClr val="accent5">
              <a:lumMod val="75000"/>
            </a:schemeClr>
          </a:solidFill>
          <a:ln w="9525" cap="flat" cmpd="sng">
            <a:solidFill>
              <a:schemeClr val="bg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lIns="80669" tIns="80669" rIns="242029" bIns="80669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dirty="0">
                <a:solidFill>
                  <a:schemeClr val="bg1"/>
                </a:solidFill>
                <a:latin typeface="+mn-lt"/>
                <a:cs typeface="+mn-cs"/>
                <a:sym typeface="Georgia"/>
              </a:rPr>
              <a:t>2</a:t>
            </a:r>
            <a:endParaRPr lang="el-GR" sz="2400" b="1" dirty="0">
              <a:solidFill>
                <a:schemeClr val="bg1"/>
              </a:solidFill>
              <a:latin typeface="+mn-lt"/>
              <a:cs typeface="+mn-cs"/>
              <a:sym typeface="Georgia"/>
            </a:endParaRPr>
          </a:p>
        </p:txBody>
      </p:sp>
      <p:sp>
        <p:nvSpPr>
          <p:cNvPr id="32" name="Rectangle: Diagonal Corners Snipped 31">
            <a:extLst>
              <a:ext uri="{FF2B5EF4-FFF2-40B4-BE49-F238E27FC236}"/>
            </a:extLst>
          </p:cNvPr>
          <p:cNvSpPr/>
          <p:nvPr/>
        </p:nvSpPr>
        <p:spPr>
          <a:xfrm>
            <a:off x="1747838" y="3616325"/>
            <a:ext cx="1223962" cy="720725"/>
          </a:xfrm>
          <a:prstGeom prst="snip2DiagRect">
            <a:avLst/>
          </a:prstGeom>
          <a:solidFill>
            <a:schemeClr val="accent5">
              <a:lumMod val="75000"/>
            </a:schemeClr>
          </a:solidFill>
          <a:ln w="9525" cap="flat" cmpd="sng">
            <a:solidFill>
              <a:schemeClr val="bg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lIns="80669" tIns="80669" rIns="242029" bIns="80669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dirty="0">
                <a:solidFill>
                  <a:schemeClr val="bg1"/>
                </a:solidFill>
                <a:latin typeface="+mn-lt"/>
                <a:cs typeface="+mn-cs"/>
                <a:sym typeface="Georgia"/>
              </a:rPr>
              <a:t>3</a:t>
            </a:r>
            <a:endParaRPr lang="el-GR" sz="2400" b="1" dirty="0">
              <a:solidFill>
                <a:schemeClr val="bg1"/>
              </a:solidFill>
              <a:latin typeface="+mn-lt"/>
              <a:cs typeface="+mn-cs"/>
              <a:sym typeface="Georgia"/>
            </a:endParaRPr>
          </a:p>
        </p:txBody>
      </p:sp>
      <p:sp>
        <p:nvSpPr>
          <p:cNvPr id="33" name="Rectangle: Diagonal Corners Snipped 32">
            <a:extLst>
              <a:ext uri="{FF2B5EF4-FFF2-40B4-BE49-F238E27FC236}"/>
            </a:extLst>
          </p:cNvPr>
          <p:cNvSpPr/>
          <p:nvPr/>
        </p:nvSpPr>
        <p:spPr>
          <a:xfrm>
            <a:off x="1747838" y="4446588"/>
            <a:ext cx="1223962" cy="719137"/>
          </a:xfrm>
          <a:prstGeom prst="snip2DiagRect">
            <a:avLst/>
          </a:prstGeom>
          <a:solidFill>
            <a:schemeClr val="accent5">
              <a:lumMod val="75000"/>
            </a:schemeClr>
          </a:solidFill>
          <a:ln w="9525" cap="flat" cmpd="sng">
            <a:solidFill>
              <a:schemeClr val="bg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lIns="80669" tIns="80669" rIns="242029" bIns="80669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dirty="0">
                <a:solidFill>
                  <a:schemeClr val="bg1"/>
                </a:solidFill>
                <a:latin typeface="+mn-lt"/>
                <a:cs typeface="+mn-cs"/>
                <a:sym typeface="Georgia"/>
              </a:rPr>
              <a:t>4</a:t>
            </a:r>
            <a:endParaRPr lang="el-GR" sz="2400" b="1" dirty="0">
              <a:solidFill>
                <a:schemeClr val="bg1"/>
              </a:solidFill>
              <a:latin typeface="+mn-lt"/>
              <a:cs typeface="+mn-cs"/>
              <a:sym typeface="Georgia"/>
            </a:endParaRPr>
          </a:p>
        </p:txBody>
      </p:sp>
      <p:sp>
        <p:nvSpPr>
          <p:cNvPr id="34" name="Rectangle: Diagonal Corners Snipped 33">
            <a:extLst>
              <a:ext uri="{FF2B5EF4-FFF2-40B4-BE49-F238E27FC236}"/>
            </a:extLst>
          </p:cNvPr>
          <p:cNvSpPr/>
          <p:nvPr/>
        </p:nvSpPr>
        <p:spPr>
          <a:xfrm>
            <a:off x="1747838" y="5275263"/>
            <a:ext cx="1223962" cy="719137"/>
          </a:xfrm>
          <a:prstGeom prst="snip2DiagRect">
            <a:avLst/>
          </a:prstGeom>
          <a:solidFill>
            <a:schemeClr val="accent5">
              <a:lumMod val="75000"/>
            </a:schemeClr>
          </a:solidFill>
          <a:ln w="9525" cap="flat" cmpd="sng">
            <a:solidFill>
              <a:schemeClr val="bg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lIns="80669" tIns="80669" rIns="242029" bIns="80669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dirty="0">
                <a:solidFill>
                  <a:schemeClr val="bg1"/>
                </a:solidFill>
                <a:latin typeface="+mn-lt"/>
                <a:cs typeface="+mn-cs"/>
                <a:sym typeface="Georgia"/>
              </a:rPr>
              <a:t>5</a:t>
            </a:r>
            <a:endParaRPr lang="el-GR" sz="2400" b="1" dirty="0">
              <a:solidFill>
                <a:schemeClr val="bg1"/>
              </a:solidFill>
              <a:latin typeface="+mn-lt"/>
              <a:cs typeface="+mn-cs"/>
              <a:sym typeface="Georgia"/>
            </a:endParaRPr>
          </a:p>
        </p:txBody>
      </p:sp>
      <p:sp>
        <p:nvSpPr>
          <p:cNvPr id="35" name="TextBox 34">
            <a:extLst>
              <a:ext uri="{FF2B5EF4-FFF2-40B4-BE49-F238E27FC236}"/>
            </a:extLst>
          </p:cNvPr>
          <p:cNvSpPr txBox="1"/>
          <p:nvPr/>
        </p:nvSpPr>
        <p:spPr bwMode="auto">
          <a:xfrm>
            <a:off x="3203575" y="2787650"/>
            <a:ext cx="7023100" cy="720725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  <a:effectLst/>
          <a:extLst>
            <a:ext uri="{FAA26D3D-D897-4be2-8F04-BA451C77F1D7}"/>
          </a:extLst>
        </p:spPr>
        <p:txBody>
          <a:bodyPr lIns="108000" tIns="252000" rIns="72000" bIns="54000" anchor="ctr"/>
          <a:lstStyle>
            <a:defPPr>
              <a:defRPr lang="en-GB"/>
            </a:defPPr>
            <a:lvl1pPr marL="177800" indent="-177800">
              <a:spcBef>
                <a:spcPts val="1200"/>
              </a:spcBef>
              <a:buClrTx/>
              <a:buFont typeface="Arial" panose="020B0604020202020204" pitchFamily="34" charset="0"/>
              <a:buChar char="•"/>
              <a:defRPr sz="1200" b="0" i="0" kern="0">
                <a:latin typeface="+mn-lt"/>
                <a:ea typeface="Geneva" charset="0"/>
              </a:defRPr>
            </a:lvl1pPr>
            <a:lvl2pPr marL="742950" indent="-285750">
              <a:spcBef>
                <a:spcPct val="20000"/>
              </a:spcBef>
              <a:buChar char="–"/>
              <a:defRPr sz="1400">
                <a:ea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400">
                <a:ea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400">
                <a:ea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1400">
                <a:ea typeface="Arial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9pPr>
          </a:lstStyle>
          <a:p>
            <a:pPr eaLnBrk="0" hangingPunct="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  <a:defRPr/>
            </a:pPr>
            <a:r>
              <a:rPr lang="en-US" sz="1500" b="1" dirty="0">
                <a:cs typeface="Times New Roman" panose="02020603050405020304" pitchFamily="18" charset="0"/>
              </a:rPr>
              <a:t> </a:t>
            </a:r>
            <a:r>
              <a:rPr lang="el-GR" sz="1500" b="1" dirty="0">
                <a:cs typeface="Times New Roman" panose="02020603050405020304" pitchFamily="18" charset="0"/>
              </a:rPr>
              <a:t>Ελληνική Αστυνομία</a:t>
            </a:r>
          </a:p>
          <a:p>
            <a:pPr eaLnBrk="0" hangingPunct="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  <a:defRPr/>
            </a:pPr>
            <a:r>
              <a:rPr lang="en-US" sz="1500" b="1" dirty="0">
                <a:cs typeface="Times New Roman" panose="02020603050405020304" pitchFamily="18" charset="0"/>
              </a:rPr>
              <a:t> </a:t>
            </a:r>
            <a:r>
              <a:rPr lang="el-GR" sz="1500" b="1" dirty="0">
                <a:cs typeface="Times New Roman" panose="02020603050405020304" pitchFamily="18" charset="0"/>
              </a:rPr>
              <a:t>Δημοτική </a:t>
            </a:r>
            <a:r>
              <a:rPr lang="el-GR" sz="1500" b="1" dirty="0" smtClean="0">
                <a:cs typeface="Times New Roman" panose="02020603050405020304" pitchFamily="18" charset="0"/>
              </a:rPr>
              <a:t>Αστυνομία</a:t>
            </a:r>
          </a:p>
          <a:p>
            <a:pPr eaLnBrk="0" hangingPunct="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  <a:defRPr/>
            </a:pPr>
            <a:r>
              <a:rPr lang="el-GR" sz="1500" b="1" dirty="0" smtClean="0">
                <a:cs typeface="Times New Roman" panose="02020603050405020304" pitchFamily="18" charset="0"/>
              </a:rPr>
              <a:t>Λιμενικές Αρχές</a:t>
            </a:r>
            <a:endParaRPr lang="el-GR" sz="1500" b="1" dirty="0">
              <a:cs typeface="Times New Roman" panose="02020603050405020304" pitchFamily="18" charset="0"/>
            </a:endParaRPr>
          </a:p>
          <a:p>
            <a:pPr eaLnBrk="0" hangingPunct="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  <a:defRPr/>
            </a:pPr>
            <a:endParaRPr lang="el-GR" sz="1500" dirty="0">
              <a:cs typeface="Times New Roman" panose="02020603050405020304" pitchFamily="18" charset="0"/>
            </a:endParaRPr>
          </a:p>
        </p:txBody>
      </p:sp>
      <p:sp>
        <p:nvSpPr>
          <p:cNvPr id="36" name="TextBox 35">
            <a:extLst>
              <a:ext uri="{FF2B5EF4-FFF2-40B4-BE49-F238E27FC236}"/>
            </a:extLst>
          </p:cNvPr>
          <p:cNvSpPr txBox="1"/>
          <p:nvPr/>
        </p:nvSpPr>
        <p:spPr bwMode="auto">
          <a:xfrm>
            <a:off x="3203575" y="3616325"/>
            <a:ext cx="7023100" cy="720725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  <a:effectLst/>
          <a:extLst>
            <a:ext uri="{FAA26D3D-D897-4be2-8F04-BA451C77F1D7}"/>
          </a:extLst>
        </p:spPr>
        <p:txBody>
          <a:bodyPr lIns="108000" tIns="252000" rIns="72000" bIns="54000" anchor="ctr"/>
          <a:lstStyle>
            <a:defPPr>
              <a:defRPr lang="en-GB"/>
            </a:defPPr>
            <a:lvl1pPr marL="177800" indent="-177800">
              <a:spcBef>
                <a:spcPts val="1200"/>
              </a:spcBef>
              <a:buClrTx/>
              <a:buFont typeface="Arial" panose="020B0604020202020204" pitchFamily="34" charset="0"/>
              <a:buChar char="•"/>
              <a:defRPr sz="1200" b="0" i="0" kern="0">
                <a:latin typeface="+mn-lt"/>
                <a:ea typeface="Geneva" charset="0"/>
              </a:defRPr>
            </a:lvl1pPr>
            <a:lvl2pPr marL="742950" indent="-285750">
              <a:spcBef>
                <a:spcPct val="20000"/>
              </a:spcBef>
              <a:buChar char="–"/>
              <a:defRPr sz="1400">
                <a:ea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400">
                <a:ea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400">
                <a:ea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1400">
                <a:ea typeface="Arial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9pPr>
          </a:lstStyle>
          <a:p>
            <a:pPr eaLnBrk="0" hangingPunct="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  <a:defRPr/>
            </a:pPr>
            <a:r>
              <a:rPr lang="en-US" sz="1500" b="1" dirty="0">
                <a:cs typeface="Times New Roman" panose="02020603050405020304" pitchFamily="18" charset="0"/>
              </a:rPr>
              <a:t> </a:t>
            </a:r>
            <a:r>
              <a:rPr lang="el-GR" sz="1500" b="1" dirty="0" smtClean="0">
                <a:cs typeface="Times New Roman" panose="02020603050405020304" pitchFamily="18" charset="0"/>
              </a:rPr>
              <a:t>Υγειονομικές υπηρεσίες των ΟΤΑ </a:t>
            </a:r>
            <a:r>
              <a:rPr lang="el-GR" sz="1500" b="1" dirty="0" err="1" smtClean="0">
                <a:cs typeface="Times New Roman" panose="02020603050405020304" pitchFamily="18" charset="0"/>
              </a:rPr>
              <a:t>α΄</a:t>
            </a:r>
            <a:r>
              <a:rPr lang="el-GR" sz="1500" b="1" dirty="0" smtClean="0">
                <a:cs typeface="Times New Roman" panose="02020603050405020304" pitchFamily="18" charset="0"/>
              </a:rPr>
              <a:t> και </a:t>
            </a:r>
            <a:r>
              <a:rPr lang="el-GR" sz="1500" b="1" dirty="0" err="1" smtClean="0">
                <a:cs typeface="Times New Roman" panose="02020603050405020304" pitchFamily="18" charset="0"/>
              </a:rPr>
              <a:t>β΄</a:t>
            </a:r>
            <a:r>
              <a:rPr lang="el-GR" sz="1500" b="1" dirty="0" smtClean="0">
                <a:cs typeface="Times New Roman" panose="02020603050405020304" pitchFamily="18" charset="0"/>
              </a:rPr>
              <a:t> βαθμού</a:t>
            </a:r>
            <a:endParaRPr lang="el-GR" sz="1500" b="1" dirty="0">
              <a:cs typeface="Times New Roman" panose="02020603050405020304" pitchFamily="18" charset="0"/>
            </a:endParaRPr>
          </a:p>
          <a:p>
            <a:pPr eaLnBrk="0" hangingPunct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el-GR" sz="1500" dirty="0">
              <a:cs typeface="Times New Roman" panose="02020603050405020304" pitchFamily="18" charset="0"/>
            </a:endParaRPr>
          </a:p>
        </p:txBody>
      </p:sp>
      <p:sp>
        <p:nvSpPr>
          <p:cNvPr id="37" name="TextBox 36">
            <a:extLst>
              <a:ext uri="{FF2B5EF4-FFF2-40B4-BE49-F238E27FC236}"/>
            </a:extLst>
          </p:cNvPr>
          <p:cNvSpPr txBox="1"/>
          <p:nvPr/>
        </p:nvSpPr>
        <p:spPr bwMode="auto">
          <a:xfrm>
            <a:off x="3203575" y="4446588"/>
            <a:ext cx="7023100" cy="719137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  <a:effectLst/>
          <a:extLst>
            <a:ext uri="{FAA26D3D-D897-4be2-8F04-BA451C77F1D7}"/>
          </a:extLst>
        </p:spPr>
        <p:txBody>
          <a:bodyPr lIns="108000" tIns="252000" rIns="72000" bIns="54000" anchor="ctr"/>
          <a:lstStyle>
            <a:defPPr>
              <a:defRPr lang="en-GB"/>
            </a:defPPr>
            <a:lvl1pPr marL="177800" indent="-177800">
              <a:spcBef>
                <a:spcPts val="1200"/>
              </a:spcBef>
              <a:buClrTx/>
              <a:buFont typeface="Arial" panose="020B0604020202020204" pitchFamily="34" charset="0"/>
              <a:buChar char="•"/>
              <a:defRPr sz="1200" b="0" i="0" kern="0">
                <a:latin typeface="+mn-lt"/>
                <a:ea typeface="Geneva" charset="0"/>
              </a:defRPr>
            </a:lvl1pPr>
            <a:lvl2pPr marL="742950" indent="-285750">
              <a:spcBef>
                <a:spcPct val="20000"/>
              </a:spcBef>
              <a:buChar char="–"/>
              <a:defRPr sz="1400">
                <a:ea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400">
                <a:ea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400">
                <a:ea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1400">
                <a:ea typeface="Arial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9pPr>
          </a:lstStyle>
          <a:p>
            <a:pPr eaLnBrk="0" hangingPunct="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  <a:defRPr/>
            </a:pPr>
            <a:r>
              <a:rPr lang="en-US" sz="1500" b="1" dirty="0">
                <a:cs typeface="Times New Roman" panose="02020603050405020304" pitchFamily="18" charset="0"/>
              </a:rPr>
              <a:t> </a:t>
            </a:r>
            <a:r>
              <a:rPr lang="el-GR" sz="1500" b="1" dirty="0">
                <a:cs typeface="Times New Roman" panose="02020603050405020304" pitchFamily="18" charset="0"/>
              </a:rPr>
              <a:t>Σώμα Επιθεώρησης Εργασίας (Σ.ΕΠ.Ε)</a:t>
            </a:r>
          </a:p>
          <a:p>
            <a:pPr eaLnBrk="0" hangingPunct="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  <a:defRPr/>
            </a:pPr>
            <a:endParaRPr lang="el-GR" sz="1500" dirty="0">
              <a:cs typeface="Times New Roman" panose="02020603050405020304" pitchFamily="18" charset="0"/>
            </a:endParaRPr>
          </a:p>
        </p:txBody>
      </p:sp>
      <p:sp>
        <p:nvSpPr>
          <p:cNvPr id="38" name="TextBox 37">
            <a:extLst>
              <a:ext uri="{FF2B5EF4-FFF2-40B4-BE49-F238E27FC236}"/>
            </a:extLst>
          </p:cNvPr>
          <p:cNvSpPr txBox="1"/>
          <p:nvPr/>
        </p:nvSpPr>
        <p:spPr bwMode="auto">
          <a:xfrm>
            <a:off x="3203575" y="5275263"/>
            <a:ext cx="7023100" cy="719137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  <a:effectLst/>
          <a:extLst>
            <a:ext uri="{FAA26D3D-D897-4be2-8F04-BA451C77F1D7}"/>
          </a:extLst>
        </p:spPr>
        <p:txBody>
          <a:bodyPr lIns="108000" tIns="252000" rIns="72000" bIns="54000" anchor="ctr"/>
          <a:lstStyle>
            <a:defPPr>
              <a:defRPr lang="en-GB"/>
            </a:defPPr>
            <a:lvl1pPr marL="177800" indent="-177800">
              <a:spcBef>
                <a:spcPts val="1200"/>
              </a:spcBef>
              <a:buClrTx/>
              <a:buFont typeface="Arial" panose="020B0604020202020204" pitchFamily="34" charset="0"/>
              <a:buChar char="•"/>
              <a:defRPr sz="1200" b="0" i="0" kern="0">
                <a:latin typeface="+mn-lt"/>
                <a:ea typeface="Geneva" charset="0"/>
              </a:defRPr>
            </a:lvl1pPr>
            <a:lvl2pPr marL="742950" indent="-285750">
              <a:spcBef>
                <a:spcPct val="20000"/>
              </a:spcBef>
              <a:buChar char="–"/>
              <a:defRPr sz="1400">
                <a:ea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400">
                <a:ea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400">
                <a:ea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1400">
                <a:ea typeface="Arial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9pPr>
          </a:lstStyle>
          <a:p>
            <a:pPr eaLnBrk="0" hangingPunct="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  <a:defRPr/>
            </a:pPr>
            <a:r>
              <a:rPr lang="en-US" sz="1500" b="1" dirty="0">
                <a:cs typeface="Times New Roman" panose="02020603050405020304" pitchFamily="18" charset="0"/>
              </a:rPr>
              <a:t> </a:t>
            </a:r>
            <a:r>
              <a:rPr lang="el-GR" sz="1500" b="1" dirty="0" smtClean="0">
                <a:cs typeface="Times New Roman" panose="02020603050405020304" pitchFamily="18" charset="0"/>
              </a:rPr>
              <a:t>Εθνική Αρχή Διαφάνειας (Ε.Α.Δ.)</a:t>
            </a:r>
            <a:endParaRPr lang="el-GR" sz="1500" b="1" dirty="0">
              <a:cs typeface="Times New Roman" panose="02020603050405020304" pitchFamily="18" charset="0"/>
            </a:endParaRPr>
          </a:p>
          <a:p>
            <a:pPr eaLnBrk="0" hangingPunct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el-GR" sz="1500" dirty="0">
              <a:cs typeface="Times New Roman" panose="02020603050405020304" pitchFamily="18" charset="0"/>
            </a:endParaRPr>
          </a:p>
        </p:txBody>
      </p:sp>
      <p:sp>
        <p:nvSpPr>
          <p:cNvPr id="352268" name="Slide Number Placeholder 1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 numCol="1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buSzPts val="900"/>
            </a:pPr>
            <a:fld id="{E1451812-A5B5-43C1-9D06-F0B8A4726609}" type="slidenum">
              <a:rPr lang="en-US">
                <a:solidFill>
                  <a:srgbClr val="000000"/>
                </a:solidFill>
                <a:latin typeface="Arial" charset="0"/>
                <a:cs typeface="Arial" charset="0"/>
                <a:sym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SzPts val="900"/>
              </a:pPr>
              <a:t>21</a:t>
            </a:fld>
            <a:endParaRPr lang="en-US">
              <a:solidFill>
                <a:srgbClr val="000000"/>
              </a:solidFill>
              <a:latin typeface="Arial" charset="0"/>
              <a:cs typeface="Arial" charset="0"/>
              <a:sym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75537" name="Object 433"/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p:oleObj spid="_x0000_s175537" name="think-cell Slide" r:id="rId4" imgW="360" imgH="360" progId="">
              <p:embed/>
            </p:oleObj>
          </a:graphicData>
        </a:graphic>
      </p:graphicFrame>
      <p:sp>
        <p:nvSpPr>
          <p:cNvPr id="3" name="Title 1">
            <a:extLst>
              <a:ext uri="{FF2B5EF4-FFF2-40B4-BE49-F238E27FC236}"/>
            </a:extLst>
          </p:cNvPr>
          <p:cNvSpPr txBox="1">
            <a:spLocks/>
          </p:cNvSpPr>
          <p:nvPr/>
        </p:nvSpPr>
        <p:spPr>
          <a:xfrm>
            <a:off x="-727075" y="5368925"/>
            <a:ext cx="7442200" cy="1184275"/>
          </a:xfrm>
          <a:prstGeom prst="rect">
            <a:avLst/>
          </a:prstGeom>
        </p:spPr>
        <p:txBody>
          <a:bodyPr/>
          <a:lstStyle/>
          <a:p>
            <a:pPr algn="ctr">
              <a:lnSpc>
                <a:spcPct val="120000"/>
              </a:lnSpc>
            </a:pPr>
            <a:r>
              <a:rPr lang="el-GR" sz="2800">
                <a:solidFill>
                  <a:srgbClr val="072C62"/>
                </a:solidFill>
                <a:latin typeface="Helvetica Neue"/>
                <a:sym typeface="Georgia" pitchFamily="18" charset="0"/>
              </a:rPr>
              <a:t>Υπουργείο </a:t>
            </a:r>
          </a:p>
          <a:p>
            <a:pPr algn="ctr">
              <a:lnSpc>
                <a:spcPct val="120000"/>
              </a:lnSpc>
            </a:pPr>
            <a:r>
              <a:rPr lang="el-GR" sz="2800">
                <a:solidFill>
                  <a:srgbClr val="072C62"/>
                </a:solidFill>
                <a:latin typeface="Helvetica Neue"/>
                <a:sym typeface="Georgia" pitchFamily="18" charset="0"/>
              </a:rPr>
              <a:t>Ανάπτυξης και Επενδύσεων</a:t>
            </a:r>
          </a:p>
          <a:p>
            <a:pPr algn="ctr">
              <a:lnSpc>
                <a:spcPct val="120000"/>
              </a:lnSpc>
            </a:pPr>
            <a:r>
              <a:rPr lang="el-GR" sz="1600">
                <a:solidFill>
                  <a:srgbClr val="072C62"/>
                </a:solidFill>
                <a:latin typeface="Helvetica Neue"/>
                <a:sym typeface="Georgia" pitchFamily="18" charset="0"/>
              </a:rPr>
              <a:t/>
            </a:r>
            <a:br>
              <a:rPr lang="el-GR" sz="1600">
                <a:solidFill>
                  <a:srgbClr val="072C62"/>
                </a:solidFill>
                <a:latin typeface="Helvetica Neue"/>
                <a:sym typeface="Georgia" pitchFamily="18" charset="0"/>
              </a:rPr>
            </a:br>
            <a:r>
              <a:rPr lang="el-GR" sz="1600">
                <a:solidFill>
                  <a:srgbClr val="072C62"/>
                </a:solidFill>
                <a:latin typeface="Helvetica Neue"/>
                <a:sym typeface="Georgia" pitchFamily="18" charset="0"/>
              </a:rPr>
              <a:t/>
            </a:r>
            <a:br>
              <a:rPr lang="el-GR" sz="1600">
                <a:solidFill>
                  <a:srgbClr val="072C62"/>
                </a:solidFill>
                <a:latin typeface="Helvetica Neue"/>
                <a:sym typeface="Georgia" pitchFamily="18" charset="0"/>
              </a:rPr>
            </a:br>
            <a:r>
              <a:rPr lang="en-US" sz="1600">
                <a:solidFill>
                  <a:srgbClr val="072C62"/>
                </a:solidFill>
                <a:latin typeface="Helvetica Neue"/>
                <a:sym typeface="Georgia" pitchFamily="18" charset="0"/>
              </a:rPr>
              <a:t/>
            </a:r>
            <a:br>
              <a:rPr lang="en-US" sz="1600">
                <a:solidFill>
                  <a:srgbClr val="072C62"/>
                </a:solidFill>
                <a:latin typeface="Helvetica Neue"/>
                <a:sym typeface="Georgia" pitchFamily="18" charset="0"/>
              </a:rPr>
            </a:br>
            <a:r>
              <a:rPr lang="en-US" sz="1600">
                <a:solidFill>
                  <a:srgbClr val="072C62"/>
                </a:solidFill>
                <a:latin typeface="Helvetica Neue"/>
                <a:sym typeface="Georgia" pitchFamily="18" charset="0"/>
              </a:rPr>
              <a:t/>
            </a:r>
            <a:br>
              <a:rPr lang="en-US" sz="1600">
                <a:solidFill>
                  <a:srgbClr val="072C62"/>
                </a:solidFill>
                <a:latin typeface="Helvetica Neue"/>
                <a:sym typeface="Georgia" pitchFamily="18" charset="0"/>
              </a:rPr>
            </a:br>
            <a:endParaRPr lang="el-GR" sz="1600">
              <a:solidFill>
                <a:srgbClr val="072C62"/>
              </a:solidFill>
              <a:latin typeface="Helvetica Neue"/>
              <a:sym typeface="Georg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87941" name="Object 197"/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p:oleObj spid="_x0000_s287941" name="think-cell Slide" r:id="rId5" imgW="360" imgH="360" progId="">
              <p:embed/>
            </p:oleObj>
          </a:graphicData>
        </a:graphic>
      </p:graphicFrame>
      <p:sp>
        <p:nvSpPr>
          <p:cNvPr id="27" name="Rectangle: Diagonal Corners Snipped 26">
            <a:extLst>
              <a:ext uri="{FF2B5EF4-FFF2-40B4-BE49-F238E27FC236}"/>
            </a:extLst>
          </p:cNvPr>
          <p:cNvSpPr/>
          <p:nvPr/>
        </p:nvSpPr>
        <p:spPr>
          <a:xfrm>
            <a:off x="200025" y="544513"/>
            <a:ext cx="7478713" cy="874712"/>
          </a:xfrm>
          <a:prstGeom prst="snip2DiagRect">
            <a:avLst/>
          </a:prstGeom>
          <a:solidFill>
            <a:srgbClr val="3462AB"/>
          </a:solidFill>
          <a:ln>
            <a:noFill/>
          </a:ln>
        </p:spPr>
        <p:txBody>
          <a:bodyPr lIns="111176" tIns="15860" rIns="111176" bIns="15860" anchor="ctr"/>
          <a:lstStyle/>
          <a:p>
            <a:r>
              <a:rPr lang="el-GR" sz="2400" b="1">
                <a:solidFill>
                  <a:schemeClr val="bg1"/>
                </a:solidFill>
                <a:latin typeface="Calibri" pitchFamily="34" charset="0"/>
                <a:sym typeface="Georgia" pitchFamily="18" charset="0"/>
              </a:rPr>
              <a:t>3</a:t>
            </a:r>
            <a:r>
              <a:rPr lang="en-GB" sz="2400" b="1">
                <a:solidFill>
                  <a:schemeClr val="bg1"/>
                </a:solidFill>
                <a:latin typeface="Calibri" pitchFamily="34" charset="0"/>
                <a:sym typeface="Georgia" pitchFamily="18" charset="0"/>
              </a:rPr>
              <a:t>o </a:t>
            </a:r>
            <a:r>
              <a:rPr lang="el-GR" sz="2400" b="1">
                <a:solidFill>
                  <a:schemeClr val="bg1"/>
                </a:solidFill>
                <a:latin typeface="Calibri" pitchFamily="34" charset="0"/>
                <a:sym typeface="Georgia" pitchFamily="18" charset="0"/>
              </a:rPr>
              <a:t>Στάδιο – 18 Μαΐου</a:t>
            </a:r>
          </a:p>
        </p:txBody>
      </p:sp>
      <p:sp>
        <p:nvSpPr>
          <p:cNvPr id="4" name="Slide Number Placeholder 3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4791652-3770-491E-B46A-AA6BB038BDA5}" type="slidenum">
              <a:rPr lang="en-US"/>
              <a:pPr>
                <a:defRPr/>
              </a:pPr>
              <a:t>3</a:t>
            </a:fld>
            <a:endParaRPr lang="en-US" dirty="0"/>
          </a:p>
        </p:txBody>
      </p:sp>
      <p:grpSp>
        <p:nvGrpSpPr>
          <p:cNvPr id="287944" name="40 - Ομάδα"/>
          <p:cNvGrpSpPr>
            <a:grpSpLocks/>
          </p:cNvGrpSpPr>
          <p:nvPr/>
        </p:nvGrpSpPr>
        <p:grpSpPr bwMode="auto">
          <a:xfrm>
            <a:off x="274638" y="1855788"/>
            <a:ext cx="11530012" cy="3900487"/>
            <a:chOff x="-13299" y="1741548"/>
            <a:chExt cx="11739085" cy="3971029"/>
          </a:xfrm>
        </p:grpSpPr>
        <p:sp>
          <p:nvSpPr>
            <p:cNvPr id="287955" name="Rectangle 28"/>
            <p:cNvSpPr>
              <a:spLocks noChangeArrowheads="1"/>
            </p:cNvSpPr>
            <p:nvPr/>
          </p:nvSpPr>
          <p:spPr bwMode="auto">
            <a:xfrm>
              <a:off x="1315989" y="2377489"/>
              <a:ext cx="3373576" cy="7078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l-GR" sz="2000" b="1">
                  <a:solidFill>
                    <a:schemeClr val="bg1"/>
                  </a:solidFill>
                  <a:latin typeface="Calibri" pitchFamily="34" charset="0"/>
                </a:rPr>
                <a:t>Λιανικό Εμπόριο</a:t>
              </a:r>
            </a:p>
            <a:p>
              <a:r>
                <a:rPr lang="el-GR" sz="2000" b="1">
                  <a:solidFill>
                    <a:schemeClr val="bg1"/>
                  </a:solidFill>
                  <a:latin typeface="Calibri" pitchFamily="34" charset="0"/>
                </a:rPr>
                <a:t> </a:t>
              </a:r>
            </a:p>
          </p:txBody>
        </p:sp>
        <p:sp>
          <p:nvSpPr>
            <p:cNvPr id="31" name="Rectangle 30">
              <a:extLst>
                <a:ext uri="{FF2B5EF4-FFF2-40B4-BE49-F238E27FC236}"/>
              </a:extLst>
            </p:cNvPr>
            <p:cNvSpPr/>
            <p:nvPr/>
          </p:nvSpPr>
          <p:spPr>
            <a:xfrm>
              <a:off x="549169" y="2877744"/>
              <a:ext cx="3239037" cy="1577422"/>
            </a:xfrm>
            <a:prstGeom prst="rect">
              <a:avLst/>
            </a:prstGeom>
          </p:spPr>
          <p:txBody>
            <a:bodyPr>
              <a:spAutoFit/>
            </a:bodyPr>
            <a:lstStyle/>
            <a:p>
              <a:pPr marL="342900" indent="-342900" fontAlgn="auto">
                <a:spcBef>
                  <a:spcPts val="0"/>
                </a:spcBef>
                <a:spcAft>
                  <a:spcPts val="0"/>
                </a:spcAft>
                <a:buFont typeface="Wingdings" panose="05000000000000000000" pitchFamily="2" charset="2"/>
                <a:buChar char="q"/>
                <a:defRPr/>
              </a:pPr>
              <a:r>
                <a:rPr lang="el-GR" sz="1600" dirty="0">
                  <a:solidFill>
                    <a:schemeClr val="bg1"/>
                  </a:solidFill>
                  <a:latin typeface="+mn-lt"/>
                  <a:cs typeface="+mn-cs"/>
                </a:rPr>
                <a:t>Λιανικό εμπόριο σε  μη εξειδικευμένα καταστήματα </a:t>
              </a:r>
              <a:r>
                <a:rPr lang="en-US" sz="1600" dirty="0">
                  <a:solidFill>
                    <a:schemeClr val="bg1"/>
                  </a:solidFill>
                  <a:latin typeface="+mn-lt"/>
                  <a:cs typeface="+mn-cs"/>
                </a:rPr>
                <a:t>      </a:t>
              </a:r>
              <a:r>
                <a:rPr lang="el-GR" sz="1600" dirty="0">
                  <a:solidFill>
                    <a:schemeClr val="bg1"/>
                  </a:solidFill>
                  <a:latin typeface="+mn-lt"/>
                  <a:cs typeface="+mn-cs"/>
                </a:rPr>
                <a:t>(σε εμπορικά κέντρα (</a:t>
              </a:r>
              <a:r>
                <a:rPr lang="en-US" sz="1600" dirty="0">
                  <a:solidFill>
                    <a:schemeClr val="bg1"/>
                  </a:solidFill>
                  <a:latin typeface="+mn-lt"/>
                  <a:cs typeface="+mn-cs"/>
                </a:rPr>
                <a:t>malls), </a:t>
              </a:r>
              <a:r>
                <a:rPr lang="el-GR" sz="1600" dirty="0">
                  <a:solidFill>
                    <a:schemeClr val="bg1"/>
                  </a:solidFill>
                  <a:latin typeface="+mn-lt"/>
                  <a:cs typeface="+mn-cs"/>
                </a:rPr>
                <a:t>εκπτωτικά χωριά, εκπτωτικά καταστήματα (</a:t>
              </a:r>
              <a:r>
                <a:rPr lang="en-US" sz="1600" dirty="0">
                  <a:solidFill>
                    <a:schemeClr val="bg1"/>
                  </a:solidFill>
                  <a:latin typeface="+mn-lt"/>
                  <a:cs typeface="+mn-cs"/>
                </a:rPr>
                <a:t>outlet)</a:t>
              </a:r>
              <a:r>
                <a:rPr lang="el-GR" sz="1600" dirty="0">
                  <a:solidFill>
                    <a:schemeClr val="bg1"/>
                  </a:solidFill>
                  <a:latin typeface="+mn-lt"/>
                  <a:cs typeface="+mn-cs"/>
                </a:rPr>
                <a:t>).</a:t>
              </a:r>
            </a:p>
            <a:p>
              <a:pPr marL="77788" indent="-342900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l-GR" sz="1700" dirty="0">
                <a:solidFill>
                  <a:schemeClr val="bg1"/>
                </a:solidFill>
                <a:latin typeface="+mn-lt"/>
                <a:cs typeface="+mn-cs"/>
              </a:endParaRPr>
            </a:p>
          </p:txBody>
        </p:sp>
        <p:sp>
          <p:nvSpPr>
            <p:cNvPr id="287957" name="Freeform 106"/>
            <p:cNvSpPr>
              <a:spLocks noEditPoints="1"/>
            </p:cNvSpPr>
            <p:nvPr/>
          </p:nvSpPr>
          <p:spPr bwMode="auto">
            <a:xfrm>
              <a:off x="647923" y="2246812"/>
              <a:ext cx="534228" cy="534228"/>
            </a:xfrm>
            <a:custGeom>
              <a:avLst/>
              <a:gdLst>
                <a:gd name="T0" fmla="*/ 411801 w 192"/>
                <a:gd name="T1" fmla="*/ 86256 h 192"/>
                <a:gd name="T2" fmla="*/ 411801 w 192"/>
                <a:gd name="T3" fmla="*/ 0 h 192"/>
                <a:gd name="T4" fmla="*/ 122427 w 192"/>
                <a:gd name="T5" fmla="*/ 0 h 192"/>
                <a:gd name="T6" fmla="*/ 122427 w 192"/>
                <a:gd name="T7" fmla="*/ 86256 h 192"/>
                <a:gd name="T8" fmla="*/ 0 w 192"/>
                <a:gd name="T9" fmla="*/ 86256 h 192"/>
                <a:gd name="T10" fmla="*/ 0 w 192"/>
                <a:gd name="T11" fmla="*/ 214248 h 192"/>
                <a:gd name="T12" fmla="*/ 0 w 192"/>
                <a:gd name="T13" fmla="*/ 534228 h 192"/>
                <a:gd name="T14" fmla="*/ 431278 w 192"/>
                <a:gd name="T15" fmla="*/ 534228 h 192"/>
                <a:gd name="T16" fmla="*/ 534228 w 192"/>
                <a:gd name="T17" fmla="*/ 534228 h 192"/>
                <a:gd name="T18" fmla="*/ 534228 w 192"/>
                <a:gd name="T19" fmla="*/ 86256 h 192"/>
                <a:gd name="T20" fmla="*/ 411801 w 192"/>
                <a:gd name="T21" fmla="*/ 86256 h 192"/>
                <a:gd name="T22" fmla="*/ 144687 w 192"/>
                <a:gd name="T23" fmla="*/ 22260 h 192"/>
                <a:gd name="T24" fmla="*/ 389541 w 192"/>
                <a:gd name="T25" fmla="*/ 22260 h 192"/>
                <a:gd name="T26" fmla="*/ 389541 w 192"/>
                <a:gd name="T27" fmla="*/ 86256 h 192"/>
                <a:gd name="T28" fmla="*/ 144687 w 192"/>
                <a:gd name="T29" fmla="*/ 86256 h 192"/>
                <a:gd name="T30" fmla="*/ 144687 w 192"/>
                <a:gd name="T31" fmla="*/ 22260 h 192"/>
                <a:gd name="T32" fmla="*/ 22260 w 192"/>
                <a:gd name="T33" fmla="*/ 511969 h 192"/>
                <a:gd name="T34" fmla="*/ 22260 w 192"/>
                <a:gd name="T35" fmla="*/ 278244 h 192"/>
                <a:gd name="T36" fmla="*/ 72343 w 192"/>
                <a:gd name="T37" fmla="*/ 278244 h 192"/>
                <a:gd name="T38" fmla="*/ 358934 w 192"/>
                <a:gd name="T39" fmla="*/ 278244 h 192"/>
                <a:gd name="T40" fmla="*/ 409018 w 192"/>
                <a:gd name="T41" fmla="*/ 278244 h 192"/>
                <a:gd name="T42" fmla="*/ 409018 w 192"/>
                <a:gd name="T43" fmla="*/ 511969 h 192"/>
                <a:gd name="T44" fmla="*/ 22260 w 192"/>
                <a:gd name="T45" fmla="*/ 511969 h 192"/>
                <a:gd name="T46" fmla="*/ 94603 w 192"/>
                <a:gd name="T47" fmla="*/ 255984 h 192"/>
                <a:gd name="T48" fmla="*/ 169729 w 192"/>
                <a:gd name="T49" fmla="*/ 191988 h 192"/>
                <a:gd name="T50" fmla="*/ 261549 w 192"/>
                <a:gd name="T51" fmla="*/ 191988 h 192"/>
                <a:gd name="T52" fmla="*/ 336675 w 192"/>
                <a:gd name="T53" fmla="*/ 255984 h 192"/>
                <a:gd name="T54" fmla="*/ 94603 w 192"/>
                <a:gd name="T55" fmla="*/ 255984 h 192"/>
                <a:gd name="T56" fmla="*/ 511969 w 192"/>
                <a:gd name="T57" fmla="*/ 511969 h 192"/>
                <a:gd name="T58" fmla="*/ 431278 w 192"/>
                <a:gd name="T59" fmla="*/ 511969 h 192"/>
                <a:gd name="T60" fmla="*/ 431278 w 192"/>
                <a:gd name="T61" fmla="*/ 255984 h 192"/>
                <a:gd name="T62" fmla="*/ 358934 w 192"/>
                <a:gd name="T63" fmla="*/ 255984 h 192"/>
                <a:gd name="T64" fmla="*/ 261549 w 192"/>
                <a:gd name="T65" fmla="*/ 169729 h 192"/>
                <a:gd name="T66" fmla="*/ 169729 w 192"/>
                <a:gd name="T67" fmla="*/ 169729 h 192"/>
                <a:gd name="T68" fmla="*/ 72343 w 192"/>
                <a:gd name="T69" fmla="*/ 255984 h 192"/>
                <a:gd name="T70" fmla="*/ 22260 w 192"/>
                <a:gd name="T71" fmla="*/ 255984 h 192"/>
                <a:gd name="T72" fmla="*/ 22260 w 192"/>
                <a:gd name="T73" fmla="*/ 111298 h 192"/>
                <a:gd name="T74" fmla="*/ 511969 w 192"/>
                <a:gd name="T75" fmla="*/ 111298 h 192"/>
                <a:gd name="T76" fmla="*/ 511969 w 192"/>
                <a:gd name="T77" fmla="*/ 511969 h 192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w 192"/>
                <a:gd name="T118" fmla="*/ 0 h 192"/>
                <a:gd name="T119" fmla="*/ 192 w 192"/>
                <a:gd name="T120" fmla="*/ 192 h 192"/>
              </a:gdLst>
              <a:ahLst/>
              <a:cxnLst>
                <a:cxn ang="T78">
                  <a:pos x="T0" y="T1"/>
                </a:cxn>
                <a:cxn ang="T79">
                  <a:pos x="T2" y="T3"/>
                </a:cxn>
                <a:cxn ang="T80">
                  <a:pos x="T4" y="T5"/>
                </a:cxn>
                <a:cxn ang="T81">
                  <a:pos x="T6" y="T7"/>
                </a:cxn>
                <a:cxn ang="T82">
                  <a:pos x="T8" y="T9"/>
                </a:cxn>
                <a:cxn ang="T83">
                  <a:pos x="T10" y="T11"/>
                </a:cxn>
                <a:cxn ang="T84">
                  <a:pos x="T12" y="T13"/>
                </a:cxn>
                <a:cxn ang="T85">
                  <a:pos x="T14" y="T15"/>
                </a:cxn>
                <a:cxn ang="T86">
                  <a:pos x="T16" y="T17"/>
                </a:cxn>
                <a:cxn ang="T87">
                  <a:pos x="T18" y="T19"/>
                </a:cxn>
                <a:cxn ang="T88">
                  <a:pos x="T20" y="T21"/>
                </a:cxn>
                <a:cxn ang="T89">
                  <a:pos x="T22" y="T23"/>
                </a:cxn>
                <a:cxn ang="T90">
                  <a:pos x="T24" y="T25"/>
                </a:cxn>
                <a:cxn ang="T91">
                  <a:pos x="T26" y="T27"/>
                </a:cxn>
                <a:cxn ang="T92">
                  <a:pos x="T28" y="T29"/>
                </a:cxn>
                <a:cxn ang="T93">
                  <a:pos x="T30" y="T31"/>
                </a:cxn>
                <a:cxn ang="T94">
                  <a:pos x="T32" y="T33"/>
                </a:cxn>
                <a:cxn ang="T95">
                  <a:pos x="T34" y="T35"/>
                </a:cxn>
                <a:cxn ang="T96">
                  <a:pos x="T36" y="T37"/>
                </a:cxn>
                <a:cxn ang="T97">
                  <a:pos x="T38" y="T39"/>
                </a:cxn>
                <a:cxn ang="T98">
                  <a:pos x="T40" y="T41"/>
                </a:cxn>
                <a:cxn ang="T99">
                  <a:pos x="T42" y="T43"/>
                </a:cxn>
                <a:cxn ang="T100">
                  <a:pos x="T44" y="T45"/>
                </a:cxn>
                <a:cxn ang="T101">
                  <a:pos x="T46" y="T47"/>
                </a:cxn>
                <a:cxn ang="T102">
                  <a:pos x="T48" y="T49"/>
                </a:cxn>
                <a:cxn ang="T103">
                  <a:pos x="T50" y="T51"/>
                </a:cxn>
                <a:cxn ang="T104">
                  <a:pos x="T52" y="T53"/>
                </a:cxn>
                <a:cxn ang="T105">
                  <a:pos x="T54" y="T55"/>
                </a:cxn>
                <a:cxn ang="T106">
                  <a:pos x="T56" y="T57"/>
                </a:cxn>
                <a:cxn ang="T107">
                  <a:pos x="T58" y="T59"/>
                </a:cxn>
                <a:cxn ang="T108">
                  <a:pos x="T60" y="T61"/>
                </a:cxn>
                <a:cxn ang="T109">
                  <a:pos x="T62" y="T63"/>
                </a:cxn>
                <a:cxn ang="T110">
                  <a:pos x="T64" y="T65"/>
                </a:cxn>
                <a:cxn ang="T111">
                  <a:pos x="T66" y="T67"/>
                </a:cxn>
                <a:cxn ang="T112">
                  <a:pos x="T68" y="T69"/>
                </a:cxn>
                <a:cxn ang="T113">
                  <a:pos x="T70" y="T71"/>
                </a:cxn>
                <a:cxn ang="T114">
                  <a:pos x="T72" y="T73"/>
                </a:cxn>
                <a:cxn ang="T115">
                  <a:pos x="T74" y="T75"/>
                </a:cxn>
                <a:cxn ang="T116">
                  <a:pos x="T76" y="T77"/>
                </a:cxn>
              </a:cxnLst>
              <a:rect l="T117" t="T118" r="T119" b="T120"/>
              <a:pathLst>
                <a:path w="192" h="192">
                  <a:moveTo>
                    <a:pt x="148" y="31"/>
                  </a:moveTo>
                  <a:cubicBezTo>
                    <a:pt x="148" y="0"/>
                    <a:pt x="148" y="0"/>
                    <a:pt x="148" y="0"/>
                  </a:cubicBezTo>
                  <a:cubicBezTo>
                    <a:pt x="44" y="0"/>
                    <a:pt x="44" y="0"/>
                    <a:pt x="44" y="0"/>
                  </a:cubicBezTo>
                  <a:cubicBezTo>
                    <a:pt x="44" y="31"/>
                    <a:pt x="44" y="31"/>
                    <a:pt x="44" y="31"/>
                  </a:cubicBezTo>
                  <a:cubicBezTo>
                    <a:pt x="0" y="31"/>
                    <a:pt x="0" y="31"/>
                    <a:pt x="0" y="31"/>
                  </a:cubicBezTo>
                  <a:cubicBezTo>
                    <a:pt x="0" y="77"/>
                    <a:pt x="0" y="77"/>
                    <a:pt x="0" y="77"/>
                  </a:cubicBezTo>
                  <a:cubicBezTo>
                    <a:pt x="0" y="192"/>
                    <a:pt x="0" y="192"/>
                    <a:pt x="0" y="192"/>
                  </a:cubicBezTo>
                  <a:cubicBezTo>
                    <a:pt x="155" y="192"/>
                    <a:pt x="155" y="192"/>
                    <a:pt x="155" y="192"/>
                  </a:cubicBezTo>
                  <a:cubicBezTo>
                    <a:pt x="192" y="192"/>
                    <a:pt x="192" y="192"/>
                    <a:pt x="192" y="192"/>
                  </a:cubicBezTo>
                  <a:cubicBezTo>
                    <a:pt x="192" y="31"/>
                    <a:pt x="192" y="31"/>
                    <a:pt x="192" y="31"/>
                  </a:cubicBezTo>
                  <a:lnTo>
                    <a:pt x="148" y="31"/>
                  </a:lnTo>
                  <a:close/>
                  <a:moveTo>
                    <a:pt x="52" y="8"/>
                  </a:moveTo>
                  <a:cubicBezTo>
                    <a:pt x="140" y="8"/>
                    <a:pt x="140" y="8"/>
                    <a:pt x="140" y="8"/>
                  </a:cubicBezTo>
                  <a:cubicBezTo>
                    <a:pt x="140" y="31"/>
                    <a:pt x="140" y="31"/>
                    <a:pt x="140" y="31"/>
                  </a:cubicBezTo>
                  <a:cubicBezTo>
                    <a:pt x="52" y="31"/>
                    <a:pt x="52" y="31"/>
                    <a:pt x="52" y="31"/>
                  </a:cubicBezTo>
                  <a:lnTo>
                    <a:pt x="52" y="8"/>
                  </a:lnTo>
                  <a:close/>
                  <a:moveTo>
                    <a:pt x="8" y="184"/>
                  </a:moveTo>
                  <a:cubicBezTo>
                    <a:pt x="8" y="100"/>
                    <a:pt x="8" y="100"/>
                    <a:pt x="8" y="100"/>
                  </a:cubicBezTo>
                  <a:cubicBezTo>
                    <a:pt x="26" y="100"/>
                    <a:pt x="26" y="100"/>
                    <a:pt x="26" y="100"/>
                  </a:cubicBezTo>
                  <a:cubicBezTo>
                    <a:pt x="129" y="100"/>
                    <a:pt x="129" y="100"/>
                    <a:pt x="129" y="100"/>
                  </a:cubicBezTo>
                  <a:cubicBezTo>
                    <a:pt x="147" y="100"/>
                    <a:pt x="147" y="100"/>
                    <a:pt x="147" y="100"/>
                  </a:cubicBezTo>
                  <a:cubicBezTo>
                    <a:pt x="147" y="184"/>
                    <a:pt x="147" y="184"/>
                    <a:pt x="147" y="184"/>
                  </a:cubicBezTo>
                  <a:lnTo>
                    <a:pt x="8" y="184"/>
                  </a:lnTo>
                  <a:close/>
                  <a:moveTo>
                    <a:pt x="34" y="92"/>
                  </a:moveTo>
                  <a:cubicBezTo>
                    <a:pt x="36" y="79"/>
                    <a:pt x="47" y="69"/>
                    <a:pt x="61" y="69"/>
                  </a:cubicBezTo>
                  <a:cubicBezTo>
                    <a:pt x="94" y="69"/>
                    <a:pt x="94" y="69"/>
                    <a:pt x="94" y="69"/>
                  </a:cubicBezTo>
                  <a:cubicBezTo>
                    <a:pt x="108" y="69"/>
                    <a:pt x="119" y="79"/>
                    <a:pt x="121" y="92"/>
                  </a:cubicBezTo>
                  <a:lnTo>
                    <a:pt x="34" y="92"/>
                  </a:lnTo>
                  <a:close/>
                  <a:moveTo>
                    <a:pt x="184" y="184"/>
                  </a:moveTo>
                  <a:cubicBezTo>
                    <a:pt x="155" y="184"/>
                    <a:pt x="155" y="184"/>
                    <a:pt x="155" y="184"/>
                  </a:cubicBezTo>
                  <a:cubicBezTo>
                    <a:pt x="155" y="92"/>
                    <a:pt x="155" y="92"/>
                    <a:pt x="155" y="92"/>
                  </a:cubicBezTo>
                  <a:cubicBezTo>
                    <a:pt x="129" y="92"/>
                    <a:pt x="129" y="92"/>
                    <a:pt x="129" y="92"/>
                  </a:cubicBezTo>
                  <a:cubicBezTo>
                    <a:pt x="127" y="75"/>
                    <a:pt x="112" y="61"/>
                    <a:pt x="94" y="61"/>
                  </a:cubicBezTo>
                  <a:cubicBezTo>
                    <a:pt x="61" y="61"/>
                    <a:pt x="61" y="61"/>
                    <a:pt x="61" y="61"/>
                  </a:cubicBezTo>
                  <a:cubicBezTo>
                    <a:pt x="43" y="61"/>
                    <a:pt x="28" y="75"/>
                    <a:pt x="26" y="92"/>
                  </a:cubicBezTo>
                  <a:cubicBezTo>
                    <a:pt x="8" y="92"/>
                    <a:pt x="8" y="92"/>
                    <a:pt x="8" y="92"/>
                  </a:cubicBezTo>
                  <a:cubicBezTo>
                    <a:pt x="8" y="40"/>
                    <a:pt x="8" y="40"/>
                    <a:pt x="8" y="40"/>
                  </a:cubicBezTo>
                  <a:cubicBezTo>
                    <a:pt x="184" y="40"/>
                    <a:pt x="184" y="40"/>
                    <a:pt x="184" y="40"/>
                  </a:cubicBezTo>
                  <a:lnTo>
                    <a:pt x="184" y="184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lIns="114300" tIns="57150" rIns="114300" bIns="57150"/>
            <a:lstStyle/>
            <a:p>
              <a:endParaRPr lang="el-GR"/>
            </a:p>
          </p:txBody>
        </p:sp>
        <p:grpSp>
          <p:nvGrpSpPr>
            <p:cNvPr id="287958" name="35 - Ομάδα"/>
            <p:cNvGrpSpPr>
              <a:grpSpLocks/>
            </p:cNvGrpSpPr>
            <p:nvPr/>
          </p:nvGrpSpPr>
          <p:grpSpPr bwMode="auto">
            <a:xfrm>
              <a:off x="3976095" y="1741548"/>
              <a:ext cx="7749691" cy="3971029"/>
              <a:chOff x="4430907" y="2092938"/>
              <a:chExt cx="7031174" cy="3670145"/>
            </a:xfrm>
          </p:grpSpPr>
          <p:grpSp>
            <p:nvGrpSpPr>
              <p:cNvPr id="287963" name="Group 2"/>
              <p:cNvGrpSpPr>
                <a:grpSpLocks/>
              </p:cNvGrpSpPr>
              <p:nvPr/>
            </p:nvGrpSpPr>
            <p:grpSpPr bwMode="auto">
              <a:xfrm>
                <a:off x="4430907" y="2092938"/>
                <a:ext cx="3235382" cy="3670145"/>
                <a:chOff x="5999618" y="1838629"/>
                <a:chExt cx="3183929" cy="3892110"/>
              </a:xfrm>
            </p:grpSpPr>
            <p:sp>
              <p:nvSpPr>
                <p:cNvPr id="8" name="Rectangle: Diagonal Corners Snipped 7">
                  <a:extLst>
                    <a:ext uri="{FF2B5EF4-FFF2-40B4-BE49-F238E27FC236}"/>
                  </a:extLst>
                </p:cNvPr>
                <p:cNvSpPr/>
                <p:nvPr/>
              </p:nvSpPr>
              <p:spPr>
                <a:xfrm>
                  <a:off x="5999261" y="1838629"/>
                  <a:ext cx="3169070" cy="3892110"/>
                </a:xfrm>
                <a:prstGeom prst="snip2DiagRect">
                  <a:avLst/>
                </a:prstGeom>
                <a:solidFill>
                  <a:srgbClr val="7F8FA9"/>
                </a:solidFill>
                <a:ln w="9525" cap="flat" cmpd="sng">
                  <a:solidFill>
                    <a:schemeClr val="bg1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lIns="80669" tIns="80669" rIns="242029" bIns="80669" anchor="ctr"/>
                <a:lstStyle/>
                <a:p>
                  <a:pPr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 sz="1050" dirty="0">
                    <a:latin typeface="+mn-lt"/>
                    <a:cs typeface="+mn-cs"/>
                    <a:sym typeface="Georgia"/>
                  </a:endParaRPr>
                </a:p>
              </p:txBody>
            </p:sp>
            <p:sp>
              <p:nvSpPr>
                <p:cNvPr id="287968" name="Rectangle 29"/>
                <p:cNvSpPr>
                  <a:spLocks noChangeArrowheads="1"/>
                </p:cNvSpPr>
                <p:nvPr/>
              </p:nvSpPr>
              <p:spPr bwMode="auto">
                <a:xfrm>
                  <a:off x="7045559" y="2047805"/>
                  <a:ext cx="1637154" cy="783337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r>
                    <a:rPr lang="el-GR" sz="2000" b="1">
                      <a:solidFill>
                        <a:schemeClr val="bg1"/>
                      </a:solidFill>
                      <a:latin typeface="Calibri" pitchFamily="34" charset="0"/>
                    </a:rPr>
                    <a:t>Υπηρεσίες</a:t>
                  </a:r>
                </a:p>
                <a:p>
                  <a:r>
                    <a:rPr lang="el-GR" sz="2200" b="1">
                      <a:solidFill>
                        <a:schemeClr val="bg1"/>
                      </a:solidFill>
                      <a:latin typeface="Calibri" pitchFamily="34" charset="0"/>
                    </a:rPr>
                    <a:t> </a:t>
                  </a:r>
                </a:p>
              </p:txBody>
            </p:sp>
            <p:sp>
              <p:nvSpPr>
                <p:cNvPr id="32" name="Rectangle 31">
                  <a:extLst>
                    <a:ext uri="{FF2B5EF4-FFF2-40B4-BE49-F238E27FC236}"/>
                  </a:extLst>
                </p:cNvPr>
                <p:cNvSpPr/>
                <p:nvPr/>
              </p:nvSpPr>
              <p:spPr>
                <a:xfrm>
                  <a:off x="6253248" y="2717799"/>
                  <a:ext cx="2929513" cy="2795920"/>
                </a:xfrm>
                <a:prstGeom prst="rect">
                  <a:avLst/>
                </a:prstGeom>
              </p:spPr>
              <p:txBody>
                <a:bodyPr>
                  <a:spAutoFit/>
                </a:bodyPr>
                <a:lstStyle/>
                <a:p>
                  <a:pPr marL="342900" indent="-342900" fontAlgn="auto">
                    <a:spcBef>
                      <a:spcPts val="0"/>
                    </a:spcBef>
                    <a:spcAft>
                      <a:spcPts val="0"/>
                    </a:spcAft>
                    <a:buFont typeface="Wingdings" panose="05000000000000000000" pitchFamily="2" charset="2"/>
                    <a:buChar char="q"/>
                    <a:defRPr/>
                  </a:pPr>
                  <a:r>
                    <a:rPr lang="el-GR" sz="1600" kern="0" dirty="0">
                      <a:solidFill>
                        <a:schemeClr val="bg1"/>
                      </a:solidFill>
                      <a:latin typeface="+mn-lt"/>
                      <a:cs typeface="Arial"/>
                    </a:rPr>
                    <a:t>Υπηρεσίες </a:t>
                  </a:r>
                  <a:r>
                    <a:rPr lang="el-GR" sz="1600" kern="0" dirty="0" err="1">
                      <a:solidFill>
                        <a:schemeClr val="bg1"/>
                      </a:solidFill>
                      <a:latin typeface="+mn-lt"/>
                      <a:cs typeface="Arial"/>
                    </a:rPr>
                    <a:t>Διαιτολογικών</a:t>
                  </a:r>
                  <a:r>
                    <a:rPr lang="el-GR" sz="1600" kern="0" dirty="0">
                      <a:solidFill>
                        <a:schemeClr val="bg1"/>
                      </a:solidFill>
                      <a:latin typeface="+mn-lt"/>
                      <a:cs typeface="Arial"/>
                    </a:rPr>
                    <a:t> Μονάδων.</a:t>
                  </a:r>
                </a:p>
                <a:p>
                  <a:pPr marL="342900" indent="-342900" fontAlgn="auto">
                    <a:spcBef>
                      <a:spcPts val="0"/>
                    </a:spcBef>
                    <a:spcAft>
                      <a:spcPts val="0"/>
                    </a:spcAft>
                    <a:buFont typeface="Wingdings" panose="05000000000000000000" pitchFamily="2" charset="2"/>
                    <a:buChar char="q"/>
                    <a:defRPr/>
                  </a:pPr>
                  <a:r>
                    <a:rPr lang="el-GR" sz="1600" kern="0" dirty="0">
                      <a:solidFill>
                        <a:schemeClr val="bg1"/>
                      </a:solidFill>
                      <a:latin typeface="+mn-lt"/>
                      <a:cs typeface="Arial"/>
                    </a:rPr>
                    <a:t>Υπηρεσίες προσωπικής υγιεινής και φροντίδας σώματος. </a:t>
                  </a:r>
                </a:p>
                <a:p>
                  <a:pPr marL="342900" indent="-342900" fontAlgn="auto">
                    <a:spcBef>
                      <a:spcPts val="0"/>
                    </a:spcBef>
                    <a:spcAft>
                      <a:spcPts val="0"/>
                    </a:spcAft>
                    <a:buFont typeface="Wingdings" panose="05000000000000000000" pitchFamily="2" charset="2"/>
                    <a:buChar char="q"/>
                    <a:defRPr/>
                  </a:pPr>
                  <a:r>
                    <a:rPr lang="el-GR" sz="1600" kern="0" dirty="0">
                      <a:solidFill>
                        <a:schemeClr val="bg1"/>
                      </a:solidFill>
                      <a:latin typeface="+mn-lt"/>
                      <a:cs typeface="Arial"/>
                    </a:rPr>
                    <a:t>Υπηρεσίες στολισμού εκκλησιών, αιθουσών κλπ.</a:t>
                  </a:r>
                </a:p>
                <a:p>
                  <a:pPr marL="342900" indent="-342900" fontAlgn="auto">
                    <a:spcBef>
                      <a:spcPts val="0"/>
                    </a:spcBef>
                    <a:spcAft>
                      <a:spcPts val="0"/>
                    </a:spcAft>
                    <a:buFont typeface="Wingdings" panose="05000000000000000000" pitchFamily="2" charset="2"/>
                    <a:buChar char="q"/>
                    <a:defRPr/>
                  </a:pPr>
                  <a:r>
                    <a:rPr lang="el-GR" sz="1600" kern="0" dirty="0">
                      <a:solidFill>
                        <a:schemeClr val="bg1"/>
                      </a:solidFill>
                      <a:latin typeface="+mn-lt"/>
                      <a:cs typeface="Arial"/>
                    </a:rPr>
                    <a:t>Υπηρεσίες που σχετίζονται με την εκπαίδευση κατοικίδιων ζώων συντροφιάς, για κυνήγι και σχετικές δραστηριότητες.</a:t>
                  </a:r>
                  <a:endParaRPr lang="en-GB" sz="1600" kern="0" dirty="0">
                    <a:solidFill>
                      <a:schemeClr val="bg1"/>
                    </a:solidFill>
                    <a:latin typeface="+mn-lt"/>
                    <a:cs typeface="Arial"/>
                  </a:endParaRPr>
                </a:p>
                <a:p>
                  <a:pPr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 sz="1600" kern="0" dirty="0">
                    <a:solidFill>
                      <a:schemeClr val="bg1"/>
                    </a:solidFill>
                    <a:latin typeface="+mn-lt"/>
                    <a:cs typeface="Arial"/>
                  </a:endParaRPr>
                </a:p>
              </p:txBody>
            </p:sp>
          </p:grpSp>
          <p:grpSp>
            <p:nvGrpSpPr>
              <p:cNvPr id="13" name="Group 12">
                <a:extLst>
                  <a:ext uri="{FF2B5EF4-FFF2-40B4-BE49-F238E27FC236}"/>
                </a:extLst>
              </p:cNvPr>
              <p:cNvGrpSpPr>
                <a:grpSpLocks noChangeAspect="1"/>
              </p:cNvGrpSpPr>
              <p:nvPr/>
            </p:nvGrpSpPr>
            <p:grpSpPr>
              <a:xfrm>
                <a:off x="4715085" y="2272179"/>
                <a:ext cx="501583" cy="508092"/>
                <a:chOff x="5382577" y="1219200"/>
                <a:chExt cx="122238" cy="123825"/>
              </a:xfrm>
              <a:solidFill>
                <a:schemeClr val="bg1"/>
              </a:solidFill>
            </p:grpSpPr>
            <p:sp>
              <p:nvSpPr>
                <p:cNvPr id="14" name="Freeform 99">
                  <a:extLst>
                    <a:ext uri="{FF2B5EF4-FFF2-40B4-BE49-F238E27FC236}"/>
                  </a:extLst>
                </p:cNvPr>
                <p:cNvSpPr>
                  <a:spLocks noEditPoints="1"/>
                </p:cNvSpPr>
                <p:nvPr/>
              </p:nvSpPr>
              <p:spPr bwMode="auto">
                <a:xfrm>
                  <a:off x="5472113" y="1257300"/>
                  <a:ext cx="17463" cy="23813"/>
                </a:xfrm>
                <a:custGeom>
                  <a:avLst/>
                  <a:gdLst>
                    <a:gd name="T0" fmla="*/ 41 w 82"/>
                    <a:gd name="T1" fmla="*/ 109 h 109"/>
                    <a:gd name="T2" fmla="*/ 69 w 82"/>
                    <a:gd name="T3" fmla="*/ 94 h 109"/>
                    <a:gd name="T4" fmla="*/ 82 w 82"/>
                    <a:gd name="T5" fmla="*/ 45 h 109"/>
                    <a:gd name="T6" fmla="*/ 41 w 82"/>
                    <a:gd name="T7" fmla="*/ 0 h 109"/>
                    <a:gd name="T8" fmla="*/ 0 w 82"/>
                    <a:gd name="T9" fmla="*/ 45 h 109"/>
                    <a:gd name="T10" fmla="*/ 13 w 82"/>
                    <a:gd name="T11" fmla="*/ 94 h 109"/>
                    <a:gd name="T12" fmla="*/ 41 w 82"/>
                    <a:gd name="T13" fmla="*/ 109 h 109"/>
                    <a:gd name="T14" fmla="*/ 41 w 82"/>
                    <a:gd name="T15" fmla="*/ 23 h 109"/>
                    <a:gd name="T16" fmla="*/ 59 w 82"/>
                    <a:gd name="T17" fmla="*/ 45 h 109"/>
                    <a:gd name="T18" fmla="*/ 41 w 82"/>
                    <a:gd name="T19" fmla="*/ 86 h 109"/>
                    <a:gd name="T20" fmla="*/ 23 w 82"/>
                    <a:gd name="T21" fmla="*/ 45 h 109"/>
                    <a:gd name="T22" fmla="*/ 41 w 82"/>
                    <a:gd name="T23" fmla="*/ 23 h 10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</a:cxnLst>
                  <a:rect l="0" t="0" r="r" b="b"/>
                  <a:pathLst>
                    <a:path w="82" h="109">
                      <a:moveTo>
                        <a:pt x="41" y="109"/>
                      </a:moveTo>
                      <a:cubicBezTo>
                        <a:pt x="54" y="109"/>
                        <a:pt x="62" y="101"/>
                        <a:pt x="69" y="94"/>
                      </a:cubicBezTo>
                      <a:cubicBezTo>
                        <a:pt x="77" y="84"/>
                        <a:pt x="82" y="67"/>
                        <a:pt x="82" y="45"/>
                      </a:cubicBezTo>
                      <a:cubicBezTo>
                        <a:pt x="82" y="20"/>
                        <a:pt x="63" y="0"/>
                        <a:pt x="41" y="0"/>
                      </a:cubicBezTo>
                      <a:cubicBezTo>
                        <a:pt x="18" y="0"/>
                        <a:pt x="0" y="20"/>
                        <a:pt x="0" y="45"/>
                      </a:cubicBezTo>
                      <a:cubicBezTo>
                        <a:pt x="0" y="67"/>
                        <a:pt x="4" y="84"/>
                        <a:pt x="13" y="94"/>
                      </a:cubicBezTo>
                      <a:cubicBezTo>
                        <a:pt x="20" y="101"/>
                        <a:pt x="27" y="109"/>
                        <a:pt x="41" y="109"/>
                      </a:cubicBezTo>
                      <a:close/>
                      <a:moveTo>
                        <a:pt x="41" y="23"/>
                      </a:moveTo>
                      <a:cubicBezTo>
                        <a:pt x="51" y="23"/>
                        <a:pt x="59" y="33"/>
                        <a:pt x="59" y="45"/>
                      </a:cubicBezTo>
                      <a:cubicBezTo>
                        <a:pt x="59" y="61"/>
                        <a:pt x="54" y="86"/>
                        <a:pt x="41" y="86"/>
                      </a:cubicBezTo>
                      <a:cubicBezTo>
                        <a:pt x="28" y="86"/>
                        <a:pt x="23" y="61"/>
                        <a:pt x="23" y="45"/>
                      </a:cubicBezTo>
                      <a:cubicBezTo>
                        <a:pt x="23" y="33"/>
                        <a:pt x="31" y="23"/>
                        <a:pt x="41" y="23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/>
                </a:extLst>
              </p:spPr>
              <p:txBody>
                <a:bodyPr lIns="114300" tIns="57150" rIns="114300" bIns="57150"/>
                <a:lstStyle/>
                <a:p>
                  <a:pPr defTabSz="1143000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sz="2250">
                    <a:latin typeface="+mn-lt"/>
                    <a:cs typeface="+mn-cs"/>
                  </a:endParaRPr>
                </a:p>
              </p:txBody>
            </p:sp>
            <p:sp>
              <p:nvSpPr>
                <p:cNvPr id="15" name="Freeform 100">
                  <a:extLst>
                    <a:ext uri="{FF2B5EF4-FFF2-40B4-BE49-F238E27FC236}"/>
                  </a:extLst>
                </p:cNvPr>
                <p:cNvSpPr>
                  <a:spLocks noEditPoints="1"/>
                </p:cNvSpPr>
                <p:nvPr/>
              </p:nvSpPr>
              <p:spPr bwMode="auto">
                <a:xfrm>
                  <a:off x="5392738" y="1257300"/>
                  <a:ext cx="17463" cy="23813"/>
                </a:xfrm>
                <a:custGeom>
                  <a:avLst/>
                  <a:gdLst>
                    <a:gd name="T0" fmla="*/ 41 w 82"/>
                    <a:gd name="T1" fmla="*/ 109 h 109"/>
                    <a:gd name="T2" fmla="*/ 69 w 82"/>
                    <a:gd name="T3" fmla="*/ 94 h 109"/>
                    <a:gd name="T4" fmla="*/ 82 w 82"/>
                    <a:gd name="T5" fmla="*/ 45 h 109"/>
                    <a:gd name="T6" fmla="*/ 41 w 82"/>
                    <a:gd name="T7" fmla="*/ 0 h 109"/>
                    <a:gd name="T8" fmla="*/ 0 w 82"/>
                    <a:gd name="T9" fmla="*/ 45 h 109"/>
                    <a:gd name="T10" fmla="*/ 13 w 82"/>
                    <a:gd name="T11" fmla="*/ 94 h 109"/>
                    <a:gd name="T12" fmla="*/ 41 w 82"/>
                    <a:gd name="T13" fmla="*/ 109 h 109"/>
                    <a:gd name="T14" fmla="*/ 41 w 82"/>
                    <a:gd name="T15" fmla="*/ 86 h 109"/>
                    <a:gd name="T16" fmla="*/ 23 w 82"/>
                    <a:gd name="T17" fmla="*/ 45 h 109"/>
                    <a:gd name="T18" fmla="*/ 41 w 82"/>
                    <a:gd name="T19" fmla="*/ 23 h 109"/>
                    <a:gd name="T20" fmla="*/ 59 w 82"/>
                    <a:gd name="T21" fmla="*/ 45 h 109"/>
                    <a:gd name="T22" fmla="*/ 41 w 82"/>
                    <a:gd name="T23" fmla="*/ 86 h 10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</a:cxnLst>
                  <a:rect l="0" t="0" r="r" b="b"/>
                  <a:pathLst>
                    <a:path w="82" h="109">
                      <a:moveTo>
                        <a:pt x="41" y="109"/>
                      </a:moveTo>
                      <a:cubicBezTo>
                        <a:pt x="55" y="109"/>
                        <a:pt x="62" y="101"/>
                        <a:pt x="69" y="94"/>
                      </a:cubicBezTo>
                      <a:cubicBezTo>
                        <a:pt x="78" y="84"/>
                        <a:pt x="82" y="67"/>
                        <a:pt x="82" y="45"/>
                      </a:cubicBezTo>
                      <a:cubicBezTo>
                        <a:pt x="82" y="20"/>
                        <a:pt x="64" y="0"/>
                        <a:pt x="41" y="0"/>
                      </a:cubicBezTo>
                      <a:cubicBezTo>
                        <a:pt x="19" y="0"/>
                        <a:pt x="0" y="20"/>
                        <a:pt x="0" y="45"/>
                      </a:cubicBezTo>
                      <a:cubicBezTo>
                        <a:pt x="0" y="67"/>
                        <a:pt x="5" y="84"/>
                        <a:pt x="13" y="94"/>
                      </a:cubicBezTo>
                      <a:cubicBezTo>
                        <a:pt x="20" y="101"/>
                        <a:pt x="28" y="109"/>
                        <a:pt x="41" y="109"/>
                      </a:cubicBezTo>
                      <a:close/>
                      <a:moveTo>
                        <a:pt x="41" y="86"/>
                      </a:moveTo>
                      <a:cubicBezTo>
                        <a:pt x="28" y="86"/>
                        <a:pt x="23" y="61"/>
                        <a:pt x="23" y="45"/>
                      </a:cubicBezTo>
                      <a:cubicBezTo>
                        <a:pt x="23" y="33"/>
                        <a:pt x="31" y="23"/>
                        <a:pt x="41" y="23"/>
                      </a:cubicBezTo>
                      <a:cubicBezTo>
                        <a:pt x="51" y="23"/>
                        <a:pt x="59" y="33"/>
                        <a:pt x="59" y="45"/>
                      </a:cubicBezTo>
                      <a:cubicBezTo>
                        <a:pt x="59" y="61"/>
                        <a:pt x="54" y="86"/>
                        <a:pt x="41" y="86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/>
                </a:extLst>
              </p:spPr>
              <p:txBody>
                <a:bodyPr lIns="114300" tIns="57150" rIns="114300" bIns="57150"/>
                <a:lstStyle/>
                <a:p>
                  <a:pPr defTabSz="1143000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sz="2250">
                    <a:latin typeface="+mn-lt"/>
                    <a:cs typeface="+mn-cs"/>
                  </a:endParaRPr>
                </a:p>
              </p:txBody>
            </p:sp>
            <p:sp>
              <p:nvSpPr>
                <p:cNvPr id="16" name="Freeform 101">
                  <a:extLst>
                    <a:ext uri="{FF2B5EF4-FFF2-40B4-BE49-F238E27FC236}"/>
                  </a:extLst>
                </p:cNvPr>
                <p:cNvSpPr>
                  <a:spLocks noEditPoints="1"/>
                </p:cNvSpPr>
                <p:nvPr/>
              </p:nvSpPr>
              <p:spPr bwMode="auto">
                <a:xfrm>
                  <a:off x="5382577" y="1219200"/>
                  <a:ext cx="122238" cy="123825"/>
                </a:xfrm>
                <a:custGeom>
                  <a:avLst/>
                  <a:gdLst>
                    <a:gd name="T0" fmla="*/ 0 w 576"/>
                    <a:gd name="T1" fmla="*/ 576 h 576"/>
                    <a:gd name="T2" fmla="*/ 106 w 576"/>
                    <a:gd name="T3" fmla="*/ 419 h 576"/>
                    <a:gd name="T4" fmla="*/ 238 w 576"/>
                    <a:gd name="T5" fmla="*/ 344 h 576"/>
                    <a:gd name="T6" fmla="*/ 248 w 576"/>
                    <a:gd name="T7" fmla="*/ 351 h 576"/>
                    <a:gd name="T8" fmla="*/ 328 w 576"/>
                    <a:gd name="T9" fmla="*/ 351 h 576"/>
                    <a:gd name="T10" fmla="*/ 338 w 576"/>
                    <a:gd name="T11" fmla="*/ 344 h 576"/>
                    <a:gd name="T12" fmla="*/ 470 w 576"/>
                    <a:gd name="T13" fmla="*/ 419 h 576"/>
                    <a:gd name="T14" fmla="*/ 576 w 576"/>
                    <a:gd name="T15" fmla="*/ 576 h 576"/>
                    <a:gd name="T16" fmla="*/ 0 w 576"/>
                    <a:gd name="T17" fmla="*/ 0 h 576"/>
                    <a:gd name="T18" fmla="*/ 83 w 576"/>
                    <a:gd name="T19" fmla="*/ 412 h 576"/>
                    <a:gd name="T20" fmla="*/ 25 w 576"/>
                    <a:gd name="T21" fmla="*/ 551 h 576"/>
                    <a:gd name="T22" fmla="*/ 27 w 576"/>
                    <a:gd name="T23" fmla="*/ 350 h 576"/>
                    <a:gd name="T24" fmla="*/ 80 w 576"/>
                    <a:gd name="T25" fmla="*/ 321 h 576"/>
                    <a:gd name="T26" fmla="*/ 103 w 576"/>
                    <a:gd name="T27" fmla="*/ 331 h 576"/>
                    <a:gd name="T28" fmla="*/ 127 w 576"/>
                    <a:gd name="T29" fmla="*/ 321 h 576"/>
                    <a:gd name="T30" fmla="*/ 173 w 576"/>
                    <a:gd name="T31" fmla="*/ 340 h 576"/>
                    <a:gd name="T32" fmla="*/ 317 w 576"/>
                    <a:gd name="T33" fmla="*/ 327 h 576"/>
                    <a:gd name="T34" fmla="*/ 288 w 576"/>
                    <a:gd name="T35" fmla="*/ 344 h 576"/>
                    <a:gd name="T36" fmla="*/ 259 w 576"/>
                    <a:gd name="T37" fmla="*/ 327 h 576"/>
                    <a:gd name="T38" fmla="*/ 196 w 576"/>
                    <a:gd name="T39" fmla="*/ 332 h 576"/>
                    <a:gd name="T40" fmla="*/ 131 w 576"/>
                    <a:gd name="T41" fmla="*/ 298 h 576"/>
                    <a:gd name="T42" fmla="*/ 109 w 576"/>
                    <a:gd name="T43" fmla="*/ 306 h 576"/>
                    <a:gd name="T44" fmla="*/ 94 w 576"/>
                    <a:gd name="T45" fmla="*/ 303 h 576"/>
                    <a:gd name="T46" fmla="*/ 36 w 576"/>
                    <a:gd name="T47" fmla="*/ 311 h 576"/>
                    <a:gd name="T48" fmla="*/ 25 w 576"/>
                    <a:gd name="T49" fmla="*/ 25 h 576"/>
                    <a:gd name="T50" fmla="*/ 551 w 576"/>
                    <a:gd name="T51" fmla="*/ 317 h 576"/>
                    <a:gd name="T52" fmla="*/ 501 w 576"/>
                    <a:gd name="T53" fmla="*/ 298 h 576"/>
                    <a:gd name="T54" fmla="*/ 479 w 576"/>
                    <a:gd name="T55" fmla="*/ 306 h 576"/>
                    <a:gd name="T56" fmla="*/ 464 w 576"/>
                    <a:gd name="T57" fmla="*/ 303 h 576"/>
                    <a:gd name="T58" fmla="*/ 406 w 576"/>
                    <a:gd name="T59" fmla="*/ 311 h 576"/>
                    <a:gd name="T60" fmla="*/ 346 w 576"/>
                    <a:gd name="T61" fmla="*/ 320 h 576"/>
                    <a:gd name="T62" fmla="*/ 508 w 576"/>
                    <a:gd name="T63" fmla="*/ 551 h 576"/>
                    <a:gd name="T64" fmla="*/ 493 w 576"/>
                    <a:gd name="T65" fmla="*/ 412 h 576"/>
                    <a:gd name="T66" fmla="*/ 403 w 576"/>
                    <a:gd name="T67" fmla="*/ 340 h 576"/>
                    <a:gd name="T68" fmla="*/ 449 w 576"/>
                    <a:gd name="T69" fmla="*/ 321 h 576"/>
                    <a:gd name="T70" fmla="*/ 473 w 576"/>
                    <a:gd name="T71" fmla="*/ 331 h 576"/>
                    <a:gd name="T72" fmla="*/ 496 w 576"/>
                    <a:gd name="T73" fmla="*/ 321 h 576"/>
                    <a:gd name="T74" fmla="*/ 549 w 576"/>
                    <a:gd name="T75" fmla="*/ 350 h 576"/>
                    <a:gd name="T76" fmla="*/ 551 w 576"/>
                    <a:gd name="T77" fmla="*/ 551 h 57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</a:cxnLst>
                  <a:rect l="0" t="0" r="r" b="b"/>
                  <a:pathLst>
                    <a:path w="576" h="576">
                      <a:moveTo>
                        <a:pt x="0" y="0"/>
                      </a:moveTo>
                      <a:cubicBezTo>
                        <a:pt x="0" y="576"/>
                        <a:pt x="0" y="576"/>
                        <a:pt x="0" y="576"/>
                      </a:cubicBezTo>
                      <a:cubicBezTo>
                        <a:pt x="90" y="576"/>
                        <a:pt x="90" y="576"/>
                        <a:pt x="90" y="576"/>
                      </a:cubicBezTo>
                      <a:cubicBezTo>
                        <a:pt x="106" y="419"/>
                        <a:pt x="106" y="419"/>
                        <a:pt x="106" y="419"/>
                      </a:cubicBezTo>
                      <a:cubicBezTo>
                        <a:pt x="114" y="397"/>
                        <a:pt x="131" y="380"/>
                        <a:pt x="152" y="373"/>
                      </a:cubicBezTo>
                      <a:cubicBezTo>
                        <a:pt x="238" y="344"/>
                        <a:pt x="238" y="344"/>
                        <a:pt x="238" y="344"/>
                      </a:cubicBezTo>
                      <a:cubicBezTo>
                        <a:pt x="239" y="343"/>
                        <a:pt x="240" y="344"/>
                        <a:pt x="241" y="344"/>
                      </a:cubicBezTo>
                      <a:cubicBezTo>
                        <a:pt x="248" y="351"/>
                        <a:pt x="248" y="351"/>
                        <a:pt x="248" y="351"/>
                      </a:cubicBezTo>
                      <a:cubicBezTo>
                        <a:pt x="258" y="362"/>
                        <a:pt x="273" y="368"/>
                        <a:pt x="288" y="368"/>
                      </a:cubicBezTo>
                      <a:cubicBezTo>
                        <a:pt x="303" y="368"/>
                        <a:pt x="318" y="362"/>
                        <a:pt x="328" y="351"/>
                      </a:cubicBezTo>
                      <a:cubicBezTo>
                        <a:pt x="335" y="344"/>
                        <a:pt x="335" y="344"/>
                        <a:pt x="335" y="344"/>
                      </a:cubicBezTo>
                      <a:cubicBezTo>
                        <a:pt x="336" y="344"/>
                        <a:pt x="337" y="343"/>
                        <a:pt x="338" y="344"/>
                      </a:cubicBezTo>
                      <a:cubicBezTo>
                        <a:pt x="424" y="373"/>
                        <a:pt x="424" y="373"/>
                        <a:pt x="424" y="373"/>
                      </a:cubicBezTo>
                      <a:cubicBezTo>
                        <a:pt x="446" y="380"/>
                        <a:pt x="462" y="397"/>
                        <a:pt x="470" y="419"/>
                      </a:cubicBezTo>
                      <a:cubicBezTo>
                        <a:pt x="486" y="576"/>
                        <a:pt x="486" y="576"/>
                        <a:pt x="486" y="576"/>
                      </a:cubicBezTo>
                      <a:cubicBezTo>
                        <a:pt x="576" y="576"/>
                        <a:pt x="576" y="576"/>
                        <a:pt x="576" y="576"/>
                      </a:cubicBezTo>
                      <a:cubicBezTo>
                        <a:pt x="576" y="0"/>
                        <a:pt x="576" y="0"/>
                        <a:pt x="576" y="0"/>
                      </a:cubicBezTo>
                      <a:lnTo>
                        <a:pt x="0" y="0"/>
                      </a:lnTo>
                      <a:close/>
                      <a:moveTo>
                        <a:pt x="144" y="350"/>
                      </a:moveTo>
                      <a:cubicBezTo>
                        <a:pt x="115" y="360"/>
                        <a:pt x="92" y="383"/>
                        <a:pt x="83" y="412"/>
                      </a:cubicBezTo>
                      <a:cubicBezTo>
                        <a:pt x="68" y="551"/>
                        <a:pt x="68" y="551"/>
                        <a:pt x="68" y="551"/>
                      </a:cubicBezTo>
                      <a:cubicBezTo>
                        <a:pt x="25" y="551"/>
                        <a:pt x="25" y="551"/>
                        <a:pt x="25" y="551"/>
                      </a:cubicBezTo>
                      <a:cubicBezTo>
                        <a:pt x="25" y="369"/>
                        <a:pt x="25" y="369"/>
                        <a:pt x="25" y="369"/>
                      </a:cubicBezTo>
                      <a:cubicBezTo>
                        <a:pt x="27" y="350"/>
                        <a:pt x="27" y="350"/>
                        <a:pt x="27" y="350"/>
                      </a:cubicBezTo>
                      <a:cubicBezTo>
                        <a:pt x="30" y="342"/>
                        <a:pt x="36" y="336"/>
                        <a:pt x="44" y="333"/>
                      </a:cubicBezTo>
                      <a:cubicBezTo>
                        <a:pt x="80" y="321"/>
                        <a:pt x="80" y="321"/>
                        <a:pt x="80" y="321"/>
                      </a:cubicBezTo>
                      <a:cubicBezTo>
                        <a:pt x="81" y="322"/>
                        <a:pt x="81" y="322"/>
                        <a:pt x="81" y="322"/>
                      </a:cubicBezTo>
                      <a:cubicBezTo>
                        <a:pt x="87" y="328"/>
                        <a:pt x="95" y="331"/>
                        <a:pt x="103" y="331"/>
                      </a:cubicBezTo>
                      <a:cubicBezTo>
                        <a:pt x="112" y="331"/>
                        <a:pt x="120" y="328"/>
                        <a:pt x="126" y="322"/>
                      </a:cubicBezTo>
                      <a:cubicBezTo>
                        <a:pt x="127" y="321"/>
                        <a:pt x="127" y="321"/>
                        <a:pt x="127" y="321"/>
                      </a:cubicBezTo>
                      <a:cubicBezTo>
                        <a:pt x="163" y="333"/>
                        <a:pt x="163" y="333"/>
                        <a:pt x="163" y="333"/>
                      </a:cubicBezTo>
                      <a:cubicBezTo>
                        <a:pt x="167" y="335"/>
                        <a:pt x="170" y="337"/>
                        <a:pt x="173" y="340"/>
                      </a:cubicBezTo>
                      <a:lnTo>
                        <a:pt x="144" y="350"/>
                      </a:lnTo>
                      <a:close/>
                      <a:moveTo>
                        <a:pt x="317" y="327"/>
                      </a:moveTo>
                      <a:cubicBezTo>
                        <a:pt x="311" y="334"/>
                        <a:pt x="311" y="334"/>
                        <a:pt x="311" y="334"/>
                      </a:cubicBezTo>
                      <a:cubicBezTo>
                        <a:pt x="305" y="340"/>
                        <a:pt x="297" y="344"/>
                        <a:pt x="288" y="344"/>
                      </a:cubicBezTo>
                      <a:cubicBezTo>
                        <a:pt x="279" y="344"/>
                        <a:pt x="271" y="340"/>
                        <a:pt x="265" y="334"/>
                      </a:cubicBezTo>
                      <a:cubicBezTo>
                        <a:pt x="259" y="327"/>
                        <a:pt x="259" y="327"/>
                        <a:pt x="259" y="327"/>
                      </a:cubicBezTo>
                      <a:cubicBezTo>
                        <a:pt x="251" y="320"/>
                        <a:pt x="240" y="317"/>
                        <a:pt x="230" y="320"/>
                      </a:cubicBezTo>
                      <a:cubicBezTo>
                        <a:pt x="196" y="332"/>
                        <a:pt x="196" y="332"/>
                        <a:pt x="196" y="332"/>
                      </a:cubicBezTo>
                      <a:cubicBezTo>
                        <a:pt x="190" y="322"/>
                        <a:pt x="181" y="315"/>
                        <a:pt x="170" y="311"/>
                      </a:cubicBezTo>
                      <a:cubicBezTo>
                        <a:pt x="131" y="298"/>
                        <a:pt x="131" y="298"/>
                        <a:pt x="131" y="298"/>
                      </a:cubicBezTo>
                      <a:cubicBezTo>
                        <a:pt x="125" y="296"/>
                        <a:pt x="117" y="298"/>
                        <a:pt x="112" y="303"/>
                      </a:cubicBezTo>
                      <a:cubicBezTo>
                        <a:pt x="109" y="306"/>
                        <a:pt x="109" y="306"/>
                        <a:pt x="109" y="306"/>
                      </a:cubicBezTo>
                      <a:cubicBezTo>
                        <a:pt x="106" y="309"/>
                        <a:pt x="100" y="309"/>
                        <a:pt x="97" y="306"/>
                      </a:cubicBezTo>
                      <a:cubicBezTo>
                        <a:pt x="94" y="303"/>
                        <a:pt x="94" y="303"/>
                        <a:pt x="94" y="303"/>
                      </a:cubicBezTo>
                      <a:cubicBezTo>
                        <a:pt x="89" y="298"/>
                        <a:pt x="82" y="296"/>
                        <a:pt x="75" y="298"/>
                      </a:cubicBezTo>
                      <a:cubicBezTo>
                        <a:pt x="36" y="311"/>
                        <a:pt x="36" y="311"/>
                        <a:pt x="36" y="311"/>
                      </a:cubicBezTo>
                      <a:cubicBezTo>
                        <a:pt x="32" y="313"/>
                        <a:pt x="28" y="315"/>
                        <a:pt x="25" y="317"/>
                      </a:cubicBezTo>
                      <a:cubicBezTo>
                        <a:pt x="25" y="25"/>
                        <a:pt x="25" y="25"/>
                        <a:pt x="25" y="25"/>
                      </a:cubicBezTo>
                      <a:cubicBezTo>
                        <a:pt x="551" y="25"/>
                        <a:pt x="551" y="25"/>
                        <a:pt x="551" y="25"/>
                      </a:cubicBezTo>
                      <a:cubicBezTo>
                        <a:pt x="551" y="317"/>
                        <a:pt x="551" y="317"/>
                        <a:pt x="551" y="317"/>
                      </a:cubicBezTo>
                      <a:cubicBezTo>
                        <a:pt x="548" y="315"/>
                        <a:pt x="544" y="313"/>
                        <a:pt x="540" y="311"/>
                      </a:cubicBezTo>
                      <a:cubicBezTo>
                        <a:pt x="501" y="298"/>
                        <a:pt x="501" y="298"/>
                        <a:pt x="501" y="298"/>
                      </a:cubicBezTo>
                      <a:cubicBezTo>
                        <a:pt x="494" y="296"/>
                        <a:pt x="487" y="298"/>
                        <a:pt x="482" y="303"/>
                      </a:cubicBezTo>
                      <a:cubicBezTo>
                        <a:pt x="479" y="306"/>
                        <a:pt x="479" y="306"/>
                        <a:pt x="479" y="306"/>
                      </a:cubicBezTo>
                      <a:cubicBezTo>
                        <a:pt x="476" y="309"/>
                        <a:pt x="470" y="309"/>
                        <a:pt x="467" y="306"/>
                      </a:cubicBezTo>
                      <a:cubicBezTo>
                        <a:pt x="464" y="303"/>
                        <a:pt x="464" y="303"/>
                        <a:pt x="464" y="303"/>
                      </a:cubicBezTo>
                      <a:cubicBezTo>
                        <a:pt x="459" y="298"/>
                        <a:pt x="451" y="296"/>
                        <a:pt x="445" y="298"/>
                      </a:cubicBezTo>
                      <a:cubicBezTo>
                        <a:pt x="406" y="311"/>
                        <a:pt x="406" y="311"/>
                        <a:pt x="406" y="311"/>
                      </a:cubicBezTo>
                      <a:cubicBezTo>
                        <a:pt x="395" y="315"/>
                        <a:pt x="386" y="322"/>
                        <a:pt x="380" y="332"/>
                      </a:cubicBezTo>
                      <a:cubicBezTo>
                        <a:pt x="346" y="320"/>
                        <a:pt x="346" y="320"/>
                        <a:pt x="346" y="320"/>
                      </a:cubicBezTo>
                      <a:cubicBezTo>
                        <a:pt x="336" y="317"/>
                        <a:pt x="325" y="320"/>
                        <a:pt x="317" y="327"/>
                      </a:cubicBezTo>
                      <a:close/>
                      <a:moveTo>
                        <a:pt x="508" y="551"/>
                      </a:moveTo>
                      <a:cubicBezTo>
                        <a:pt x="494" y="415"/>
                        <a:pt x="494" y="415"/>
                        <a:pt x="494" y="415"/>
                      </a:cubicBezTo>
                      <a:cubicBezTo>
                        <a:pt x="493" y="412"/>
                        <a:pt x="493" y="412"/>
                        <a:pt x="493" y="412"/>
                      </a:cubicBezTo>
                      <a:cubicBezTo>
                        <a:pt x="484" y="383"/>
                        <a:pt x="461" y="360"/>
                        <a:pt x="432" y="350"/>
                      </a:cubicBezTo>
                      <a:cubicBezTo>
                        <a:pt x="403" y="340"/>
                        <a:pt x="403" y="340"/>
                        <a:pt x="403" y="340"/>
                      </a:cubicBezTo>
                      <a:cubicBezTo>
                        <a:pt x="406" y="337"/>
                        <a:pt x="409" y="335"/>
                        <a:pt x="413" y="333"/>
                      </a:cubicBezTo>
                      <a:cubicBezTo>
                        <a:pt x="449" y="321"/>
                        <a:pt x="449" y="321"/>
                        <a:pt x="449" y="321"/>
                      </a:cubicBezTo>
                      <a:cubicBezTo>
                        <a:pt x="450" y="322"/>
                        <a:pt x="450" y="322"/>
                        <a:pt x="450" y="322"/>
                      </a:cubicBezTo>
                      <a:cubicBezTo>
                        <a:pt x="456" y="328"/>
                        <a:pt x="464" y="331"/>
                        <a:pt x="473" y="331"/>
                      </a:cubicBezTo>
                      <a:cubicBezTo>
                        <a:pt x="481" y="331"/>
                        <a:pt x="489" y="328"/>
                        <a:pt x="495" y="322"/>
                      </a:cubicBezTo>
                      <a:cubicBezTo>
                        <a:pt x="496" y="321"/>
                        <a:pt x="496" y="321"/>
                        <a:pt x="496" y="321"/>
                      </a:cubicBezTo>
                      <a:cubicBezTo>
                        <a:pt x="532" y="333"/>
                        <a:pt x="532" y="333"/>
                        <a:pt x="532" y="333"/>
                      </a:cubicBezTo>
                      <a:cubicBezTo>
                        <a:pt x="540" y="336"/>
                        <a:pt x="546" y="342"/>
                        <a:pt x="549" y="350"/>
                      </a:cubicBezTo>
                      <a:cubicBezTo>
                        <a:pt x="551" y="369"/>
                        <a:pt x="551" y="369"/>
                        <a:pt x="551" y="369"/>
                      </a:cubicBezTo>
                      <a:cubicBezTo>
                        <a:pt x="551" y="551"/>
                        <a:pt x="551" y="551"/>
                        <a:pt x="551" y="551"/>
                      </a:cubicBezTo>
                      <a:lnTo>
                        <a:pt x="508" y="551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/>
                </a:extLst>
              </p:spPr>
              <p:txBody>
                <a:bodyPr lIns="114300" tIns="57150" rIns="114300" bIns="57150"/>
                <a:lstStyle/>
                <a:p>
                  <a:pPr defTabSz="1143000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sz="2250">
                    <a:latin typeface="+mn-lt"/>
                    <a:cs typeface="+mn-cs"/>
                  </a:endParaRPr>
                </a:p>
              </p:txBody>
            </p:sp>
            <p:sp>
              <p:nvSpPr>
                <p:cNvPr id="17" name="Freeform 102">
                  <a:extLst>
                    <a:ext uri="{FF2B5EF4-FFF2-40B4-BE49-F238E27FC236}"/>
                  </a:extLst>
                </p:cNvPr>
                <p:cNvSpPr>
                  <a:spLocks noEditPoints="1"/>
                </p:cNvSpPr>
                <p:nvPr/>
              </p:nvSpPr>
              <p:spPr bwMode="auto">
                <a:xfrm>
                  <a:off x="5424488" y="1239838"/>
                  <a:ext cx="33338" cy="44450"/>
                </a:xfrm>
                <a:custGeom>
                  <a:avLst/>
                  <a:gdLst>
                    <a:gd name="T0" fmla="*/ 78 w 156"/>
                    <a:gd name="T1" fmla="*/ 0 h 213"/>
                    <a:gd name="T2" fmla="*/ 0 w 156"/>
                    <a:gd name="T3" fmla="*/ 86 h 213"/>
                    <a:gd name="T4" fmla="*/ 26 w 156"/>
                    <a:gd name="T5" fmla="*/ 184 h 213"/>
                    <a:gd name="T6" fmla="*/ 78 w 156"/>
                    <a:gd name="T7" fmla="*/ 213 h 213"/>
                    <a:gd name="T8" fmla="*/ 130 w 156"/>
                    <a:gd name="T9" fmla="*/ 184 h 213"/>
                    <a:gd name="T10" fmla="*/ 156 w 156"/>
                    <a:gd name="T11" fmla="*/ 86 h 213"/>
                    <a:gd name="T12" fmla="*/ 78 w 156"/>
                    <a:gd name="T13" fmla="*/ 0 h 213"/>
                    <a:gd name="T14" fmla="*/ 112 w 156"/>
                    <a:gd name="T15" fmla="*/ 168 h 213"/>
                    <a:gd name="T16" fmla="*/ 78 w 156"/>
                    <a:gd name="T17" fmla="*/ 189 h 213"/>
                    <a:gd name="T18" fmla="*/ 44 w 156"/>
                    <a:gd name="T19" fmla="*/ 168 h 213"/>
                    <a:gd name="T20" fmla="*/ 25 w 156"/>
                    <a:gd name="T21" fmla="*/ 86 h 213"/>
                    <a:gd name="T22" fmla="*/ 78 w 156"/>
                    <a:gd name="T23" fmla="*/ 24 h 213"/>
                    <a:gd name="T24" fmla="*/ 131 w 156"/>
                    <a:gd name="T25" fmla="*/ 86 h 213"/>
                    <a:gd name="T26" fmla="*/ 112 w 156"/>
                    <a:gd name="T27" fmla="*/ 168 h 21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</a:cxnLst>
                  <a:rect l="0" t="0" r="r" b="b"/>
                  <a:pathLst>
                    <a:path w="156" h="213">
                      <a:moveTo>
                        <a:pt x="78" y="0"/>
                      </a:moveTo>
                      <a:cubicBezTo>
                        <a:pt x="35" y="0"/>
                        <a:pt x="0" y="38"/>
                        <a:pt x="0" y="86"/>
                      </a:cubicBezTo>
                      <a:cubicBezTo>
                        <a:pt x="0" y="132"/>
                        <a:pt x="9" y="165"/>
                        <a:pt x="26" y="184"/>
                      </a:cubicBezTo>
                      <a:cubicBezTo>
                        <a:pt x="40" y="200"/>
                        <a:pt x="54" y="213"/>
                        <a:pt x="78" y="213"/>
                      </a:cubicBezTo>
                      <a:cubicBezTo>
                        <a:pt x="102" y="213"/>
                        <a:pt x="116" y="200"/>
                        <a:pt x="130" y="184"/>
                      </a:cubicBezTo>
                      <a:cubicBezTo>
                        <a:pt x="147" y="165"/>
                        <a:pt x="156" y="132"/>
                        <a:pt x="156" y="86"/>
                      </a:cubicBezTo>
                      <a:cubicBezTo>
                        <a:pt x="156" y="38"/>
                        <a:pt x="121" y="0"/>
                        <a:pt x="78" y="0"/>
                      </a:cubicBezTo>
                      <a:close/>
                      <a:moveTo>
                        <a:pt x="112" y="168"/>
                      </a:moveTo>
                      <a:cubicBezTo>
                        <a:pt x="97" y="184"/>
                        <a:pt x="90" y="189"/>
                        <a:pt x="78" y="189"/>
                      </a:cubicBezTo>
                      <a:cubicBezTo>
                        <a:pt x="66" y="189"/>
                        <a:pt x="59" y="184"/>
                        <a:pt x="44" y="168"/>
                      </a:cubicBezTo>
                      <a:cubicBezTo>
                        <a:pt x="32" y="154"/>
                        <a:pt x="25" y="124"/>
                        <a:pt x="25" y="86"/>
                      </a:cubicBezTo>
                      <a:cubicBezTo>
                        <a:pt x="25" y="52"/>
                        <a:pt x="49" y="24"/>
                        <a:pt x="78" y="24"/>
                      </a:cubicBezTo>
                      <a:cubicBezTo>
                        <a:pt x="107" y="24"/>
                        <a:pt x="131" y="52"/>
                        <a:pt x="131" y="86"/>
                      </a:cubicBezTo>
                      <a:cubicBezTo>
                        <a:pt x="131" y="124"/>
                        <a:pt x="124" y="154"/>
                        <a:pt x="112" y="168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/>
                </a:extLst>
              </p:spPr>
              <p:txBody>
                <a:bodyPr lIns="114300" tIns="57150" rIns="114300" bIns="57150"/>
                <a:lstStyle/>
                <a:p>
                  <a:pPr defTabSz="1143000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sz="2250">
                    <a:latin typeface="+mn-lt"/>
                    <a:cs typeface="+mn-cs"/>
                  </a:endParaRPr>
                </a:p>
              </p:txBody>
            </p:sp>
          </p:grpSp>
          <p:sp>
            <p:nvSpPr>
              <p:cNvPr id="20" name="Rectangle: Diagonal Corners Snipped 6">
                <a:extLst>
                  <a:ext uri="{FF2B5EF4-FFF2-40B4-BE49-F238E27FC236}"/>
                </a:extLst>
              </p:cNvPr>
              <p:cNvSpPr/>
              <p:nvPr/>
            </p:nvSpPr>
            <p:spPr>
              <a:xfrm>
                <a:off x="7949979" y="2092938"/>
                <a:ext cx="3512102" cy="3670145"/>
              </a:xfrm>
              <a:prstGeom prst="snip2DiagRect">
                <a:avLst/>
              </a:prstGeom>
              <a:solidFill>
                <a:schemeClr val="tx2">
                  <a:lumMod val="60000"/>
                  <a:lumOff val="40000"/>
                </a:schemeClr>
              </a:solidFill>
              <a:ln w="9525" cap="flat" cmpd="sng">
                <a:solidFill>
                  <a:schemeClr val="bg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lIns="80669" tIns="80669" rIns="242029" bIns="80669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l-GR" sz="1050" dirty="0">
                  <a:latin typeface="+mn-lt"/>
                  <a:cs typeface="+mn-cs"/>
                  <a:sym typeface="Georgia"/>
                </a:endParaRPr>
              </a:p>
            </p:txBody>
          </p:sp>
          <p:sp>
            <p:nvSpPr>
              <p:cNvPr id="287966" name="Rectangle 29"/>
              <p:cNvSpPr>
                <a:spLocks noChangeArrowheads="1"/>
              </p:cNvSpPr>
              <p:nvPr/>
            </p:nvSpPr>
            <p:spPr bwMode="auto">
              <a:xfrm>
                <a:off x="8993596" y="2302537"/>
                <a:ext cx="2281535" cy="64385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r>
                  <a:rPr lang="el-GR" sz="2000" b="1">
                    <a:solidFill>
                      <a:schemeClr val="bg1"/>
                    </a:solidFill>
                    <a:latin typeface="Calibri" pitchFamily="34" charset="0"/>
                  </a:rPr>
                  <a:t>Λοιπές δραστηριότητες</a:t>
                </a:r>
              </a:p>
              <a:p>
                <a:r>
                  <a:rPr lang="el-GR" sz="2200" b="1">
                    <a:solidFill>
                      <a:schemeClr val="bg1"/>
                    </a:solidFill>
                    <a:latin typeface="Calibri" pitchFamily="34" charset="0"/>
                  </a:rPr>
                  <a:t> </a:t>
                </a:r>
              </a:p>
            </p:txBody>
          </p:sp>
        </p:grpSp>
        <p:sp>
          <p:nvSpPr>
            <p:cNvPr id="35" name="Rectangle 31">
              <a:extLst>
                <a:ext uri="{FF2B5EF4-FFF2-40B4-BE49-F238E27FC236}"/>
              </a:extLst>
            </p:cNvPr>
            <p:cNvSpPr/>
            <p:nvPr/>
          </p:nvSpPr>
          <p:spPr>
            <a:xfrm>
              <a:off x="8381691" y="2840571"/>
              <a:ext cx="2977199" cy="1346303"/>
            </a:xfrm>
            <a:prstGeom prst="rect">
              <a:avLst/>
            </a:prstGeom>
          </p:spPr>
          <p:txBody>
            <a:bodyPr>
              <a:spAutoFit/>
            </a:bodyPr>
            <a:lstStyle/>
            <a:p>
              <a:pPr marL="285750" indent="-285750" fontAlgn="auto">
                <a:spcBef>
                  <a:spcPts val="0"/>
                </a:spcBef>
                <a:spcAft>
                  <a:spcPts val="0"/>
                </a:spcAft>
                <a:buClr>
                  <a:schemeClr val="bg1"/>
                </a:buClr>
                <a:buSzPts val="1200"/>
                <a:buFont typeface="Wingdings" panose="05000000000000000000" pitchFamily="2" charset="2"/>
                <a:buChar char="q"/>
                <a:defRPr/>
              </a:pPr>
              <a:r>
                <a:rPr lang="el-GR" sz="1600" kern="0" dirty="0">
                  <a:solidFill>
                    <a:schemeClr val="bg1"/>
                  </a:solidFill>
                  <a:latin typeface="+mn-lt"/>
                  <a:cs typeface="Arial"/>
                </a:rPr>
                <a:t>Δραστηριότητες </a:t>
              </a:r>
              <a:r>
                <a:rPr lang="el-GR" sz="1600" kern="0" dirty="0">
                  <a:solidFill>
                    <a:schemeClr val="bg1"/>
                  </a:solidFill>
                  <a:latin typeface="+mn-lt"/>
                  <a:cs typeface="Arial"/>
                </a:rPr>
                <a:t>υπηρεσιών εστιατορίων και κινητών μονάδων εστίασης</a:t>
              </a:r>
              <a:r>
                <a:rPr lang="el-GR" sz="1600" kern="0" dirty="0">
                  <a:solidFill>
                    <a:schemeClr val="bg1"/>
                  </a:solidFill>
                  <a:latin typeface="+mn-lt"/>
                  <a:cs typeface="Arial"/>
                </a:rPr>
                <a:t>.</a:t>
              </a:r>
              <a:endParaRPr lang="el-GR" sz="1600" kern="0" dirty="0">
                <a:solidFill>
                  <a:schemeClr val="bg1"/>
                </a:solidFill>
                <a:latin typeface="+mn-lt"/>
                <a:cs typeface="Arial"/>
              </a:endParaRPr>
            </a:p>
            <a:p>
              <a:pPr marL="285750" indent="-285750" fontAlgn="auto">
                <a:spcBef>
                  <a:spcPts val="0"/>
                </a:spcBef>
                <a:spcAft>
                  <a:spcPts val="0"/>
                </a:spcAft>
                <a:buClr>
                  <a:schemeClr val="bg1"/>
                </a:buClr>
                <a:buSzPts val="1200"/>
                <a:buFont typeface="Wingdings" panose="05000000000000000000" pitchFamily="2" charset="2"/>
                <a:buChar char="q"/>
                <a:defRPr/>
              </a:pPr>
              <a:r>
                <a:rPr lang="el-GR" sz="1600" kern="0" dirty="0">
                  <a:solidFill>
                    <a:schemeClr val="bg1"/>
                  </a:solidFill>
                  <a:latin typeface="+mn-lt"/>
                  <a:cs typeface="Arial"/>
                </a:rPr>
                <a:t>Δραστηριότητες παροχής ποτών</a:t>
              </a:r>
              <a:r>
                <a:rPr lang="en-US" sz="1600" kern="0" dirty="0">
                  <a:solidFill>
                    <a:schemeClr val="bg1"/>
                  </a:solidFill>
                  <a:latin typeface="+mn-lt"/>
                  <a:cs typeface="Arial"/>
                </a:rPr>
                <a:t>.</a:t>
              </a:r>
              <a:endParaRPr lang="el-GR" sz="1600" kern="0" dirty="0">
                <a:solidFill>
                  <a:schemeClr val="bg1"/>
                </a:solidFill>
                <a:latin typeface="+mn-lt"/>
                <a:cs typeface="Arial"/>
              </a:endParaRPr>
            </a:p>
          </p:txBody>
        </p:sp>
        <p:sp>
          <p:nvSpPr>
            <p:cNvPr id="37" name="Rectangle: Diagonal Corners Snipped 7">
              <a:extLst>
                <a:ext uri="{FF2B5EF4-FFF2-40B4-BE49-F238E27FC236}"/>
              </a:extLst>
            </p:cNvPr>
            <p:cNvSpPr/>
            <p:nvPr/>
          </p:nvSpPr>
          <p:spPr>
            <a:xfrm>
              <a:off x="-13299" y="1741548"/>
              <a:ext cx="3880702" cy="2080063"/>
            </a:xfrm>
            <a:prstGeom prst="snip2DiagRect">
              <a:avLst/>
            </a:prstGeom>
            <a:solidFill>
              <a:schemeClr val="accent2">
                <a:lumMod val="50000"/>
              </a:schemeClr>
            </a:solidFill>
            <a:ln w="9525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lIns="80669" tIns="80669" rIns="242029" bIns="80669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l-GR" sz="1050" dirty="0">
                <a:latin typeface="+mn-lt"/>
                <a:cs typeface="+mn-cs"/>
                <a:sym typeface="Georgia"/>
              </a:endParaRPr>
            </a:p>
          </p:txBody>
        </p:sp>
        <p:sp>
          <p:nvSpPr>
            <p:cNvPr id="287961" name="Rectangle 29"/>
            <p:cNvSpPr>
              <a:spLocks noChangeArrowheads="1"/>
            </p:cNvSpPr>
            <p:nvPr/>
          </p:nvSpPr>
          <p:spPr bwMode="auto">
            <a:xfrm>
              <a:off x="1076944" y="2028989"/>
              <a:ext cx="2433996" cy="7520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l-GR" sz="2000" b="1">
                  <a:solidFill>
                    <a:schemeClr val="bg1"/>
                  </a:solidFill>
                  <a:latin typeface="Calibri" pitchFamily="34" charset="0"/>
                </a:rPr>
                <a:t>Λιανικό εμπόριο</a:t>
              </a:r>
            </a:p>
            <a:p>
              <a:r>
                <a:rPr lang="el-GR" sz="2200" b="1">
                  <a:solidFill>
                    <a:schemeClr val="bg1"/>
                  </a:solidFill>
                  <a:latin typeface="Calibri" pitchFamily="34" charset="0"/>
                </a:rPr>
                <a:t> </a:t>
              </a:r>
            </a:p>
          </p:txBody>
        </p:sp>
        <p:sp>
          <p:nvSpPr>
            <p:cNvPr id="287962" name="Rectangle 31"/>
            <p:cNvSpPr>
              <a:spLocks noChangeArrowheads="1"/>
            </p:cNvSpPr>
            <p:nvPr/>
          </p:nvSpPr>
          <p:spPr bwMode="auto">
            <a:xfrm>
              <a:off x="416784" y="2659668"/>
              <a:ext cx="3282191" cy="13630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marL="342900" indent="-342900">
                <a:buFont typeface="Wingdings" pitchFamily="2" charset="2"/>
                <a:buChar char="q"/>
              </a:pPr>
              <a:r>
                <a:rPr lang="el-GR" sz="1600">
                  <a:solidFill>
                    <a:schemeClr val="bg1"/>
                  </a:solidFill>
                  <a:latin typeface="Calibri" pitchFamily="34" charset="0"/>
                </a:rPr>
                <a:t>Λιανικό εμπόριο (σε εμπορικά κέντρα (</a:t>
              </a:r>
              <a:r>
                <a:rPr lang="en-US" sz="1600">
                  <a:solidFill>
                    <a:schemeClr val="bg1"/>
                  </a:solidFill>
                  <a:latin typeface="Calibri" pitchFamily="34" charset="0"/>
                </a:rPr>
                <a:t>malls), </a:t>
              </a:r>
              <a:r>
                <a:rPr lang="el-GR" sz="1600">
                  <a:solidFill>
                    <a:schemeClr val="bg1"/>
                  </a:solidFill>
                  <a:latin typeface="Calibri" pitchFamily="34" charset="0"/>
                </a:rPr>
                <a:t>εκπτωτικά χωριά, εκπτωτικά καταστήματα (</a:t>
              </a:r>
              <a:r>
                <a:rPr lang="en-US" sz="1600">
                  <a:solidFill>
                    <a:schemeClr val="bg1"/>
                  </a:solidFill>
                  <a:latin typeface="Calibri" pitchFamily="34" charset="0"/>
                </a:rPr>
                <a:t>outlet)</a:t>
              </a:r>
              <a:r>
                <a:rPr lang="el-GR" sz="1600">
                  <a:solidFill>
                    <a:schemeClr val="bg1"/>
                  </a:solidFill>
                  <a:latin typeface="Calibri" pitchFamily="34" charset="0"/>
                </a:rPr>
                <a:t>).</a:t>
              </a:r>
            </a:p>
            <a:p>
              <a:pPr marL="342900" indent="-342900">
                <a:buFont typeface="Wingdings" pitchFamily="2" charset="2"/>
                <a:buChar char="q"/>
              </a:pPr>
              <a:endParaRPr lang="el-GR" sz="1700">
                <a:solidFill>
                  <a:schemeClr val="bg1"/>
                </a:solidFill>
                <a:latin typeface="Calibri" pitchFamily="34" charset="0"/>
              </a:endParaRPr>
            </a:p>
          </p:txBody>
        </p:sp>
      </p:grpSp>
      <p:sp>
        <p:nvSpPr>
          <p:cNvPr id="287945" name="Freeform 106"/>
          <p:cNvSpPr>
            <a:spLocks noEditPoints="1"/>
          </p:cNvSpPr>
          <p:nvPr/>
        </p:nvSpPr>
        <p:spPr bwMode="auto">
          <a:xfrm>
            <a:off x="674688" y="2090738"/>
            <a:ext cx="527050" cy="573087"/>
          </a:xfrm>
          <a:custGeom>
            <a:avLst/>
            <a:gdLst>
              <a:gd name="T0" fmla="*/ 406794 w 192"/>
              <a:gd name="T1" fmla="*/ 92583 h 192"/>
              <a:gd name="T2" fmla="*/ 406794 w 192"/>
              <a:gd name="T3" fmla="*/ 0 h 192"/>
              <a:gd name="T4" fmla="*/ 120939 w 192"/>
              <a:gd name="T5" fmla="*/ 0 h 192"/>
              <a:gd name="T6" fmla="*/ 120939 w 192"/>
              <a:gd name="T7" fmla="*/ 92583 h 192"/>
              <a:gd name="T8" fmla="*/ 0 w 192"/>
              <a:gd name="T9" fmla="*/ 92583 h 192"/>
              <a:gd name="T10" fmla="*/ 0 w 192"/>
              <a:gd name="T11" fmla="*/ 229964 h 192"/>
              <a:gd name="T12" fmla="*/ 0 w 192"/>
              <a:gd name="T13" fmla="*/ 573417 h 192"/>
              <a:gd name="T14" fmla="*/ 426034 w 192"/>
              <a:gd name="T15" fmla="*/ 573417 h 192"/>
              <a:gd name="T16" fmla="*/ 527733 w 192"/>
              <a:gd name="T17" fmla="*/ 573417 h 192"/>
              <a:gd name="T18" fmla="*/ 527733 w 192"/>
              <a:gd name="T19" fmla="*/ 92583 h 192"/>
              <a:gd name="T20" fmla="*/ 406794 w 192"/>
              <a:gd name="T21" fmla="*/ 92583 h 192"/>
              <a:gd name="T22" fmla="*/ 142928 w 192"/>
              <a:gd name="T23" fmla="*/ 23892 h 192"/>
              <a:gd name="T24" fmla="*/ 384805 w 192"/>
              <a:gd name="T25" fmla="*/ 23892 h 192"/>
              <a:gd name="T26" fmla="*/ 384805 w 192"/>
              <a:gd name="T27" fmla="*/ 92583 h 192"/>
              <a:gd name="T28" fmla="*/ 142928 w 192"/>
              <a:gd name="T29" fmla="*/ 92583 h 192"/>
              <a:gd name="T30" fmla="*/ 142928 w 192"/>
              <a:gd name="T31" fmla="*/ 23892 h 192"/>
              <a:gd name="T32" fmla="*/ 21989 w 192"/>
              <a:gd name="T33" fmla="*/ 549525 h 192"/>
              <a:gd name="T34" fmla="*/ 21989 w 192"/>
              <a:gd name="T35" fmla="*/ 298655 h 192"/>
              <a:gd name="T36" fmla="*/ 71464 w 192"/>
              <a:gd name="T37" fmla="*/ 298655 h 192"/>
              <a:gd name="T38" fmla="*/ 354571 w 192"/>
              <a:gd name="T39" fmla="*/ 298655 h 192"/>
              <a:gd name="T40" fmla="*/ 404046 w 192"/>
              <a:gd name="T41" fmla="*/ 298655 h 192"/>
              <a:gd name="T42" fmla="*/ 404046 w 192"/>
              <a:gd name="T43" fmla="*/ 549525 h 192"/>
              <a:gd name="T44" fmla="*/ 21989 w 192"/>
              <a:gd name="T45" fmla="*/ 549525 h 192"/>
              <a:gd name="T46" fmla="*/ 93453 w 192"/>
              <a:gd name="T47" fmla="*/ 274762 h 192"/>
              <a:gd name="T48" fmla="*/ 167665 w 192"/>
              <a:gd name="T49" fmla="*/ 206072 h 192"/>
              <a:gd name="T50" fmla="*/ 258369 w 192"/>
              <a:gd name="T51" fmla="*/ 206072 h 192"/>
              <a:gd name="T52" fmla="*/ 332582 w 192"/>
              <a:gd name="T53" fmla="*/ 274762 h 192"/>
              <a:gd name="T54" fmla="*/ 93453 w 192"/>
              <a:gd name="T55" fmla="*/ 274762 h 192"/>
              <a:gd name="T56" fmla="*/ 505744 w 192"/>
              <a:gd name="T57" fmla="*/ 549525 h 192"/>
              <a:gd name="T58" fmla="*/ 426034 w 192"/>
              <a:gd name="T59" fmla="*/ 549525 h 192"/>
              <a:gd name="T60" fmla="*/ 426034 w 192"/>
              <a:gd name="T61" fmla="*/ 274762 h 192"/>
              <a:gd name="T62" fmla="*/ 354571 w 192"/>
              <a:gd name="T63" fmla="*/ 274762 h 192"/>
              <a:gd name="T64" fmla="*/ 258369 w 192"/>
              <a:gd name="T65" fmla="*/ 182179 h 192"/>
              <a:gd name="T66" fmla="*/ 167665 w 192"/>
              <a:gd name="T67" fmla="*/ 182179 h 192"/>
              <a:gd name="T68" fmla="*/ 71464 w 192"/>
              <a:gd name="T69" fmla="*/ 274762 h 192"/>
              <a:gd name="T70" fmla="*/ 21989 w 192"/>
              <a:gd name="T71" fmla="*/ 274762 h 192"/>
              <a:gd name="T72" fmla="*/ 21989 w 192"/>
              <a:gd name="T73" fmla="*/ 119462 h 192"/>
              <a:gd name="T74" fmla="*/ 505744 w 192"/>
              <a:gd name="T75" fmla="*/ 119462 h 192"/>
              <a:gd name="T76" fmla="*/ 505744 w 192"/>
              <a:gd name="T77" fmla="*/ 549525 h 192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w 192"/>
              <a:gd name="T118" fmla="*/ 0 h 192"/>
              <a:gd name="T119" fmla="*/ 192 w 192"/>
              <a:gd name="T120" fmla="*/ 192 h 192"/>
            </a:gdLst>
            <a:ahLst/>
            <a:cxnLst>
              <a:cxn ang="T78">
                <a:pos x="T0" y="T1"/>
              </a:cxn>
              <a:cxn ang="T79">
                <a:pos x="T2" y="T3"/>
              </a:cxn>
              <a:cxn ang="T80">
                <a:pos x="T4" y="T5"/>
              </a:cxn>
              <a:cxn ang="T81">
                <a:pos x="T6" y="T7"/>
              </a:cxn>
              <a:cxn ang="T82">
                <a:pos x="T8" y="T9"/>
              </a:cxn>
              <a:cxn ang="T83">
                <a:pos x="T10" y="T11"/>
              </a:cxn>
              <a:cxn ang="T84">
                <a:pos x="T12" y="T13"/>
              </a:cxn>
              <a:cxn ang="T85">
                <a:pos x="T14" y="T15"/>
              </a:cxn>
              <a:cxn ang="T86">
                <a:pos x="T16" y="T17"/>
              </a:cxn>
              <a:cxn ang="T87">
                <a:pos x="T18" y="T19"/>
              </a:cxn>
              <a:cxn ang="T88">
                <a:pos x="T20" y="T21"/>
              </a:cxn>
              <a:cxn ang="T89">
                <a:pos x="T22" y="T23"/>
              </a:cxn>
              <a:cxn ang="T90">
                <a:pos x="T24" y="T25"/>
              </a:cxn>
              <a:cxn ang="T91">
                <a:pos x="T26" y="T27"/>
              </a:cxn>
              <a:cxn ang="T92">
                <a:pos x="T28" y="T29"/>
              </a:cxn>
              <a:cxn ang="T93">
                <a:pos x="T30" y="T31"/>
              </a:cxn>
              <a:cxn ang="T94">
                <a:pos x="T32" y="T33"/>
              </a:cxn>
              <a:cxn ang="T95">
                <a:pos x="T34" y="T35"/>
              </a:cxn>
              <a:cxn ang="T96">
                <a:pos x="T36" y="T37"/>
              </a:cxn>
              <a:cxn ang="T97">
                <a:pos x="T38" y="T39"/>
              </a:cxn>
              <a:cxn ang="T98">
                <a:pos x="T40" y="T41"/>
              </a:cxn>
              <a:cxn ang="T99">
                <a:pos x="T42" y="T43"/>
              </a:cxn>
              <a:cxn ang="T100">
                <a:pos x="T44" y="T45"/>
              </a:cxn>
              <a:cxn ang="T101">
                <a:pos x="T46" y="T47"/>
              </a:cxn>
              <a:cxn ang="T102">
                <a:pos x="T48" y="T49"/>
              </a:cxn>
              <a:cxn ang="T103">
                <a:pos x="T50" y="T51"/>
              </a:cxn>
              <a:cxn ang="T104">
                <a:pos x="T52" y="T53"/>
              </a:cxn>
              <a:cxn ang="T105">
                <a:pos x="T54" y="T55"/>
              </a:cxn>
              <a:cxn ang="T106">
                <a:pos x="T56" y="T57"/>
              </a:cxn>
              <a:cxn ang="T107">
                <a:pos x="T58" y="T59"/>
              </a:cxn>
              <a:cxn ang="T108">
                <a:pos x="T60" y="T61"/>
              </a:cxn>
              <a:cxn ang="T109">
                <a:pos x="T62" y="T63"/>
              </a:cxn>
              <a:cxn ang="T110">
                <a:pos x="T64" y="T65"/>
              </a:cxn>
              <a:cxn ang="T111">
                <a:pos x="T66" y="T67"/>
              </a:cxn>
              <a:cxn ang="T112">
                <a:pos x="T68" y="T69"/>
              </a:cxn>
              <a:cxn ang="T113">
                <a:pos x="T70" y="T71"/>
              </a:cxn>
              <a:cxn ang="T114">
                <a:pos x="T72" y="T73"/>
              </a:cxn>
              <a:cxn ang="T115">
                <a:pos x="T74" y="T75"/>
              </a:cxn>
              <a:cxn ang="T116">
                <a:pos x="T76" y="T77"/>
              </a:cxn>
            </a:cxnLst>
            <a:rect l="T117" t="T118" r="T119" b="T120"/>
            <a:pathLst>
              <a:path w="192" h="192">
                <a:moveTo>
                  <a:pt x="148" y="31"/>
                </a:moveTo>
                <a:cubicBezTo>
                  <a:pt x="148" y="0"/>
                  <a:pt x="148" y="0"/>
                  <a:pt x="148" y="0"/>
                </a:cubicBezTo>
                <a:cubicBezTo>
                  <a:pt x="44" y="0"/>
                  <a:pt x="44" y="0"/>
                  <a:pt x="44" y="0"/>
                </a:cubicBezTo>
                <a:cubicBezTo>
                  <a:pt x="44" y="31"/>
                  <a:pt x="44" y="31"/>
                  <a:pt x="44" y="31"/>
                </a:cubicBezTo>
                <a:cubicBezTo>
                  <a:pt x="0" y="31"/>
                  <a:pt x="0" y="31"/>
                  <a:pt x="0" y="31"/>
                </a:cubicBezTo>
                <a:cubicBezTo>
                  <a:pt x="0" y="77"/>
                  <a:pt x="0" y="77"/>
                  <a:pt x="0" y="77"/>
                </a:cubicBezTo>
                <a:cubicBezTo>
                  <a:pt x="0" y="192"/>
                  <a:pt x="0" y="192"/>
                  <a:pt x="0" y="192"/>
                </a:cubicBezTo>
                <a:cubicBezTo>
                  <a:pt x="155" y="192"/>
                  <a:pt x="155" y="192"/>
                  <a:pt x="155" y="192"/>
                </a:cubicBezTo>
                <a:cubicBezTo>
                  <a:pt x="192" y="192"/>
                  <a:pt x="192" y="192"/>
                  <a:pt x="192" y="192"/>
                </a:cubicBezTo>
                <a:cubicBezTo>
                  <a:pt x="192" y="31"/>
                  <a:pt x="192" y="31"/>
                  <a:pt x="192" y="31"/>
                </a:cubicBezTo>
                <a:lnTo>
                  <a:pt x="148" y="31"/>
                </a:lnTo>
                <a:close/>
                <a:moveTo>
                  <a:pt x="52" y="8"/>
                </a:moveTo>
                <a:cubicBezTo>
                  <a:pt x="140" y="8"/>
                  <a:pt x="140" y="8"/>
                  <a:pt x="140" y="8"/>
                </a:cubicBezTo>
                <a:cubicBezTo>
                  <a:pt x="140" y="31"/>
                  <a:pt x="140" y="31"/>
                  <a:pt x="140" y="31"/>
                </a:cubicBezTo>
                <a:cubicBezTo>
                  <a:pt x="52" y="31"/>
                  <a:pt x="52" y="31"/>
                  <a:pt x="52" y="31"/>
                </a:cubicBezTo>
                <a:lnTo>
                  <a:pt x="52" y="8"/>
                </a:lnTo>
                <a:close/>
                <a:moveTo>
                  <a:pt x="8" y="184"/>
                </a:moveTo>
                <a:cubicBezTo>
                  <a:pt x="8" y="100"/>
                  <a:pt x="8" y="100"/>
                  <a:pt x="8" y="100"/>
                </a:cubicBezTo>
                <a:cubicBezTo>
                  <a:pt x="26" y="100"/>
                  <a:pt x="26" y="100"/>
                  <a:pt x="26" y="100"/>
                </a:cubicBezTo>
                <a:cubicBezTo>
                  <a:pt x="129" y="100"/>
                  <a:pt x="129" y="100"/>
                  <a:pt x="129" y="100"/>
                </a:cubicBezTo>
                <a:cubicBezTo>
                  <a:pt x="147" y="100"/>
                  <a:pt x="147" y="100"/>
                  <a:pt x="147" y="100"/>
                </a:cubicBezTo>
                <a:cubicBezTo>
                  <a:pt x="147" y="184"/>
                  <a:pt x="147" y="184"/>
                  <a:pt x="147" y="184"/>
                </a:cubicBezTo>
                <a:lnTo>
                  <a:pt x="8" y="184"/>
                </a:lnTo>
                <a:close/>
                <a:moveTo>
                  <a:pt x="34" y="92"/>
                </a:moveTo>
                <a:cubicBezTo>
                  <a:pt x="36" y="79"/>
                  <a:pt x="47" y="69"/>
                  <a:pt x="61" y="69"/>
                </a:cubicBezTo>
                <a:cubicBezTo>
                  <a:pt x="94" y="69"/>
                  <a:pt x="94" y="69"/>
                  <a:pt x="94" y="69"/>
                </a:cubicBezTo>
                <a:cubicBezTo>
                  <a:pt x="108" y="69"/>
                  <a:pt x="119" y="79"/>
                  <a:pt x="121" y="92"/>
                </a:cubicBezTo>
                <a:lnTo>
                  <a:pt x="34" y="92"/>
                </a:lnTo>
                <a:close/>
                <a:moveTo>
                  <a:pt x="184" y="184"/>
                </a:moveTo>
                <a:cubicBezTo>
                  <a:pt x="155" y="184"/>
                  <a:pt x="155" y="184"/>
                  <a:pt x="155" y="184"/>
                </a:cubicBezTo>
                <a:cubicBezTo>
                  <a:pt x="155" y="92"/>
                  <a:pt x="155" y="92"/>
                  <a:pt x="155" y="92"/>
                </a:cubicBezTo>
                <a:cubicBezTo>
                  <a:pt x="129" y="92"/>
                  <a:pt x="129" y="92"/>
                  <a:pt x="129" y="92"/>
                </a:cubicBezTo>
                <a:cubicBezTo>
                  <a:pt x="127" y="75"/>
                  <a:pt x="112" y="61"/>
                  <a:pt x="94" y="61"/>
                </a:cubicBezTo>
                <a:cubicBezTo>
                  <a:pt x="61" y="61"/>
                  <a:pt x="61" y="61"/>
                  <a:pt x="61" y="61"/>
                </a:cubicBezTo>
                <a:cubicBezTo>
                  <a:pt x="43" y="61"/>
                  <a:pt x="28" y="75"/>
                  <a:pt x="26" y="92"/>
                </a:cubicBezTo>
                <a:cubicBezTo>
                  <a:pt x="8" y="92"/>
                  <a:pt x="8" y="92"/>
                  <a:pt x="8" y="92"/>
                </a:cubicBezTo>
                <a:cubicBezTo>
                  <a:pt x="8" y="40"/>
                  <a:pt x="8" y="40"/>
                  <a:pt x="8" y="40"/>
                </a:cubicBezTo>
                <a:cubicBezTo>
                  <a:pt x="184" y="40"/>
                  <a:pt x="184" y="40"/>
                  <a:pt x="184" y="40"/>
                </a:cubicBezTo>
                <a:lnTo>
                  <a:pt x="184" y="184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 lIns="114300" tIns="57150" rIns="114300" bIns="57150"/>
          <a:lstStyle/>
          <a:p>
            <a:endParaRPr lang="el-GR"/>
          </a:p>
        </p:txBody>
      </p:sp>
      <p:sp>
        <p:nvSpPr>
          <p:cNvPr id="28" name="Rectangle: Diagonal Corners Snipped 6">
            <a:extLst>
              <a:ext uri="{FF2B5EF4-FFF2-40B4-BE49-F238E27FC236}"/>
            </a:extLst>
          </p:cNvPr>
          <p:cNvSpPr/>
          <p:nvPr/>
        </p:nvSpPr>
        <p:spPr>
          <a:xfrm>
            <a:off x="338138" y="3952875"/>
            <a:ext cx="3802062" cy="1803400"/>
          </a:xfrm>
          <a:prstGeom prst="snip2DiagRect">
            <a:avLst/>
          </a:prstGeom>
          <a:solidFill>
            <a:schemeClr val="accent5">
              <a:lumMod val="75000"/>
            </a:schemeClr>
          </a:solidFill>
          <a:ln w="9525" cap="flat" cmpd="sng">
            <a:solidFill>
              <a:schemeClr val="bg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lIns="80669" tIns="80669" rIns="242029" bIns="80669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l-GR" sz="1050" dirty="0">
              <a:latin typeface="+mn-lt"/>
              <a:cs typeface="+mn-cs"/>
              <a:sym typeface="Georgia"/>
            </a:endParaRPr>
          </a:p>
        </p:txBody>
      </p:sp>
      <p:sp>
        <p:nvSpPr>
          <p:cNvPr id="287947" name="Rectangle 29"/>
          <p:cNvSpPr>
            <a:spLocks noChangeArrowheads="1"/>
          </p:cNvSpPr>
          <p:nvPr/>
        </p:nvSpPr>
        <p:spPr bwMode="auto">
          <a:xfrm>
            <a:off x="1344613" y="4164013"/>
            <a:ext cx="2470150" cy="684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l-GR" sz="2000" b="1">
                <a:solidFill>
                  <a:schemeClr val="bg1"/>
                </a:solidFill>
                <a:latin typeface="Calibri" pitchFamily="34" charset="0"/>
              </a:rPr>
              <a:t>Λοιπές δραστηριότητες</a:t>
            </a:r>
          </a:p>
          <a:p>
            <a:r>
              <a:rPr lang="el-GR" sz="2200" b="1">
                <a:solidFill>
                  <a:schemeClr val="bg1"/>
                </a:solidFill>
                <a:latin typeface="Calibri" pitchFamily="34" charset="0"/>
              </a:rPr>
              <a:t> </a:t>
            </a:r>
          </a:p>
        </p:txBody>
      </p:sp>
      <p:sp>
        <p:nvSpPr>
          <p:cNvPr id="40" name="Rectangle 31">
            <a:extLst>
              <a:ext uri="{FF2B5EF4-FFF2-40B4-BE49-F238E27FC236}"/>
            </a:extLst>
          </p:cNvPr>
          <p:cNvSpPr/>
          <p:nvPr/>
        </p:nvSpPr>
        <p:spPr>
          <a:xfrm>
            <a:off x="733425" y="5068888"/>
            <a:ext cx="2924175" cy="584200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  <a:defRPr/>
            </a:pPr>
            <a:r>
              <a:rPr lang="el-GR" sz="1600" kern="0" dirty="0">
                <a:solidFill>
                  <a:schemeClr val="bg1"/>
                </a:solidFill>
                <a:latin typeface="+mn-lt"/>
                <a:cs typeface="Arial"/>
              </a:rPr>
              <a:t>Βοτανικοί και ζωολογικοί κήποι και φυσικοί βιότοποι.</a:t>
            </a:r>
          </a:p>
        </p:txBody>
      </p:sp>
      <p:sp>
        <p:nvSpPr>
          <p:cNvPr id="45" name="Freeform 268">
            <a:extLst>
              <a:ext uri="{FF2B5EF4-FFF2-40B4-BE49-F238E27FC236}"/>
            </a:extLst>
          </p:cNvPr>
          <p:cNvSpPr>
            <a:spLocks noChangeAspect="1" noEditPoints="1"/>
          </p:cNvSpPr>
          <p:nvPr/>
        </p:nvSpPr>
        <p:spPr bwMode="auto">
          <a:xfrm>
            <a:off x="654050" y="4252913"/>
            <a:ext cx="530225" cy="528637"/>
          </a:xfrm>
          <a:custGeom>
            <a:avLst/>
            <a:gdLst>
              <a:gd name="T0" fmla="*/ 0 w 297"/>
              <a:gd name="T1" fmla="*/ 0 h 298"/>
              <a:gd name="T2" fmla="*/ 0 w 297"/>
              <a:gd name="T3" fmla="*/ 298 h 298"/>
              <a:gd name="T4" fmla="*/ 138 w 297"/>
              <a:gd name="T5" fmla="*/ 298 h 298"/>
              <a:gd name="T6" fmla="*/ 138 w 297"/>
              <a:gd name="T7" fmla="*/ 236 h 298"/>
              <a:gd name="T8" fmla="*/ 86 w 297"/>
              <a:gd name="T9" fmla="*/ 236 h 298"/>
              <a:gd name="T10" fmla="*/ 122 w 297"/>
              <a:gd name="T11" fmla="*/ 174 h 298"/>
              <a:gd name="T12" fmla="*/ 100 w 297"/>
              <a:gd name="T13" fmla="*/ 174 h 298"/>
              <a:gd name="T14" fmla="*/ 133 w 297"/>
              <a:gd name="T15" fmla="*/ 116 h 298"/>
              <a:gd name="T16" fmla="*/ 113 w 297"/>
              <a:gd name="T17" fmla="*/ 116 h 298"/>
              <a:gd name="T18" fmla="*/ 149 w 297"/>
              <a:gd name="T19" fmla="*/ 55 h 298"/>
              <a:gd name="T20" fmla="*/ 184 w 297"/>
              <a:gd name="T21" fmla="*/ 116 h 298"/>
              <a:gd name="T22" fmla="*/ 165 w 297"/>
              <a:gd name="T23" fmla="*/ 116 h 298"/>
              <a:gd name="T24" fmla="*/ 198 w 297"/>
              <a:gd name="T25" fmla="*/ 174 h 298"/>
              <a:gd name="T26" fmla="*/ 175 w 297"/>
              <a:gd name="T27" fmla="*/ 174 h 298"/>
              <a:gd name="T28" fmla="*/ 211 w 297"/>
              <a:gd name="T29" fmla="*/ 236 h 298"/>
              <a:gd name="T30" fmla="*/ 160 w 297"/>
              <a:gd name="T31" fmla="*/ 236 h 298"/>
              <a:gd name="T32" fmla="*/ 160 w 297"/>
              <a:gd name="T33" fmla="*/ 298 h 298"/>
              <a:gd name="T34" fmla="*/ 297 w 297"/>
              <a:gd name="T35" fmla="*/ 298 h 298"/>
              <a:gd name="T36" fmla="*/ 297 w 297"/>
              <a:gd name="T37" fmla="*/ 0 h 298"/>
              <a:gd name="T38" fmla="*/ 0 w 297"/>
              <a:gd name="T39" fmla="*/ 0 h 298"/>
              <a:gd name="T40" fmla="*/ 284 w 297"/>
              <a:gd name="T41" fmla="*/ 285 h 298"/>
              <a:gd name="T42" fmla="*/ 173 w 297"/>
              <a:gd name="T43" fmla="*/ 285 h 298"/>
              <a:gd name="T44" fmla="*/ 173 w 297"/>
              <a:gd name="T45" fmla="*/ 249 h 298"/>
              <a:gd name="T46" fmla="*/ 233 w 297"/>
              <a:gd name="T47" fmla="*/ 249 h 298"/>
              <a:gd name="T48" fmla="*/ 197 w 297"/>
              <a:gd name="T49" fmla="*/ 187 h 298"/>
              <a:gd name="T50" fmla="*/ 219 w 297"/>
              <a:gd name="T51" fmla="*/ 187 h 298"/>
              <a:gd name="T52" fmla="*/ 186 w 297"/>
              <a:gd name="T53" fmla="*/ 129 h 298"/>
              <a:gd name="T54" fmla="*/ 206 w 297"/>
              <a:gd name="T55" fmla="*/ 129 h 298"/>
              <a:gd name="T56" fmla="*/ 149 w 297"/>
              <a:gd name="T57" fmla="*/ 30 h 298"/>
              <a:gd name="T58" fmla="*/ 92 w 297"/>
              <a:gd name="T59" fmla="*/ 129 h 298"/>
              <a:gd name="T60" fmla="*/ 111 w 297"/>
              <a:gd name="T61" fmla="*/ 129 h 298"/>
              <a:gd name="T62" fmla="*/ 78 w 297"/>
              <a:gd name="T63" fmla="*/ 187 h 298"/>
              <a:gd name="T64" fmla="*/ 100 w 297"/>
              <a:gd name="T65" fmla="*/ 187 h 298"/>
              <a:gd name="T66" fmla="*/ 64 w 297"/>
              <a:gd name="T67" fmla="*/ 249 h 298"/>
              <a:gd name="T68" fmla="*/ 125 w 297"/>
              <a:gd name="T69" fmla="*/ 249 h 298"/>
              <a:gd name="T70" fmla="*/ 125 w 297"/>
              <a:gd name="T71" fmla="*/ 285 h 298"/>
              <a:gd name="T72" fmla="*/ 13 w 297"/>
              <a:gd name="T73" fmla="*/ 285 h 298"/>
              <a:gd name="T74" fmla="*/ 13 w 297"/>
              <a:gd name="T75" fmla="*/ 12 h 298"/>
              <a:gd name="T76" fmla="*/ 284 w 297"/>
              <a:gd name="T77" fmla="*/ 12 h 298"/>
              <a:gd name="T78" fmla="*/ 284 w 297"/>
              <a:gd name="T79" fmla="*/ 285 h 29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</a:cxnLst>
            <a:rect l="0" t="0" r="r" b="b"/>
            <a:pathLst>
              <a:path w="297" h="298">
                <a:moveTo>
                  <a:pt x="0" y="0"/>
                </a:moveTo>
                <a:lnTo>
                  <a:pt x="0" y="298"/>
                </a:lnTo>
                <a:lnTo>
                  <a:pt x="138" y="298"/>
                </a:lnTo>
                <a:lnTo>
                  <a:pt x="138" y="236"/>
                </a:lnTo>
                <a:lnTo>
                  <a:pt x="86" y="236"/>
                </a:lnTo>
                <a:lnTo>
                  <a:pt x="122" y="174"/>
                </a:lnTo>
                <a:lnTo>
                  <a:pt x="100" y="174"/>
                </a:lnTo>
                <a:lnTo>
                  <a:pt x="133" y="116"/>
                </a:lnTo>
                <a:lnTo>
                  <a:pt x="113" y="116"/>
                </a:lnTo>
                <a:lnTo>
                  <a:pt x="149" y="55"/>
                </a:lnTo>
                <a:lnTo>
                  <a:pt x="184" y="116"/>
                </a:lnTo>
                <a:lnTo>
                  <a:pt x="165" y="116"/>
                </a:lnTo>
                <a:lnTo>
                  <a:pt x="198" y="174"/>
                </a:lnTo>
                <a:lnTo>
                  <a:pt x="175" y="174"/>
                </a:lnTo>
                <a:lnTo>
                  <a:pt x="211" y="236"/>
                </a:lnTo>
                <a:lnTo>
                  <a:pt x="160" y="236"/>
                </a:lnTo>
                <a:lnTo>
                  <a:pt x="160" y="298"/>
                </a:lnTo>
                <a:lnTo>
                  <a:pt x="297" y="298"/>
                </a:lnTo>
                <a:lnTo>
                  <a:pt x="297" y="0"/>
                </a:lnTo>
                <a:lnTo>
                  <a:pt x="0" y="0"/>
                </a:lnTo>
                <a:close/>
                <a:moveTo>
                  <a:pt x="284" y="285"/>
                </a:moveTo>
                <a:lnTo>
                  <a:pt x="173" y="285"/>
                </a:lnTo>
                <a:lnTo>
                  <a:pt x="173" y="249"/>
                </a:lnTo>
                <a:lnTo>
                  <a:pt x="233" y="249"/>
                </a:lnTo>
                <a:lnTo>
                  <a:pt x="197" y="187"/>
                </a:lnTo>
                <a:lnTo>
                  <a:pt x="219" y="187"/>
                </a:lnTo>
                <a:lnTo>
                  <a:pt x="186" y="129"/>
                </a:lnTo>
                <a:lnTo>
                  <a:pt x="206" y="129"/>
                </a:lnTo>
                <a:lnTo>
                  <a:pt x="149" y="30"/>
                </a:lnTo>
                <a:lnTo>
                  <a:pt x="92" y="129"/>
                </a:lnTo>
                <a:lnTo>
                  <a:pt x="111" y="129"/>
                </a:lnTo>
                <a:lnTo>
                  <a:pt x="78" y="187"/>
                </a:lnTo>
                <a:lnTo>
                  <a:pt x="100" y="187"/>
                </a:lnTo>
                <a:lnTo>
                  <a:pt x="64" y="249"/>
                </a:lnTo>
                <a:lnTo>
                  <a:pt x="125" y="249"/>
                </a:lnTo>
                <a:lnTo>
                  <a:pt x="125" y="285"/>
                </a:lnTo>
                <a:lnTo>
                  <a:pt x="13" y="285"/>
                </a:lnTo>
                <a:lnTo>
                  <a:pt x="13" y="12"/>
                </a:lnTo>
                <a:lnTo>
                  <a:pt x="284" y="12"/>
                </a:lnTo>
                <a:lnTo>
                  <a:pt x="284" y="285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114300" tIns="57150" rIns="114300" bIns="57150"/>
          <a:lstStyle/>
          <a:p>
            <a:pPr defTabSz="11430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250">
              <a:latin typeface="+mn-lt"/>
              <a:cs typeface="+mn-cs"/>
            </a:endParaRPr>
          </a:p>
        </p:txBody>
      </p:sp>
      <p:sp>
        <p:nvSpPr>
          <p:cNvPr id="46" name="Rectangle: Diagonal Corners Snipped 26">
            <a:extLst>
              <a:ext uri="{FF2B5EF4-FFF2-40B4-BE49-F238E27FC236}"/>
            </a:extLst>
          </p:cNvPr>
          <p:cNvSpPr/>
          <p:nvPr/>
        </p:nvSpPr>
        <p:spPr>
          <a:xfrm>
            <a:off x="7902575" y="544513"/>
            <a:ext cx="4003675" cy="874712"/>
          </a:xfrm>
          <a:prstGeom prst="snip2DiagRect">
            <a:avLst/>
          </a:prstGeom>
          <a:solidFill>
            <a:srgbClr val="3462AB"/>
          </a:solidFill>
          <a:ln>
            <a:noFill/>
          </a:ln>
        </p:spPr>
        <p:txBody>
          <a:bodyPr lIns="111176" tIns="15860" rIns="111176" bIns="15860" anchor="ctr"/>
          <a:lstStyle/>
          <a:p>
            <a:r>
              <a:rPr lang="el-GR" sz="2400" b="1">
                <a:solidFill>
                  <a:schemeClr val="bg1"/>
                </a:solidFill>
                <a:latin typeface="Calibri" pitchFamily="34" charset="0"/>
                <a:sym typeface="Georgia" pitchFamily="18" charset="0"/>
              </a:rPr>
              <a:t>4</a:t>
            </a:r>
            <a:r>
              <a:rPr lang="en-GB" sz="2400" b="1">
                <a:solidFill>
                  <a:schemeClr val="bg1"/>
                </a:solidFill>
                <a:latin typeface="Calibri" pitchFamily="34" charset="0"/>
                <a:sym typeface="Georgia" pitchFamily="18" charset="0"/>
              </a:rPr>
              <a:t>o </a:t>
            </a:r>
            <a:r>
              <a:rPr lang="el-GR" sz="2400" b="1">
                <a:solidFill>
                  <a:schemeClr val="bg1"/>
                </a:solidFill>
                <a:latin typeface="Calibri" pitchFamily="34" charset="0"/>
                <a:sym typeface="Georgia" pitchFamily="18" charset="0"/>
              </a:rPr>
              <a:t>Στάδιο – 25 Μαΐου</a:t>
            </a:r>
          </a:p>
        </p:txBody>
      </p:sp>
      <p:grpSp>
        <p:nvGrpSpPr>
          <p:cNvPr id="47" name="Group 9">
            <a:extLst>
              <a:ext uri="{FF2B5EF4-FFF2-40B4-BE49-F238E27FC236}"/>
            </a:extLst>
          </p:cNvPr>
          <p:cNvGrpSpPr>
            <a:grpSpLocks noChangeAspect="1"/>
          </p:cNvGrpSpPr>
          <p:nvPr/>
        </p:nvGrpSpPr>
        <p:grpSpPr>
          <a:xfrm>
            <a:off x="8426531" y="2167974"/>
            <a:ext cx="552161" cy="559331"/>
            <a:chOff x="2424113" y="1219200"/>
            <a:chExt cx="122238" cy="123825"/>
          </a:xfrm>
          <a:solidFill>
            <a:schemeClr val="bg1"/>
          </a:solidFill>
        </p:grpSpPr>
        <p:sp>
          <p:nvSpPr>
            <p:cNvPr id="48" name="Freeform 93">
              <a:extLst>
                <a:ext uri="{FF2B5EF4-FFF2-40B4-BE49-F238E27FC236}"/>
              </a:extLst>
            </p:cNvPr>
            <p:cNvSpPr>
              <a:spLocks noEditPoints="1"/>
            </p:cNvSpPr>
            <p:nvPr/>
          </p:nvSpPr>
          <p:spPr bwMode="auto">
            <a:xfrm>
              <a:off x="2424113" y="1219200"/>
              <a:ext cx="122238" cy="123825"/>
            </a:xfrm>
            <a:custGeom>
              <a:avLst/>
              <a:gdLst>
                <a:gd name="T0" fmla="*/ 0 w 77"/>
                <a:gd name="T1" fmla="*/ 0 h 78"/>
                <a:gd name="T2" fmla="*/ 0 w 77"/>
                <a:gd name="T3" fmla="*/ 78 h 78"/>
                <a:gd name="T4" fmla="*/ 77 w 77"/>
                <a:gd name="T5" fmla="*/ 78 h 78"/>
                <a:gd name="T6" fmla="*/ 77 w 77"/>
                <a:gd name="T7" fmla="*/ 0 h 78"/>
                <a:gd name="T8" fmla="*/ 0 w 77"/>
                <a:gd name="T9" fmla="*/ 0 h 78"/>
                <a:gd name="T10" fmla="*/ 74 w 77"/>
                <a:gd name="T11" fmla="*/ 74 h 78"/>
                <a:gd name="T12" fmla="*/ 3 w 77"/>
                <a:gd name="T13" fmla="*/ 74 h 78"/>
                <a:gd name="T14" fmla="*/ 3 w 77"/>
                <a:gd name="T15" fmla="*/ 3 h 78"/>
                <a:gd name="T16" fmla="*/ 74 w 77"/>
                <a:gd name="T17" fmla="*/ 3 h 78"/>
                <a:gd name="T18" fmla="*/ 74 w 77"/>
                <a:gd name="T19" fmla="*/ 74 h 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77" h="78">
                  <a:moveTo>
                    <a:pt x="0" y="0"/>
                  </a:moveTo>
                  <a:lnTo>
                    <a:pt x="0" y="78"/>
                  </a:lnTo>
                  <a:lnTo>
                    <a:pt x="77" y="78"/>
                  </a:lnTo>
                  <a:lnTo>
                    <a:pt x="77" y="0"/>
                  </a:lnTo>
                  <a:lnTo>
                    <a:pt x="0" y="0"/>
                  </a:lnTo>
                  <a:close/>
                  <a:moveTo>
                    <a:pt x="74" y="74"/>
                  </a:moveTo>
                  <a:lnTo>
                    <a:pt x="3" y="74"/>
                  </a:lnTo>
                  <a:lnTo>
                    <a:pt x="3" y="3"/>
                  </a:lnTo>
                  <a:lnTo>
                    <a:pt x="74" y="3"/>
                  </a:lnTo>
                  <a:lnTo>
                    <a:pt x="74" y="7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/>
            </a:extLst>
          </p:spPr>
          <p:txBody>
            <a:bodyPr lIns="114300" tIns="57150" rIns="114300" bIns="57150"/>
            <a:lstStyle/>
            <a:p>
              <a:pPr defTabSz="1143000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2250">
                <a:latin typeface="+mn-lt"/>
                <a:cs typeface="+mn-cs"/>
              </a:endParaRPr>
            </a:p>
          </p:txBody>
        </p:sp>
        <p:sp>
          <p:nvSpPr>
            <p:cNvPr id="49" name="Freeform 94">
              <a:extLst>
                <a:ext uri="{FF2B5EF4-FFF2-40B4-BE49-F238E27FC236}"/>
              </a:extLst>
            </p:cNvPr>
            <p:cNvSpPr>
              <a:spLocks noEditPoints="1"/>
            </p:cNvSpPr>
            <p:nvPr/>
          </p:nvSpPr>
          <p:spPr bwMode="auto">
            <a:xfrm>
              <a:off x="2501900" y="1244600"/>
              <a:ext cx="25400" cy="82550"/>
            </a:xfrm>
            <a:custGeom>
              <a:avLst/>
              <a:gdLst>
                <a:gd name="T0" fmla="*/ 113 w 113"/>
                <a:gd name="T1" fmla="*/ 93 h 381"/>
                <a:gd name="T2" fmla="*/ 57 w 113"/>
                <a:gd name="T3" fmla="*/ 0 h 381"/>
                <a:gd name="T4" fmla="*/ 0 w 113"/>
                <a:gd name="T5" fmla="*/ 93 h 381"/>
                <a:gd name="T6" fmla="*/ 24 w 113"/>
                <a:gd name="T7" fmla="*/ 158 h 381"/>
                <a:gd name="T8" fmla="*/ 24 w 113"/>
                <a:gd name="T9" fmla="*/ 381 h 381"/>
                <a:gd name="T10" fmla="*/ 90 w 113"/>
                <a:gd name="T11" fmla="*/ 381 h 381"/>
                <a:gd name="T12" fmla="*/ 90 w 113"/>
                <a:gd name="T13" fmla="*/ 158 h 381"/>
                <a:gd name="T14" fmla="*/ 113 w 113"/>
                <a:gd name="T15" fmla="*/ 93 h 381"/>
                <a:gd name="T16" fmla="*/ 57 w 113"/>
                <a:gd name="T17" fmla="*/ 24 h 381"/>
                <a:gd name="T18" fmla="*/ 89 w 113"/>
                <a:gd name="T19" fmla="*/ 93 h 381"/>
                <a:gd name="T20" fmla="*/ 57 w 113"/>
                <a:gd name="T21" fmla="*/ 146 h 381"/>
                <a:gd name="T22" fmla="*/ 25 w 113"/>
                <a:gd name="T23" fmla="*/ 93 h 381"/>
                <a:gd name="T24" fmla="*/ 57 w 113"/>
                <a:gd name="T25" fmla="*/ 24 h 381"/>
                <a:gd name="T26" fmla="*/ 65 w 113"/>
                <a:gd name="T27" fmla="*/ 357 h 381"/>
                <a:gd name="T28" fmla="*/ 48 w 113"/>
                <a:gd name="T29" fmla="*/ 357 h 381"/>
                <a:gd name="T30" fmla="*/ 48 w 113"/>
                <a:gd name="T31" fmla="*/ 170 h 381"/>
                <a:gd name="T32" fmla="*/ 57 w 113"/>
                <a:gd name="T33" fmla="*/ 170 h 381"/>
                <a:gd name="T34" fmla="*/ 65 w 113"/>
                <a:gd name="T35" fmla="*/ 170 h 381"/>
                <a:gd name="T36" fmla="*/ 65 w 113"/>
                <a:gd name="T37" fmla="*/ 357 h 3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113" h="381">
                  <a:moveTo>
                    <a:pt x="113" y="93"/>
                  </a:moveTo>
                  <a:cubicBezTo>
                    <a:pt x="113" y="40"/>
                    <a:pt x="89" y="0"/>
                    <a:pt x="57" y="0"/>
                  </a:cubicBezTo>
                  <a:cubicBezTo>
                    <a:pt x="25" y="0"/>
                    <a:pt x="0" y="40"/>
                    <a:pt x="0" y="93"/>
                  </a:cubicBezTo>
                  <a:cubicBezTo>
                    <a:pt x="0" y="117"/>
                    <a:pt x="7" y="143"/>
                    <a:pt x="24" y="158"/>
                  </a:cubicBezTo>
                  <a:cubicBezTo>
                    <a:pt x="24" y="381"/>
                    <a:pt x="24" y="381"/>
                    <a:pt x="24" y="381"/>
                  </a:cubicBezTo>
                  <a:cubicBezTo>
                    <a:pt x="90" y="381"/>
                    <a:pt x="90" y="381"/>
                    <a:pt x="90" y="381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107" y="143"/>
                    <a:pt x="113" y="117"/>
                    <a:pt x="113" y="93"/>
                  </a:cubicBezTo>
                  <a:close/>
                  <a:moveTo>
                    <a:pt x="57" y="24"/>
                  </a:moveTo>
                  <a:cubicBezTo>
                    <a:pt x="72" y="24"/>
                    <a:pt x="89" y="53"/>
                    <a:pt x="89" y="93"/>
                  </a:cubicBezTo>
                  <a:cubicBezTo>
                    <a:pt x="89" y="126"/>
                    <a:pt x="77" y="146"/>
                    <a:pt x="57" y="146"/>
                  </a:cubicBezTo>
                  <a:cubicBezTo>
                    <a:pt x="37" y="146"/>
                    <a:pt x="25" y="126"/>
                    <a:pt x="25" y="93"/>
                  </a:cubicBezTo>
                  <a:cubicBezTo>
                    <a:pt x="25" y="53"/>
                    <a:pt x="42" y="24"/>
                    <a:pt x="57" y="24"/>
                  </a:cubicBezTo>
                  <a:close/>
                  <a:moveTo>
                    <a:pt x="65" y="357"/>
                  </a:moveTo>
                  <a:cubicBezTo>
                    <a:pt x="48" y="357"/>
                    <a:pt x="48" y="357"/>
                    <a:pt x="48" y="357"/>
                  </a:cubicBezTo>
                  <a:cubicBezTo>
                    <a:pt x="48" y="170"/>
                    <a:pt x="48" y="170"/>
                    <a:pt x="48" y="170"/>
                  </a:cubicBezTo>
                  <a:cubicBezTo>
                    <a:pt x="51" y="170"/>
                    <a:pt x="54" y="170"/>
                    <a:pt x="57" y="170"/>
                  </a:cubicBezTo>
                  <a:cubicBezTo>
                    <a:pt x="60" y="170"/>
                    <a:pt x="63" y="170"/>
                    <a:pt x="65" y="170"/>
                  </a:cubicBezTo>
                  <a:lnTo>
                    <a:pt x="65" y="35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/>
            </a:extLst>
          </p:spPr>
          <p:txBody>
            <a:bodyPr lIns="114300" tIns="57150" rIns="114300" bIns="57150"/>
            <a:lstStyle/>
            <a:p>
              <a:pPr defTabSz="1143000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2250">
                <a:latin typeface="+mn-lt"/>
                <a:cs typeface="+mn-cs"/>
              </a:endParaRPr>
            </a:p>
          </p:txBody>
        </p:sp>
        <p:sp>
          <p:nvSpPr>
            <p:cNvPr id="50" name="Freeform 95">
              <a:extLst>
                <a:ext uri="{FF2B5EF4-FFF2-40B4-BE49-F238E27FC236}"/>
              </a:extLst>
            </p:cNvPr>
            <p:cNvSpPr>
              <a:spLocks noEditPoints="1"/>
            </p:cNvSpPr>
            <p:nvPr/>
          </p:nvSpPr>
          <p:spPr bwMode="auto">
            <a:xfrm>
              <a:off x="2476500" y="1233488"/>
              <a:ext cx="17463" cy="93663"/>
            </a:xfrm>
            <a:custGeom>
              <a:avLst/>
              <a:gdLst>
                <a:gd name="T0" fmla="*/ 72 w 84"/>
                <a:gd name="T1" fmla="*/ 0 h 433"/>
                <a:gd name="T2" fmla="*/ 1 w 84"/>
                <a:gd name="T3" fmla="*/ 81 h 433"/>
                <a:gd name="T4" fmla="*/ 0 w 84"/>
                <a:gd name="T5" fmla="*/ 224 h 433"/>
                <a:gd name="T6" fmla="*/ 0 w 84"/>
                <a:gd name="T7" fmla="*/ 236 h 433"/>
                <a:gd name="T8" fmla="*/ 18 w 84"/>
                <a:gd name="T9" fmla="*/ 236 h 433"/>
                <a:gd name="T10" fmla="*/ 18 w 84"/>
                <a:gd name="T11" fmla="*/ 433 h 433"/>
                <a:gd name="T12" fmla="*/ 84 w 84"/>
                <a:gd name="T13" fmla="*/ 433 h 433"/>
                <a:gd name="T14" fmla="*/ 84 w 84"/>
                <a:gd name="T15" fmla="*/ 235 h 433"/>
                <a:gd name="T16" fmla="*/ 84 w 84"/>
                <a:gd name="T17" fmla="*/ 141 h 433"/>
                <a:gd name="T18" fmla="*/ 84 w 84"/>
                <a:gd name="T19" fmla="*/ 0 h 433"/>
                <a:gd name="T20" fmla="*/ 72 w 84"/>
                <a:gd name="T21" fmla="*/ 0 h 433"/>
                <a:gd name="T22" fmla="*/ 25 w 84"/>
                <a:gd name="T23" fmla="*/ 81 h 433"/>
                <a:gd name="T24" fmla="*/ 59 w 84"/>
                <a:gd name="T25" fmla="*/ 26 h 433"/>
                <a:gd name="T26" fmla="*/ 59 w 84"/>
                <a:gd name="T27" fmla="*/ 211 h 433"/>
                <a:gd name="T28" fmla="*/ 25 w 84"/>
                <a:gd name="T29" fmla="*/ 211 h 433"/>
                <a:gd name="T30" fmla="*/ 25 w 84"/>
                <a:gd name="T31" fmla="*/ 81 h 433"/>
                <a:gd name="T32" fmla="*/ 59 w 84"/>
                <a:gd name="T33" fmla="*/ 409 h 433"/>
                <a:gd name="T34" fmla="*/ 42 w 84"/>
                <a:gd name="T35" fmla="*/ 409 h 433"/>
                <a:gd name="T36" fmla="*/ 42 w 84"/>
                <a:gd name="T37" fmla="*/ 236 h 433"/>
                <a:gd name="T38" fmla="*/ 59 w 84"/>
                <a:gd name="T39" fmla="*/ 235 h 433"/>
                <a:gd name="T40" fmla="*/ 59 w 84"/>
                <a:gd name="T41" fmla="*/ 409 h 4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84" h="433">
                  <a:moveTo>
                    <a:pt x="72" y="0"/>
                  </a:moveTo>
                  <a:cubicBezTo>
                    <a:pt x="33" y="0"/>
                    <a:pt x="1" y="37"/>
                    <a:pt x="1" y="81"/>
                  </a:cubicBezTo>
                  <a:cubicBezTo>
                    <a:pt x="1" y="120"/>
                    <a:pt x="0" y="223"/>
                    <a:pt x="0" y="224"/>
                  </a:cubicBezTo>
                  <a:cubicBezTo>
                    <a:pt x="0" y="236"/>
                    <a:pt x="0" y="236"/>
                    <a:pt x="0" y="236"/>
                  </a:cubicBezTo>
                  <a:cubicBezTo>
                    <a:pt x="18" y="236"/>
                    <a:pt x="18" y="236"/>
                    <a:pt x="18" y="236"/>
                  </a:cubicBezTo>
                  <a:cubicBezTo>
                    <a:pt x="18" y="433"/>
                    <a:pt x="18" y="433"/>
                    <a:pt x="18" y="433"/>
                  </a:cubicBezTo>
                  <a:cubicBezTo>
                    <a:pt x="84" y="433"/>
                    <a:pt x="84" y="433"/>
                    <a:pt x="84" y="433"/>
                  </a:cubicBezTo>
                  <a:cubicBezTo>
                    <a:pt x="84" y="235"/>
                    <a:pt x="84" y="235"/>
                    <a:pt x="84" y="235"/>
                  </a:cubicBezTo>
                  <a:cubicBezTo>
                    <a:pt x="84" y="141"/>
                    <a:pt x="84" y="141"/>
                    <a:pt x="84" y="141"/>
                  </a:cubicBezTo>
                  <a:cubicBezTo>
                    <a:pt x="84" y="0"/>
                    <a:pt x="84" y="0"/>
                    <a:pt x="84" y="0"/>
                  </a:cubicBezTo>
                  <a:lnTo>
                    <a:pt x="72" y="0"/>
                  </a:lnTo>
                  <a:close/>
                  <a:moveTo>
                    <a:pt x="25" y="81"/>
                  </a:moveTo>
                  <a:cubicBezTo>
                    <a:pt x="25" y="56"/>
                    <a:pt x="40" y="33"/>
                    <a:pt x="59" y="26"/>
                  </a:cubicBezTo>
                  <a:cubicBezTo>
                    <a:pt x="59" y="211"/>
                    <a:pt x="59" y="211"/>
                    <a:pt x="59" y="211"/>
                  </a:cubicBezTo>
                  <a:cubicBezTo>
                    <a:pt x="25" y="211"/>
                    <a:pt x="25" y="211"/>
                    <a:pt x="25" y="211"/>
                  </a:cubicBezTo>
                  <a:cubicBezTo>
                    <a:pt x="25" y="182"/>
                    <a:pt x="25" y="112"/>
                    <a:pt x="25" y="81"/>
                  </a:cubicBezTo>
                  <a:close/>
                  <a:moveTo>
                    <a:pt x="59" y="409"/>
                  </a:moveTo>
                  <a:cubicBezTo>
                    <a:pt x="42" y="409"/>
                    <a:pt x="42" y="409"/>
                    <a:pt x="42" y="409"/>
                  </a:cubicBezTo>
                  <a:cubicBezTo>
                    <a:pt x="42" y="236"/>
                    <a:pt x="42" y="236"/>
                    <a:pt x="42" y="236"/>
                  </a:cubicBezTo>
                  <a:cubicBezTo>
                    <a:pt x="59" y="235"/>
                    <a:pt x="59" y="235"/>
                    <a:pt x="59" y="235"/>
                  </a:cubicBezTo>
                  <a:lnTo>
                    <a:pt x="59" y="40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/>
            </a:extLst>
          </p:spPr>
          <p:txBody>
            <a:bodyPr lIns="114300" tIns="57150" rIns="114300" bIns="57150"/>
            <a:lstStyle/>
            <a:p>
              <a:pPr defTabSz="1143000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2250">
                <a:latin typeface="+mn-lt"/>
                <a:cs typeface="+mn-cs"/>
              </a:endParaRPr>
            </a:p>
          </p:txBody>
        </p:sp>
        <p:sp>
          <p:nvSpPr>
            <p:cNvPr id="51" name="Freeform 96">
              <a:extLst>
                <a:ext uri="{FF2B5EF4-FFF2-40B4-BE49-F238E27FC236}"/>
              </a:extLst>
            </p:cNvPr>
            <p:cNvSpPr>
              <a:spLocks noEditPoints="1"/>
            </p:cNvSpPr>
            <p:nvPr/>
          </p:nvSpPr>
          <p:spPr bwMode="auto">
            <a:xfrm>
              <a:off x="2443163" y="1244600"/>
              <a:ext cx="25400" cy="82550"/>
            </a:xfrm>
            <a:custGeom>
              <a:avLst/>
              <a:gdLst>
                <a:gd name="T0" fmla="*/ 0 w 122"/>
                <a:gd name="T1" fmla="*/ 0 h 381"/>
                <a:gd name="T2" fmla="*/ 0 w 122"/>
                <a:gd name="T3" fmla="*/ 101 h 381"/>
                <a:gd name="T4" fmla="*/ 28 w 122"/>
                <a:gd name="T5" fmla="*/ 175 h 381"/>
                <a:gd name="T6" fmla="*/ 28 w 122"/>
                <a:gd name="T7" fmla="*/ 381 h 381"/>
                <a:gd name="T8" fmla="*/ 94 w 122"/>
                <a:gd name="T9" fmla="*/ 381 h 381"/>
                <a:gd name="T10" fmla="*/ 94 w 122"/>
                <a:gd name="T11" fmla="*/ 175 h 381"/>
                <a:gd name="T12" fmla="*/ 122 w 122"/>
                <a:gd name="T13" fmla="*/ 101 h 381"/>
                <a:gd name="T14" fmla="*/ 122 w 122"/>
                <a:gd name="T15" fmla="*/ 0 h 381"/>
                <a:gd name="T16" fmla="*/ 0 w 122"/>
                <a:gd name="T17" fmla="*/ 0 h 381"/>
                <a:gd name="T18" fmla="*/ 69 w 122"/>
                <a:gd name="T19" fmla="*/ 357 h 381"/>
                <a:gd name="T20" fmla="*/ 52 w 122"/>
                <a:gd name="T21" fmla="*/ 357 h 381"/>
                <a:gd name="T22" fmla="*/ 52 w 122"/>
                <a:gd name="T23" fmla="*/ 185 h 381"/>
                <a:gd name="T24" fmla="*/ 61 w 122"/>
                <a:gd name="T25" fmla="*/ 186 h 381"/>
                <a:gd name="T26" fmla="*/ 69 w 122"/>
                <a:gd name="T27" fmla="*/ 185 h 381"/>
                <a:gd name="T28" fmla="*/ 69 w 122"/>
                <a:gd name="T29" fmla="*/ 357 h 381"/>
                <a:gd name="T30" fmla="*/ 98 w 122"/>
                <a:gd name="T31" fmla="*/ 101 h 381"/>
                <a:gd name="T32" fmla="*/ 61 w 122"/>
                <a:gd name="T33" fmla="*/ 161 h 381"/>
                <a:gd name="T34" fmla="*/ 24 w 122"/>
                <a:gd name="T35" fmla="*/ 101 h 381"/>
                <a:gd name="T36" fmla="*/ 24 w 122"/>
                <a:gd name="T37" fmla="*/ 24 h 381"/>
                <a:gd name="T38" fmla="*/ 38 w 122"/>
                <a:gd name="T39" fmla="*/ 24 h 381"/>
                <a:gd name="T40" fmla="*/ 38 w 122"/>
                <a:gd name="T41" fmla="*/ 89 h 381"/>
                <a:gd name="T42" fmla="*/ 54 w 122"/>
                <a:gd name="T43" fmla="*/ 89 h 381"/>
                <a:gd name="T44" fmla="*/ 54 w 122"/>
                <a:gd name="T45" fmla="*/ 24 h 381"/>
                <a:gd name="T46" fmla="*/ 67 w 122"/>
                <a:gd name="T47" fmla="*/ 24 h 381"/>
                <a:gd name="T48" fmla="*/ 67 w 122"/>
                <a:gd name="T49" fmla="*/ 89 h 381"/>
                <a:gd name="T50" fmla="*/ 83 w 122"/>
                <a:gd name="T51" fmla="*/ 89 h 381"/>
                <a:gd name="T52" fmla="*/ 83 w 122"/>
                <a:gd name="T53" fmla="*/ 24 h 381"/>
                <a:gd name="T54" fmla="*/ 98 w 122"/>
                <a:gd name="T55" fmla="*/ 24 h 381"/>
                <a:gd name="T56" fmla="*/ 98 w 122"/>
                <a:gd name="T57" fmla="*/ 101 h 3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122" h="381">
                  <a:moveTo>
                    <a:pt x="0" y="0"/>
                  </a:moveTo>
                  <a:cubicBezTo>
                    <a:pt x="0" y="101"/>
                    <a:pt x="0" y="101"/>
                    <a:pt x="0" y="101"/>
                  </a:cubicBezTo>
                  <a:cubicBezTo>
                    <a:pt x="0" y="129"/>
                    <a:pt x="7" y="159"/>
                    <a:pt x="28" y="175"/>
                  </a:cubicBezTo>
                  <a:cubicBezTo>
                    <a:pt x="28" y="381"/>
                    <a:pt x="28" y="381"/>
                    <a:pt x="28" y="381"/>
                  </a:cubicBezTo>
                  <a:cubicBezTo>
                    <a:pt x="94" y="381"/>
                    <a:pt x="94" y="381"/>
                    <a:pt x="94" y="381"/>
                  </a:cubicBezTo>
                  <a:cubicBezTo>
                    <a:pt x="94" y="175"/>
                    <a:pt x="94" y="175"/>
                    <a:pt x="94" y="175"/>
                  </a:cubicBezTo>
                  <a:cubicBezTo>
                    <a:pt x="114" y="159"/>
                    <a:pt x="122" y="129"/>
                    <a:pt x="122" y="101"/>
                  </a:cubicBezTo>
                  <a:cubicBezTo>
                    <a:pt x="122" y="0"/>
                    <a:pt x="122" y="0"/>
                    <a:pt x="122" y="0"/>
                  </a:cubicBezTo>
                  <a:lnTo>
                    <a:pt x="0" y="0"/>
                  </a:lnTo>
                  <a:close/>
                  <a:moveTo>
                    <a:pt x="69" y="357"/>
                  </a:moveTo>
                  <a:cubicBezTo>
                    <a:pt x="52" y="357"/>
                    <a:pt x="52" y="357"/>
                    <a:pt x="52" y="357"/>
                  </a:cubicBezTo>
                  <a:cubicBezTo>
                    <a:pt x="52" y="185"/>
                    <a:pt x="52" y="185"/>
                    <a:pt x="52" y="185"/>
                  </a:cubicBezTo>
                  <a:cubicBezTo>
                    <a:pt x="55" y="186"/>
                    <a:pt x="58" y="186"/>
                    <a:pt x="61" y="186"/>
                  </a:cubicBezTo>
                  <a:cubicBezTo>
                    <a:pt x="64" y="186"/>
                    <a:pt x="67" y="186"/>
                    <a:pt x="69" y="185"/>
                  </a:cubicBezTo>
                  <a:lnTo>
                    <a:pt x="69" y="357"/>
                  </a:lnTo>
                  <a:close/>
                  <a:moveTo>
                    <a:pt x="98" y="101"/>
                  </a:moveTo>
                  <a:cubicBezTo>
                    <a:pt x="98" y="139"/>
                    <a:pt x="84" y="161"/>
                    <a:pt x="61" y="161"/>
                  </a:cubicBezTo>
                  <a:cubicBezTo>
                    <a:pt x="38" y="161"/>
                    <a:pt x="24" y="139"/>
                    <a:pt x="24" y="101"/>
                  </a:cubicBezTo>
                  <a:cubicBezTo>
                    <a:pt x="24" y="24"/>
                    <a:pt x="24" y="24"/>
                    <a:pt x="24" y="24"/>
                  </a:cubicBezTo>
                  <a:cubicBezTo>
                    <a:pt x="38" y="24"/>
                    <a:pt x="38" y="24"/>
                    <a:pt x="38" y="24"/>
                  </a:cubicBezTo>
                  <a:cubicBezTo>
                    <a:pt x="38" y="89"/>
                    <a:pt x="38" y="89"/>
                    <a:pt x="38" y="89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4" y="24"/>
                    <a:pt x="54" y="24"/>
                    <a:pt x="54" y="24"/>
                  </a:cubicBezTo>
                  <a:cubicBezTo>
                    <a:pt x="67" y="24"/>
                    <a:pt x="67" y="24"/>
                    <a:pt x="67" y="24"/>
                  </a:cubicBezTo>
                  <a:cubicBezTo>
                    <a:pt x="67" y="89"/>
                    <a:pt x="67" y="89"/>
                    <a:pt x="67" y="89"/>
                  </a:cubicBezTo>
                  <a:cubicBezTo>
                    <a:pt x="83" y="89"/>
                    <a:pt x="83" y="89"/>
                    <a:pt x="83" y="89"/>
                  </a:cubicBezTo>
                  <a:cubicBezTo>
                    <a:pt x="83" y="24"/>
                    <a:pt x="83" y="24"/>
                    <a:pt x="83" y="24"/>
                  </a:cubicBezTo>
                  <a:cubicBezTo>
                    <a:pt x="98" y="24"/>
                    <a:pt x="98" y="24"/>
                    <a:pt x="98" y="24"/>
                  </a:cubicBezTo>
                  <a:lnTo>
                    <a:pt x="98" y="10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/>
            </a:extLst>
          </p:spPr>
          <p:txBody>
            <a:bodyPr lIns="114300" tIns="57150" rIns="114300" bIns="57150"/>
            <a:lstStyle/>
            <a:p>
              <a:pPr defTabSz="1143000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2250">
                <a:latin typeface="+mn-lt"/>
                <a:cs typeface="+mn-cs"/>
              </a:endParaRPr>
            </a:p>
          </p:txBody>
        </p:sp>
      </p:grpSp>
      <p:grpSp>
        <p:nvGrpSpPr>
          <p:cNvPr id="53" name="Group 22">
            <a:extLst>
              <a:ext uri="{FF2B5EF4-FFF2-40B4-BE49-F238E27FC236}"/>
            </a:extLst>
          </p:cNvPr>
          <p:cNvGrpSpPr>
            <a:grpSpLocks noChangeAspect="1"/>
          </p:cNvGrpSpPr>
          <p:nvPr/>
        </p:nvGrpSpPr>
        <p:grpSpPr>
          <a:xfrm>
            <a:off x="8426531" y="4394717"/>
            <a:ext cx="571500" cy="571500"/>
            <a:chOff x="6615113" y="619125"/>
            <a:chExt cx="298450" cy="298450"/>
          </a:xfrm>
          <a:solidFill>
            <a:schemeClr val="bg1"/>
          </a:solidFill>
        </p:grpSpPr>
        <p:sp>
          <p:nvSpPr>
            <p:cNvPr id="54" name="Freeform 167">
              <a:extLst>
                <a:ext uri="{FF2B5EF4-FFF2-40B4-BE49-F238E27FC236}"/>
              </a:extLst>
            </p:cNvPr>
            <p:cNvSpPr>
              <a:spLocks noEditPoints="1"/>
            </p:cNvSpPr>
            <p:nvPr/>
          </p:nvSpPr>
          <p:spPr bwMode="auto">
            <a:xfrm>
              <a:off x="6727825" y="676275"/>
              <a:ext cx="80963" cy="111125"/>
            </a:xfrm>
            <a:custGeom>
              <a:avLst/>
              <a:gdLst>
                <a:gd name="T0" fmla="*/ 26 w 53"/>
                <a:gd name="T1" fmla="*/ 72 h 72"/>
                <a:gd name="T2" fmla="*/ 44 w 53"/>
                <a:gd name="T3" fmla="*/ 62 h 72"/>
                <a:gd name="T4" fmla="*/ 53 w 53"/>
                <a:gd name="T5" fmla="*/ 29 h 72"/>
                <a:gd name="T6" fmla="*/ 26 w 53"/>
                <a:gd name="T7" fmla="*/ 0 h 72"/>
                <a:gd name="T8" fmla="*/ 0 w 53"/>
                <a:gd name="T9" fmla="*/ 29 h 72"/>
                <a:gd name="T10" fmla="*/ 9 w 53"/>
                <a:gd name="T11" fmla="*/ 62 h 72"/>
                <a:gd name="T12" fmla="*/ 26 w 53"/>
                <a:gd name="T13" fmla="*/ 72 h 72"/>
                <a:gd name="T14" fmla="*/ 26 w 53"/>
                <a:gd name="T15" fmla="*/ 8 h 72"/>
                <a:gd name="T16" fmla="*/ 44 w 53"/>
                <a:gd name="T17" fmla="*/ 29 h 72"/>
                <a:gd name="T18" fmla="*/ 38 w 53"/>
                <a:gd name="T19" fmla="*/ 56 h 72"/>
                <a:gd name="T20" fmla="*/ 26 w 53"/>
                <a:gd name="T21" fmla="*/ 63 h 72"/>
                <a:gd name="T22" fmla="*/ 15 w 53"/>
                <a:gd name="T23" fmla="*/ 56 h 72"/>
                <a:gd name="T24" fmla="*/ 8 w 53"/>
                <a:gd name="T25" fmla="*/ 29 h 72"/>
                <a:gd name="T26" fmla="*/ 26 w 53"/>
                <a:gd name="T27" fmla="*/ 8 h 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53" h="72">
                  <a:moveTo>
                    <a:pt x="26" y="72"/>
                  </a:moveTo>
                  <a:cubicBezTo>
                    <a:pt x="34" y="72"/>
                    <a:pt x="39" y="67"/>
                    <a:pt x="44" y="62"/>
                  </a:cubicBezTo>
                  <a:cubicBezTo>
                    <a:pt x="50" y="55"/>
                    <a:pt x="53" y="44"/>
                    <a:pt x="53" y="29"/>
                  </a:cubicBezTo>
                  <a:cubicBezTo>
                    <a:pt x="53" y="13"/>
                    <a:pt x="41" y="0"/>
                    <a:pt x="26" y="0"/>
                  </a:cubicBezTo>
                  <a:cubicBezTo>
                    <a:pt x="12" y="0"/>
                    <a:pt x="0" y="13"/>
                    <a:pt x="0" y="29"/>
                  </a:cubicBezTo>
                  <a:cubicBezTo>
                    <a:pt x="0" y="44"/>
                    <a:pt x="3" y="55"/>
                    <a:pt x="9" y="62"/>
                  </a:cubicBezTo>
                  <a:cubicBezTo>
                    <a:pt x="14" y="67"/>
                    <a:pt x="18" y="72"/>
                    <a:pt x="26" y="72"/>
                  </a:cubicBezTo>
                  <a:close/>
                  <a:moveTo>
                    <a:pt x="26" y="8"/>
                  </a:moveTo>
                  <a:cubicBezTo>
                    <a:pt x="36" y="8"/>
                    <a:pt x="44" y="18"/>
                    <a:pt x="44" y="29"/>
                  </a:cubicBezTo>
                  <a:cubicBezTo>
                    <a:pt x="44" y="42"/>
                    <a:pt x="42" y="52"/>
                    <a:pt x="38" y="56"/>
                  </a:cubicBezTo>
                  <a:cubicBezTo>
                    <a:pt x="33" y="62"/>
                    <a:pt x="30" y="63"/>
                    <a:pt x="26" y="63"/>
                  </a:cubicBezTo>
                  <a:cubicBezTo>
                    <a:pt x="22" y="63"/>
                    <a:pt x="20" y="62"/>
                    <a:pt x="15" y="56"/>
                  </a:cubicBezTo>
                  <a:cubicBezTo>
                    <a:pt x="11" y="52"/>
                    <a:pt x="8" y="42"/>
                    <a:pt x="8" y="29"/>
                  </a:cubicBezTo>
                  <a:cubicBezTo>
                    <a:pt x="8" y="18"/>
                    <a:pt x="16" y="8"/>
                    <a:pt x="26" y="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/>
            </a:extLst>
          </p:spPr>
          <p:txBody>
            <a:bodyPr lIns="114300" tIns="57150" rIns="114300" bIns="57150"/>
            <a:lstStyle/>
            <a:p>
              <a:pPr defTabSz="1143000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2250">
                <a:latin typeface="+mn-lt"/>
                <a:cs typeface="+mn-cs"/>
              </a:endParaRPr>
            </a:p>
          </p:txBody>
        </p:sp>
        <p:sp>
          <p:nvSpPr>
            <p:cNvPr id="55" name="Freeform 168">
              <a:extLst>
                <a:ext uri="{FF2B5EF4-FFF2-40B4-BE49-F238E27FC236}"/>
              </a:extLst>
            </p:cNvPr>
            <p:cNvSpPr>
              <a:spLocks noEditPoints="1"/>
            </p:cNvSpPr>
            <p:nvPr/>
          </p:nvSpPr>
          <p:spPr bwMode="auto">
            <a:xfrm>
              <a:off x="6615113" y="619125"/>
              <a:ext cx="298450" cy="298450"/>
            </a:xfrm>
            <a:custGeom>
              <a:avLst/>
              <a:gdLst>
                <a:gd name="T0" fmla="*/ 8 w 192"/>
                <a:gd name="T1" fmla="*/ 184 h 192"/>
                <a:gd name="T2" fmla="*/ 183 w 192"/>
                <a:gd name="T3" fmla="*/ 8 h 192"/>
                <a:gd name="T4" fmla="*/ 144 w 192"/>
                <a:gd name="T5" fmla="*/ 184 h 192"/>
                <a:gd name="T6" fmla="*/ 174 w 192"/>
                <a:gd name="T7" fmla="*/ 53 h 192"/>
                <a:gd name="T8" fmla="*/ 176 w 192"/>
                <a:gd name="T9" fmla="*/ 49 h 192"/>
                <a:gd name="T10" fmla="*/ 171 w 192"/>
                <a:gd name="T11" fmla="*/ 38 h 192"/>
                <a:gd name="T12" fmla="*/ 154 w 192"/>
                <a:gd name="T13" fmla="*/ 34 h 192"/>
                <a:gd name="T14" fmla="*/ 149 w 192"/>
                <a:gd name="T15" fmla="*/ 42 h 192"/>
                <a:gd name="T16" fmla="*/ 120 w 192"/>
                <a:gd name="T17" fmla="*/ 113 h 192"/>
                <a:gd name="T18" fmla="*/ 47 w 192"/>
                <a:gd name="T19" fmla="*/ 41 h 192"/>
                <a:gd name="T20" fmla="*/ 36 w 192"/>
                <a:gd name="T21" fmla="*/ 34 h 192"/>
                <a:gd name="T22" fmla="*/ 20 w 192"/>
                <a:gd name="T23" fmla="*/ 42 h 192"/>
                <a:gd name="T24" fmla="*/ 21 w 192"/>
                <a:gd name="T25" fmla="*/ 52 h 192"/>
                <a:gd name="T26" fmla="*/ 21 w 192"/>
                <a:gd name="T27" fmla="*/ 52 h 192"/>
                <a:gd name="T28" fmla="*/ 58 w 192"/>
                <a:gd name="T29" fmla="*/ 192 h 192"/>
                <a:gd name="T30" fmla="*/ 28 w 192"/>
                <a:gd name="T31" fmla="*/ 49 h 192"/>
                <a:gd name="T32" fmla="*/ 27 w 192"/>
                <a:gd name="T33" fmla="*/ 45 h 192"/>
                <a:gd name="T34" fmla="*/ 38 w 192"/>
                <a:gd name="T35" fmla="*/ 41 h 192"/>
                <a:gd name="T36" fmla="*/ 40 w 192"/>
                <a:gd name="T37" fmla="*/ 44 h 192"/>
                <a:gd name="T38" fmla="*/ 71 w 192"/>
                <a:gd name="T39" fmla="*/ 117 h 192"/>
                <a:gd name="T40" fmla="*/ 71 w 192"/>
                <a:gd name="T41" fmla="*/ 117 h 192"/>
                <a:gd name="T42" fmla="*/ 77 w 192"/>
                <a:gd name="T43" fmla="*/ 121 h 192"/>
                <a:gd name="T44" fmla="*/ 87 w 192"/>
                <a:gd name="T45" fmla="*/ 149 h 192"/>
                <a:gd name="T46" fmla="*/ 110 w 192"/>
                <a:gd name="T47" fmla="*/ 149 h 192"/>
                <a:gd name="T48" fmla="*/ 119 w 192"/>
                <a:gd name="T49" fmla="*/ 122 h 192"/>
                <a:gd name="T50" fmla="*/ 126 w 192"/>
                <a:gd name="T51" fmla="*/ 117 h 192"/>
                <a:gd name="T52" fmla="*/ 155 w 192"/>
                <a:gd name="T53" fmla="*/ 46 h 192"/>
                <a:gd name="T54" fmla="*/ 156 w 192"/>
                <a:gd name="T55" fmla="*/ 45 h 192"/>
                <a:gd name="T56" fmla="*/ 158 w 192"/>
                <a:gd name="T57" fmla="*/ 41 h 192"/>
                <a:gd name="T58" fmla="*/ 169 w 192"/>
                <a:gd name="T59" fmla="*/ 45 h 192"/>
                <a:gd name="T60" fmla="*/ 168 w 192"/>
                <a:gd name="T61" fmla="*/ 49 h 192"/>
                <a:gd name="T62" fmla="*/ 135 w 192"/>
                <a:gd name="T63" fmla="*/ 127 h 192"/>
                <a:gd name="T64" fmla="*/ 144 w 192"/>
                <a:gd name="T65" fmla="*/ 192 h 192"/>
                <a:gd name="T66" fmla="*/ 192 w 192"/>
                <a:gd name="T67" fmla="*/ 0 h 192"/>
                <a:gd name="T68" fmla="*/ 0 w 192"/>
                <a:gd name="T69" fmla="*/ 192 h 192"/>
                <a:gd name="T70" fmla="*/ 98 w 192"/>
                <a:gd name="T71" fmla="*/ 153 h 192"/>
                <a:gd name="T72" fmla="*/ 98 w 192"/>
                <a:gd name="T73" fmla="*/ 145 h 192"/>
                <a:gd name="T74" fmla="*/ 98 w 192"/>
                <a:gd name="T75" fmla="*/ 153 h 192"/>
                <a:gd name="T76" fmla="*/ 91 w 192"/>
                <a:gd name="T77" fmla="*/ 126 h 192"/>
                <a:gd name="T78" fmla="*/ 106 w 192"/>
                <a:gd name="T79" fmla="*/ 126 h 1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</a:cxnLst>
              <a:rect l="0" t="0" r="r" b="b"/>
              <a:pathLst>
                <a:path w="192" h="192">
                  <a:moveTo>
                    <a:pt x="50" y="184"/>
                  </a:moveTo>
                  <a:cubicBezTo>
                    <a:pt x="8" y="184"/>
                    <a:pt x="8" y="184"/>
                    <a:pt x="8" y="184"/>
                  </a:cubicBezTo>
                  <a:cubicBezTo>
                    <a:pt x="8" y="8"/>
                    <a:pt x="8" y="8"/>
                    <a:pt x="8" y="8"/>
                  </a:cubicBezTo>
                  <a:cubicBezTo>
                    <a:pt x="183" y="8"/>
                    <a:pt x="183" y="8"/>
                    <a:pt x="183" y="8"/>
                  </a:cubicBezTo>
                  <a:cubicBezTo>
                    <a:pt x="183" y="184"/>
                    <a:pt x="183" y="184"/>
                    <a:pt x="183" y="184"/>
                  </a:cubicBezTo>
                  <a:cubicBezTo>
                    <a:pt x="144" y="184"/>
                    <a:pt x="144" y="184"/>
                    <a:pt x="144" y="184"/>
                  </a:cubicBezTo>
                  <a:cubicBezTo>
                    <a:pt x="142" y="129"/>
                    <a:pt x="142" y="129"/>
                    <a:pt x="142" y="129"/>
                  </a:cubicBezTo>
                  <a:cubicBezTo>
                    <a:pt x="174" y="53"/>
                    <a:pt x="174" y="53"/>
                    <a:pt x="174" y="53"/>
                  </a:cubicBezTo>
                  <a:cubicBezTo>
                    <a:pt x="174" y="53"/>
                    <a:pt x="175" y="53"/>
                    <a:pt x="175" y="52"/>
                  </a:cubicBezTo>
                  <a:cubicBezTo>
                    <a:pt x="176" y="49"/>
                    <a:pt x="176" y="49"/>
                    <a:pt x="176" y="49"/>
                  </a:cubicBezTo>
                  <a:cubicBezTo>
                    <a:pt x="177" y="47"/>
                    <a:pt x="177" y="44"/>
                    <a:pt x="176" y="42"/>
                  </a:cubicBezTo>
                  <a:cubicBezTo>
                    <a:pt x="175" y="40"/>
                    <a:pt x="173" y="39"/>
                    <a:pt x="171" y="38"/>
                  </a:cubicBezTo>
                  <a:cubicBezTo>
                    <a:pt x="161" y="34"/>
                    <a:pt x="161" y="34"/>
                    <a:pt x="161" y="34"/>
                  </a:cubicBezTo>
                  <a:cubicBezTo>
                    <a:pt x="159" y="33"/>
                    <a:pt x="156" y="33"/>
                    <a:pt x="154" y="34"/>
                  </a:cubicBezTo>
                  <a:cubicBezTo>
                    <a:pt x="152" y="35"/>
                    <a:pt x="151" y="37"/>
                    <a:pt x="150" y="39"/>
                  </a:cubicBezTo>
                  <a:cubicBezTo>
                    <a:pt x="149" y="42"/>
                    <a:pt x="149" y="42"/>
                    <a:pt x="149" y="42"/>
                  </a:cubicBezTo>
                  <a:cubicBezTo>
                    <a:pt x="149" y="42"/>
                    <a:pt x="149" y="43"/>
                    <a:pt x="148" y="43"/>
                  </a:cubicBezTo>
                  <a:cubicBezTo>
                    <a:pt x="120" y="113"/>
                    <a:pt x="120" y="113"/>
                    <a:pt x="120" y="113"/>
                  </a:cubicBezTo>
                  <a:cubicBezTo>
                    <a:pt x="101" y="126"/>
                    <a:pt x="82" y="115"/>
                    <a:pt x="77" y="113"/>
                  </a:cubicBezTo>
                  <a:cubicBezTo>
                    <a:pt x="47" y="41"/>
                    <a:pt x="47" y="41"/>
                    <a:pt x="47" y="41"/>
                  </a:cubicBezTo>
                  <a:cubicBezTo>
                    <a:pt x="46" y="39"/>
                    <a:pt x="46" y="39"/>
                    <a:pt x="46" y="39"/>
                  </a:cubicBezTo>
                  <a:cubicBezTo>
                    <a:pt x="45" y="35"/>
                    <a:pt x="40" y="32"/>
                    <a:pt x="36" y="34"/>
                  </a:cubicBezTo>
                  <a:cubicBezTo>
                    <a:pt x="25" y="38"/>
                    <a:pt x="25" y="38"/>
                    <a:pt x="25" y="38"/>
                  </a:cubicBezTo>
                  <a:cubicBezTo>
                    <a:pt x="23" y="38"/>
                    <a:pt x="21" y="40"/>
                    <a:pt x="20" y="42"/>
                  </a:cubicBezTo>
                  <a:cubicBezTo>
                    <a:pt x="19" y="44"/>
                    <a:pt x="19" y="46"/>
                    <a:pt x="20" y="48"/>
                  </a:cubicBezTo>
                  <a:cubicBezTo>
                    <a:pt x="21" y="52"/>
                    <a:pt x="21" y="52"/>
                    <a:pt x="21" y="52"/>
                  </a:cubicBezTo>
                  <a:cubicBezTo>
                    <a:pt x="21" y="52"/>
                    <a:pt x="21" y="52"/>
                    <a:pt x="21" y="52"/>
                  </a:cubicBezTo>
                  <a:cubicBezTo>
                    <a:pt x="21" y="52"/>
                    <a:pt x="21" y="52"/>
                    <a:pt x="21" y="52"/>
                  </a:cubicBezTo>
                  <a:cubicBezTo>
                    <a:pt x="49" y="127"/>
                    <a:pt x="49" y="127"/>
                    <a:pt x="49" y="127"/>
                  </a:cubicBezTo>
                  <a:moveTo>
                    <a:pt x="58" y="192"/>
                  </a:moveTo>
                  <a:cubicBezTo>
                    <a:pt x="57" y="126"/>
                    <a:pt x="57" y="126"/>
                    <a:pt x="57" y="126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7" y="46"/>
                    <a:pt x="27" y="46"/>
                    <a:pt x="27" y="46"/>
                  </a:cubicBezTo>
                  <a:cubicBezTo>
                    <a:pt x="27" y="45"/>
                    <a:pt x="27" y="45"/>
                    <a:pt x="27" y="45"/>
                  </a:cubicBezTo>
                  <a:cubicBezTo>
                    <a:pt x="27" y="45"/>
                    <a:pt x="27" y="45"/>
                    <a:pt x="28" y="45"/>
                  </a:cubicBezTo>
                  <a:cubicBezTo>
                    <a:pt x="38" y="41"/>
                    <a:pt x="38" y="41"/>
                    <a:pt x="38" y="41"/>
                  </a:cubicBezTo>
                  <a:cubicBezTo>
                    <a:pt x="39" y="41"/>
                    <a:pt x="39" y="41"/>
                    <a:pt x="39" y="41"/>
                  </a:cubicBezTo>
                  <a:cubicBezTo>
                    <a:pt x="40" y="44"/>
                    <a:pt x="40" y="44"/>
                    <a:pt x="40" y="44"/>
                  </a:cubicBezTo>
                  <a:cubicBezTo>
                    <a:pt x="71" y="117"/>
                    <a:pt x="71" y="117"/>
                    <a:pt x="71" y="117"/>
                  </a:cubicBezTo>
                  <a:cubicBezTo>
                    <a:pt x="71" y="117"/>
                    <a:pt x="71" y="117"/>
                    <a:pt x="71" y="117"/>
                  </a:cubicBezTo>
                  <a:cubicBezTo>
                    <a:pt x="71" y="117"/>
                    <a:pt x="71" y="117"/>
                    <a:pt x="71" y="117"/>
                  </a:cubicBezTo>
                  <a:cubicBezTo>
                    <a:pt x="71" y="117"/>
                    <a:pt x="71" y="117"/>
                    <a:pt x="71" y="117"/>
                  </a:cubicBezTo>
                  <a:cubicBezTo>
                    <a:pt x="71" y="117"/>
                    <a:pt x="71" y="118"/>
                    <a:pt x="72" y="119"/>
                  </a:cubicBezTo>
                  <a:cubicBezTo>
                    <a:pt x="72" y="119"/>
                    <a:pt x="74" y="120"/>
                    <a:pt x="77" y="121"/>
                  </a:cubicBezTo>
                  <a:cubicBezTo>
                    <a:pt x="89" y="142"/>
                    <a:pt x="89" y="142"/>
                    <a:pt x="89" y="142"/>
                  </a:cubicBezTo>
                  <a:cubicBezTo>
                    <a:pt x="87" y="145"/>
                    <a:pt x="87" y="147"/>
                    <a:pt x="87" y="149"/>
                  </a:cubicBezTo>
                  <a:cubicBezTo>
                    <a:pt x="87" y="155"/>
                    <a:pt x="92" y="161"/>
                    <a:pt x="98" y="161"/>
                  </a:cubicBezTo>
                  <a:cubicBezTo>
                    <a:pt x="105" y="161"/>
                    <a:pt x="110" y="155"/>
                    <a:pt x="110" y="149"/>
                  </a:cubicBezTo>
                  <a:cubicBezTo>
                    <a:pt x="110" y="147"/>
                    <a:pt x="109" y="144"/>
                    <a:pt x="108" y="142"/>
                  </a:cubicBezTo>
                  <a:cubicBezTo>
                    <a:pt x="119" y="122"/>
                    <a:pt x="119" y="122"/>
                    <a:pt x="119" y="122"/>
                  </a:cubicBezTo>
                  <a:cubicBezTo>
                    <a:pt x="121" y="121"/>
                    <a:pt x="123" y="120"/>
                    <a:pt x="125" y="118"/>
                  </a:cubicBezTo>
                  <a:cubicBezTo>
                    <a:pt x="125" y="118"/>
                    <a:pt x="126" y="117"/>
                    <a:pt x="126" y="117"/>
                  </a:cubicBezTo>
                  <a:cubicBezTo>
                    <a:pt x="126" y="117"/>
                    <a:pt x="126" y="117"/>
                    <a:pt x="126" y="117"/>
                  </a:cubicBezTo>
                  <a:cubicBezTo>
                    <a:pt x="155" y="46"/>
                    <a:pt x="155" y="46"/>
                    <a:pt x="155" y="46"/>
                  </a:cubicBezTo>
                  <a:cubicBezTo>
                    <a:pt x="156" y="45"/>
                    <a:pt x="156" y="45"/>
                    <a:pt x="156" y="45"/>
                  </a:cubicBezTo>
                  <a:cubicBezTo>
                    <a:pt x="156" y="45"/>
                    <a:pt x="156" y="45"/>
                    <a:pt x="156" y="45"/>
                  </a:cubicBezTo>
                  <a:cubicBezTo>
                    <a:pt x="157" y="41"/>
                    <a:pt x="157" y="41"/>
                    <a:pt x="157" y="41"/>
                  </a:cubicBezTo>
                  <a:cubicBezTo>
                    <a:pt x="157" y="41"/>
                    <a:pt x="158" y="41"/>
                    <a:pt x="158" y="41"/>
                  </a:cubicBezTo>
                  <a:cubicBezTo>
                    <a:pt x="169" y="45"/>
                    <a:pt x="169" y="45"/>
                    <a:pt x="169" y="45"/>
                  </a:cubicBezTo>
                  <a:cubicBezTo>
                    <a:pt x="169" y="45"/>
                    <a:pt x="169" y="45"/>
                    <a:pt x="169" y="45"/>
                  </a:cubicBezTo>
                  <a:cubicBezTo>
                    <a:pt x="169" y="46"/>
                    <a:pt x="169" y="46"/>
                    <a:pt x="169" y="46"/>
                  </a:cubicBezTo>
                  <a:cubicBezTo>
                    <a:pt x="168" y="49"/>
                    <a:pt x="168" y="49"/>
                    <a:pt x="168" y="49"/>
                  </a:cubicBezTo>
                  <a:cubicBezTo>
                    <a:pt x="168" y="50"/>
                    <a:pt x="168" y="50"/>
                    <a:pt x="168" y="50"/>
                  </a:cubicBezTo>
                  <a:cubicBezTo>
                    <a:pt x="135" y="127"/>
                    <a:pt x="135" y="127"/>
                    <a:pt x="135" y="127"/>
                  </a:cubicBezTo>
                  <a:cubicBezTo>
                    <a:pt x="136" y="192"/>
                    <a:pt x="136" y="192"/>
                    <a:pt x="136" y="192"/>
                  </a:cubicBezTo>
                  <a:cubicBezTo>
                    <a:pt x="144" y="192"/>
                    <a:pt x="144" y="192"/>
                    <a:pt x="144" y="192"/>
                  </a:cubicBezTo>
                  <a:cubicBezTo>
                    <a:pt x="192" y="192"/>
                    <a:pt x="192" y="192"/>
                    <a:pt x="192" y="192"/>
                  </a:cubicBezTo>
                  <a:cubicBezTo>
                    <a:pt x="192" y="0"/>
                    <a:pt x="192" y="0"/>
                    <a:pt x="19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92"/>
                    <a:pt x="0" y="192"/>
                    <a:pt x="0" y="192"/>
                  </a:cubicBezTo>
                  <a:lnTo>
                    <a:pt x="58" y="192"/>
                  </a:lnTo>
                  <a:close/>
                  <a:moveTo>
                    <a:pt x="98" y="153"/>
                  </a:moveTo>
                  <a:cubicBezTo>
                    <a:pt x="96" y="153"/>
                    <a:pt x="94" y="151"/>
                    <a:pt x="94" y="149"/>
                  </a:cubicBezTo>
                  <a:cubicBezTo>
                    <a:pt x="94" y="147"/>
                    <a:pt x="96" y="145"/>
                    <a:pt x="98" y="145"/>
                  </a:cubicBezTo>
                  <a:cubicBezTo>
                    <a:pt x="101" y="145"/>
                    <a:pt x="103" y="147"/>
                    <a:pt x="103" y="149"/>
                  </a:cubicBezTo>
                  <a:cubicBezTo>
                    <a:pt x="103" y="151"/>
                    <a:pt x="101" y="153"/>
                    <a:pt x="98" y="153"/>
                  </a:cubicBezTo>
                  <a:close/>
                  <a:moveTo>
                    <a:pt x="99" y="139"/>
                  </a:moveTo>
                  <a:cubicBezTo>
                    <a:pt x="91" y="126"/>
                    <a:pt x="91" y="126"/>
                    <a:pt x="91" y="126"/>
                  </a:cubicBezTo>
                  <a:cubicBezTo>
                    <a:pt x="94" y="126"/>
                    <a:pt x="97" y="127"/>
                    <a:pt x="100" y="127"/>
                  </a:cubicBezTo>
                  <a:cubicBezTo>
                    <a:pt x="102" y="127"/>
                    <a:pt x="104" y="127"/>
                    <a:pt x="106" y="126"/>
                  </a:cubicBezTo>
                  <a:lnTo>
                    <a:pt x="99" y="13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/>
            </a:extLst>
          </p:spPr>
          <p:txBody>
            <a:bodyPr lIns="114300" tIns="57150" rIns="114300" bIns="57150"/>
            <a:lstStyle/>
            <a:p>
              <a:pPr defTabSz="1143000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2250">
                <a:latin typeface="+mn-lt"/>
                <a:cs typeface="+mn-cs"/>
              </a:endParaRPr>
            </a:p>
          </p:txBody>
        </p:sp>
      </p:grpSp>
      <p:sp>
        <p:nvSpPr>
          <p:cNvPr id="56" name="Rectangle 31">
            <a:extLst>
              <a:ext uri="{FF2B5EF4-FFF2-40B4-BE49-F238E27FC236}"/>
            </a:extLst>
          </p:cNvPr>
          <p:cNvSpPr/>
          <p:nvPr/>
        </p:nvSpPr>
        <p:spPr>
          <a:xfrm>
            <a:off x="8662988" y="5102225"/>
            <a:ext cx="2925762" cy="339725"/>
          </a:xfrm>
          <a:prstGeom prst="rect">
            <a:avLst/>
          </a:prstGeom>
        </p:spPr>
        <p:txBody>
          <a:bodyPr>
            <a:spAutoFit/>
          </a:bodyPr>
          <a:lstStyle/>
          <a:p>
            <a:pPr marL="285750" indent="-285750" fontAlgn="auto">
              <a:spcBef>
                <a:spcPts val="0"/>
              </a:spcBef>
              <a:spcAft>
                <a:spcPts val="0"/>
              </a:spcAft>
              <a:buClr>
                <a:schemeClr val="bg1"/>
              </a:buClr>
              <a:buSzPts val="1200"/>
              <a:buFont typeface="Wingdings" panose="05000000000000000000" pitchFamily="2" charset="2"/>
              <a:buChar char="q"/>
              <a:defRPr/>
            </a:pPr>
            <a:r>
              <a:rPr lang="el-GR" sz="1600" kern="0" dirty="0">
                <a:solidFill>
                  <a:schemeClr val="bg1"/>
                </a:solidFill>
                <a:latin typeface="+mn-lt"/>
                <a:cs typeface="Arial"/>
              </a:rPr>
              <a:t>Υπηρεσίες πίστας καρτ.</a:t>
            </a:r>
            <a:endParaRPr lang="el-GR" sz="1600" kern="0" dirty="0">
              <a:solidFill>
                <a:schemeClr val="bg1"/>
              </a:solidFill>
              <a:latin typeface="+mn-lt"/>
              <a:cs typeface="Arial"/>
            </a:endParaRPr>
          </a:p>
        </p:txBody>
      </p:sp>
      <p:sp>
        <p:nvSpPr>
          <p:cNvPr id="287954" name="Rectangle 29"/>
          <p:cNvSpPr>
            <a:spLocks noChangeArrowheads="1"/>
          </p:cNvSpPr>
          <p:nvPr/>
        </p:nvSpPr>
        <p:spPr bwMode="auto">
          <a:xfrm>
            <a:off x="9104313" y="4457700"/>
            <a:ext cx="2386012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l-GR" sz="2000" b="1">
                <a:solidFill>
                  <a:schemeClr val="bg1"/>
                </a:solidFill>
                <a:latin typeface="Calibri" pitchFamily="34" charset="0"/>
              </a:rPr>
              <a:t>Ατομικά αθλήματα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33935" name="Object 111"/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p:oleObj spid="_x0000_s333935" name="think-cell Slide" r:id="rId5" imgW="360" imgH="360" progId="">
              <p:embed/>
            </p:oleObj>
          </a:graphicData>
        </a:graphic>
      </p:graphicFrame>
      <p:grpSp>
        <p:nvGrpSpPr>
          <p:cNvPr id="333936" name="24 - Ομάδα"/>
          <p:cNvGrpSpPr>
            <a:grpSpLocks/>
          </p:cNvGrpSpPr>
          <p:nvPr/>
        </p:nvGrpSpPr>
        <p:grpSpPr bwMode="auto">
          <a:xfrm>
            <a:off x="798513" y="2116138"/>
            <a:ext cx="10285412" cy="1644650"/>
            <a:chOff x="577050" y="2713815"/>
            <a:chExt cx="10835907" cy="1732411"/>
          </a:xfrm>
        </p:grpSpPr>
        <p:sp>
          <p:nvSpPr>
            <p:cNvPr id="37" name="Google Shape;1808;p278">
              <a:extLst>
                <a:ext uri="{FF2B5EF4-FFF2-40B4-BE49-F238E27FC236}"/>
              </a:extLst>
            </p:cNvPr>
            <p:cNvSpPr txBox="1"/>
            <p:nvPr/>
          </p:nvSpPr>
          <p:spPr>
            <a:xfrm>
              <a:off x="577050" y="2713815"/>
              <a:ext cx="821180" cy="831089"/>
            </a:xfrm>
            <a:prstGeom prst="rect">
              <a:avLst/>
            </a:prstGeom>
            <a:solidFill>
              <a:schemeClr val="accent5">
                <a:lumMod val="75000"/>
              </a:schemeClr>
            </a:solidFill>
            <a:ln w="9525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lIns="36000" tIns="80669" rIns="36000" bIns="80669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  <a:defRPr/>
              </a:pPr>
              <a:r>
                <a:rPr lang="en-US" sz="1588" b="1" kern="0" dirty="0">
                  <a:solidFill>
                    <a:schemeClr val="bg1"/>
                  </a:solidFill>
                  <a:latin typeface="+mn-lt"/>
                  <a:ea typeface="Helvetica Neue"/>
                  <a:cs typeface="Helvetica Neue"/>
                  <a:sym typeface="Helvetica Neue"/>
                </a:rPr>
                <a:t>91.04</a:t>
              </a:r>
              <a:endParaRPr sz="1588" b="1" kern="0" dirty="0">
                <a:solidFill>
                  <a:schemeClr val="bg1"/>
                </a:solidFill>
                <a:latin typeface="+mn-lt"/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41" name="Rectangle 40">
              <a:extLst>
                <a:ext uri="{FF2B5EF4-FFF2-40B4-BE49-F238E27FC236}"/>
              </a:extLst>
            </p:cNvPr>
            <p:cNvSpPr/>
            <p:nvPr/>
          </p:nvSpPr>
          <p:spPr>
            <a:xfrm>
              <a:off x="1490216" y="2713815"/>
              <a:ext cx="4316634" cy="831089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txBody>
            <a:bodyPr spcFirstLastPara="1" lIns="80669" tIns="40324" rIns="80669" bIns="40324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defRPr/>
              </a:pPr>
              <a:r>
                <a:rPr lang="el-GR" sz="1400" kern="0" dirty="0">
                  <a:latin typeface="+mn-lt"/>
                  <a:cs typeface="Arial"/>
                </a:rPr>
                <a:t>Δραστηριότητες βοτανικών και ζωολογικών κήπων και φυσικών βιοτόπων. </a:t>
              </a:r>
              <a:endParaRPr lang="el-GR" sz="1400" kern="0" dirty="0">
                <a:latin typeface="+mn-lt"/>
                <a:cs typeface="Arial"/>
              </a:endParaRPr>
            </a:p>
          </p:txBody>
        </p:sp>
        <p:sp>
          <p:nvSpPr>
            <p:cNvPr id="48" name="Google Shape;1808;p278">
              <a:extLst>
                <a:ext uri="{FF2B5EF4-FFF2-40B4-BE49-F238E27FC236}"/>
              </a:extLst>
            </p:cNvPr>
            <p:cNvSpPr txBox="1"/>
            <p:nvPr/>
          </p:nvSpPr>
          <p:spPr>
            <a:xfrm>
              <a:off x="6173121" y="3615136"/>
              <a:ext cx="819508" cy="831090"/>
            </a:xfrm>
            <a:prstGeom prst="rect">
              <a:avLst/>
            </a:prstGeom>
            <a:solidFill>
              <a:schemeClr val="accent5">
                <a:lumMod val="75000"/>
              </a:schemeClr>
            </a:solidFill>
            <a:ln w="9525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lIns="36000" tIns="80669" rIns="36000" bIns="80669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defRPr/>
              </a:pPr>
              <a:r>
                <a:rPr lang="el-GR" sz="1588" b="1" kern="0" dirty="0">
                  <a:solidFill>
                    <a:schemeClr val="bg1"/>
                  </a:solidFill>
                  <a:latin typeface="+mn-lt"/>
                  <a:ea typeface="Helvetica Neue"/>
                  <a:cs typeface="Helvetica Neue"/>
                  <a:sym typeface="Helvetica Neue"/>
                </a:rPr>
                <a:t>(96.09. 19.16)</a:t>
              </a:r>
              <a:endParaRPr lang="el-GR" sz="1588" b="1" kern="0" dirty="0">
                <a:solidFill>
                  <a:schemeClr val="bg1"/>
                </a:solidFill>
                <a:latin typeface="+mn-lt"/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53" name="Rectangle 52">
              <a:extLst>
                <a:ext uri="{FF2B5EF4-FFF2-40B4-BE49-F238E27FC236}"/>
              </a:extLst>
            </p:cNvPr>
            <p:cNvSpPr/>
            <p:nvPr/>
          </p:nvSpPr>
          <p:spPr>
            <a:xfrm>
              <a:off x="7096323" y="3615136"/>
              <a:ext cx="4316634" cy="83109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txBody>
            <a:bodyPr spcFirstLastPara="1" lIns="80669" tIns="40324" rIns="80669" bIns="40324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defRPr/>
              </a:pPr>
              <a:r>
                <a:rPr lang="el-GR" sz="1400" kern="0" dirty="0">
                  <a:latin typeface="+mn-lt"/>
                  <a:cs typeface="Arial"/>
                </a:rPr>
                <a:t>Υπηρεσίες στολισμού εκκλησιών, αιθουσών κλπ (για γάμους, βαπτίσεις, κηδείες και άλλες εκδηλώσεις).</a:t>
              </a:r>
              <a:endParaRPr lang="en-GB" sz="1400" kern="0" dirty="0">
                <a:latin typeface="+mn-lt"/>
                <a:cs typeface="Arial"/>
              </a:endParaRPr>
            </a:p>
          </p:txBody>
        </p:sp>
      </p:grpSp>
      <p:sp>
        <p:nvSpPr>
          <p:cNvPr id="29" name="Rectangle: Diagonal Corners Snipped 28">
            <a:extLst>
              <a:ext uri="{FF2B5EF4-FFF2-40B4-BE49-F238E27FC236}"/>
            </a:extLst>
          </p:cNvPr>
          <p:cNvSpPr/>
          <p:nvPr/>
        </p:nvSpPr>
        <p:spPr>
          <a:xfrm>
            <a:off x="709613" y="309563"/>
            <a:ext cx="10374312" cy="825500"/>
          </a:xfrm>
          <a:prstGeom prst="snip2DiagRect">
            <a:avLst/>
          </a:prstGeom>
          <a:solidFill>
            <a:srgbClr val="3462AB"/>
          </a:solidFill>
          <a:ln>
            <a:noFill/>
          </a:ln>
        </p:spPr>
        <p:txBody>
          <a:bodyPr lIns="111176" tIns="15860" rIns="111176" bIns="15860" anchor="ctr"/>
          <a:lstStyle/>
          <a:p>
            <a:r>
              <a:rPr lang="en-US" sz="2400">
                <a:solidFill>
                  <a:srgbClr val="FFFFFF"/>
                </a:solidFill>
                <a:latin typeface="Calibri" pitchFamily="34" charset="0"/>
                <a:sym typeface="Georgia" pitchFamily="18" charset="0"/>
              </a:rPr>
              <a:t>3</a:t>
            </a:r>
            <a:r>
              <a:rPr lang="en-GB" sz="2400">
                <a:solidFill>
                  <a:srgbClr val="FFFFFF"/>
                </a:solidFill>
                <a:latin typeface="Calibri" pitchFamily="34" charset="0"/>
                <a:sym typeface="Georgia" pitchFamily="18" charset="0"/>
              </a:rPr>
              <a:t>o </a:t>
            </a:r>
            <a:r>
              <a:rPr lang="el-GR" sz="2400">
                <a:solidFill>
                  <a:srgbClr val="FFFFFF"/>
                </a:solidFill>
                <a:latin typeface="Calibri" pitchFamily="34" charset="0"/>
                <a:sym typeface="Georgia" pitchFamily="18" charset="0"/>
              </a:rPr>
              <a:t>Στάδιο – 1</a:t>
            </a:r>
            <a:r>
              <a:rPr lang="en-US" sz="2400">
                <a:solidFill>
                  <a:srgbClr val="FFFFFF"/>
                </a:solidFill>
                <a:latin typeface="Calibri" pitchFamily="34" charset="0"/>
                <a:sym typeface="Georgia" pitchFamily="18" charset="0"/>
              </a:rPr>
              <a:t>8</a:t>
            </a:r>
            <a:r>
              <a:rPr lang="el-GR" sz="2400">
                <a:solidFill>
                  <a:srgbClr val="FFFFFF"/>
                </a:solidFill>
                <a:latin typeface="Calibri" pitchFamily="34" charset="0"/>
                <a:sym typeface="Georgia" pitchFamily="18" charset="0"/>
              </a:rPr>
              <a:t> Μαΐου</a:t>
            </a:r>
          </a:p>
        </p:txBody>
      </p:sp>
      <p:sp>
        <p:nvSpPr>
          <p:cNvPr id="2" name="Slide Number Placeholder 1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028C72F-3E12-4B6F-BBC8-CBE3E33F04E4}" type="slidenum">
              <a:rPr lang="en-US"/>
              <a:pPr>
                <a:defRPr/>
              </a:pPr>
              <a:t>4</a:t>
            </a:fld>
            <a:endParaRPr lang="en-US"/>
          </a:p>
        </p:txBody>
      </p:sp>
      <p:sp>
        <p:nvSpPr>
          <p:cNvPr id="20" name="Google Shape;1808;p278">
            <a:extLst>
              <a:ext uri="{FF2B5EF4-FFF2-40B4-BE49-F238E27FC236}"/>
            </a:extLst>
          </p:cNvPr>
          <p:cNvSpPr txBox="1"/>
          <p:nvPr/>
        </p:nvSpPr>
        <p:spPr>
          <a:xfrm>
            <a:off x="806450" y="1293813"/>
            <a:ext cx="779463" cy="788987"/>
          </a:xfrm>
          <a:prstGeom prst="rect">
            <a:avLst/>
          </a:prstGeom>
          <a:solidFill>
            <a:schemeClr val="accent5">
              <a:lumMod val="75000"/>
            </a:schemeClr>
          </a:solidFill>
          <a:ln w="9525" cap="flat" cmpd="sng">
            <a:solidFill>
              <a:srgbClr val="FFFF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lIns="36000" tIns="80669" rIns="36000" bIns="80669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/>
            </a:pPr>
            <a:r>
              <a:rPr lang="el-GR" sz="1588" b="1" kern="0" dirty="0">
                <a:solidFill>
                  <a:schemeClr val="bg1"/>
                </a:solidFill>
                <a:latin typeface="+mn-lt"/>
                <a:ea typeface="Helvetica Neue"/>
                <a:cs typeface="Helvetica Neue"/>
                <a:sym typeface="Helvetica Neue"/>
              </a:rPr>
              <a:t>47.19</a:t>
            </a:r>
            <a:endParaRPr sz="1588" b="1" kern="0" dirty="0">
              <a:solidFill>
                <a:schemeClr val="bg1"/>
              </a:solidFill>
              <a:latin typeface="+mn-lt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21" name="Rectangle 40">
            <a:extLst>
              <a:ext uri="{FF2B5EF4-FFF2-40B4-BE49-F238E27FC236}"/>
            </a:extLst>
          </p:cNvPr>
          <p:cNvSpPr/>
          <p:nvPr/>
        </p:nvSpPr>
        <p:spPr>
          <a:xfrm>
            <a:off x="1673225" y="1293813"/>
            <a:ext cx="4097338" cy="788987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txBody>
          <a:bodyPr spcFirstLastPara="1" lIns="80669" tIns="40324" rIns="80669" bIns="40324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defRPr/>
            </a:pPr>
            <a:r>
              <a:rPr lang="el-GR" sz="1400" kern="0" dirty="0">
                <a:latin typeface="+mn-lt"/>
                <a:cs typeface="Arial"/>
              </a:rPr>
              <a:t>Άλλο λιανικό εμπόριο σε μη εξειδικευμένα καταστήματα.</a:t>
            </a:r>
            <a:endParaRPr lang="el-GR" sz="1400" kern="0" dirty="0">
              <a:latin typeface="+mn-lt"/>
              <a:cs typeface="Arial"/>
            </a:endParaRPr>
          </a:p>
        </p:txBody>
      </p:sp>
      <p:sp>
        <p:nvSpPr>
          <p:cNvPr id="22" name="Google Shape;1808;p278">
            <a:extLst>
              <a:ext uri="{FF2B5EF4-FFF2-40B4-BE49-F238E27FC236}"/>
            </a:extLst>
          </p:cNvPr>
          <p:cNvSpPr txBox="1"/>
          <p:nvPr/>
        </p:nvSpPr>
        <p:spPr>
          <a:xfrm>
            <a:off x="6100763" y="2124075"/>
            <a:ext cx="779462" cy="787400"/>
          </a:xfrm>
          <a:prstGeom prst="rect">
            <a:avLst/>
          </a:prstGeom>
          <a:solidFill>
            <a:schemeClr val="accent5">
              <a:lumMod val="75000"/>
            </a:schemeClr>
          </a:solidFill>
          <a:ln w="9525" cap="flat" cmpd="sng">
            <a:solidFill>
              <a:srgbClr val="FFFF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lIns="36000" tIns="80669" rIns="36000" bIns="80669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/>
            </a:pPr>
            <a:r>
              <a:rPr lang="en-US" sz="1588" b="1" kern="0" dirty="0">
                <a:solidFill>
                  <a:schemeClr val="bg1"/>
                </a:solidFill>
                <a:latin typeface="+mn-lt"/>
                <a:ea typeface="Helvetica Neue"/>
                <a:cs typeface="Helvetica Neue"/>
                <a:sym typeface="Helvetica Neue"/>
              </a:rPr>
              <a:t>(96.04.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/>
            </a:pPr>
            <a:r>
              <a:rPr lang="en-US" sz="1588" b="1" kern="0" dirty="0">
                <a:solidFill>
                  <a:schemeClr val="bg1"/>
                </a:solidFill>
                <a:latin typeface="+mn-lt"/>
                <a:ea typeface="Helvetica Neue"/>
                <a:cs typeface="Helvetica Neue"/>
                <a:sym typeface="Helvetica Neue"/>
              </a:rPr>
              <a:t>10.06)</a:t>
            </a:r>
            <a:endParaRPr sz="1588" b="1" kern="0" dirty="0">
              <a:solidFill>
                <a:schemeClr val="bg1"/>
              </a:solidFill>
              <a:latin typeface="+mn-lt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23" name="Rectangle 50">
            <a:extLst>
              <a:ext uri="{FF2B5EF4-FFF2-40B4-BE49-F238E27FC236}"/>
            </a:extLst>
          </p:cNvPr>
          <p:cNvSpPr/>
          <p:nvPr/>
        </p:nvSpPr>
        <p:spPr>
          <a:xfrm>
            <a:off x="6967538" y="2143125"/>
            <a:ext cx="4098925" cy="7620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txBody>
          <a:bodyPr spcFirstLastPara="1" lIns="80669" tIns="40324" rIns="80669" bIns="40324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defRPr/>
            </a:pPr>
            <a:endParaRPr lang="en-US" sz="1400" kern="0" dirty="0">
              <a:latin typeface="+mn-lt"/>
              <a:cs typeface="Arial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defRPr/>
            </a:pPr>
            <a:r>
              <a:rPr lang="el-GR" sz="1400" kern="0" dirty="0">
                <a:latin typeface="+mn-lt"/>
                <a:cs typeface="Arial"/>
              </a:rPr>
              <a:t>Υπηρεσίες προσωπικής υγιεινής και φροντίδας σώματος (αποτρίχωσης, θεραπείας με υπεριώδεις και υπέρυθρες ακτίνες).</a:t>
            </a:r>
            <a:endParaRPr lang="en-GB" sz="1400" kern="0" dirty="0">
              <a:latin typeface="+mn-lt"/>
              <a:cs typeface="Arial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defRPr/>
            </a:pPr>
            <a:endParaRPr lang="el-GR" sz="1400" kern="0" dirty="0">
              <a:latin typeface="+mn-lt"/>
              <a:cs typeface="Arial"/>
            </a:endParaRPr>
          </a:p>
        </p:txBody>
      </p:sp>
      <p:sp>
        <p:nvSpPr>
          <p:cNvPr id="26" name="Google Shape;1808;p278">
            <a:extLst>
              <a:ext uri="{FF2B5EF4-FFF2-40B4-BE49-F238E27FC236}"/>
            </a:extLst>
          </p:cNvPr>
          <p:cNvSpPr txBox="1"/>
          <p:nvPr/>
        </p:nvSpPr>
        <p:spPr>
          <a:xfrm>
            <a:off x="784225" y="2971800"/>
            <a:ext cx="779463" cy="788988"/>
          </a:xfrm>
          <a:prstGeom prst="rect">
            <a:avLst/>
          </a:prstGeom>
          <a:solidFill>
            <a:schemeClr val="accent5">
              <a:lumMod val="75000"/>
            </a:schemeClr>
          </a:solidFill>
          <a:ln w="9525" cap="flat" cmpd="sng">
            <a:solidFill>
              <a:srgbClr val="FFFF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lIns="36000" tIns="80669" rIns="36000" bIns="80669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/>
            </a:pPr>
            <a:r>
              <a:rPr lang="en-US" sz="1588" b="1" kern="0" dirty="0">
                <a:solidFill>
                  <a:schemeClr val="bg1"/>
                </a:solidFill>
                <a:latin typeface="+mn-lt"/>
                <a:ea typeface="Helvetica Neue"/>
                <a:cs typeface="Helvetica Neue"/>
                <a:sym typeface="Helvetica Neue"/>
              </a:rPr>
              <a:t>(93.19. 13.03)</a:t>
            </a:r>
            <a:endParaRPr sz="1588" b="1" kern="0" dirty="0">
              <a:solidFill>
                <a:schemeClr val="bg1"/>
              </a:solidFill>
              <a:latin typeface="+mn-lt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27" name="Rectangle 48">
            <a:extLst>
              <a:ext uri="{FF2B5EF4-FFF2-40B4-BE49-F238E27FC236}"/>
            </a:extLst>
          </p:cNvPr>
          <p:cNvSpPr/>
          <p:nvPr/>
        </p:nvSpPr>
        <p:spPr>
          <a:xfrm>
            <a:off x="1651000" y="2984500"/>
            <a:ext cx="4098925" cy="7874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txBody>
          <a:bodyPr spcFirstLastPara="1" lIns="80669" tIns="40324" rIns="80669" bIns="40324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defRPr/>
            </a:pPr>
            <a:r>
              <a:rPr lang="el-GR" sz="1400" kern="0" dirty="0">
                <a:latin typeface="+mn-lt"/>
                <a:cs typeface="Arial"/>
              </a:rPr>
              <a:t>Υπηρεσίες που σχετίζονται με την εκπαίδευση κατοικίδιων ζώων συντροφιάς, για κυνήγι και σχετικές δραστηριότητες.</a:t>
            </a:r>
            <a:endParaRPr lang="en-GB" sz="1400" kern="0" dirty="0">
              <a:latin typeface="+mn-lt"/>
              <a:cs typeface="Arial"/>
            </a:endParaRPr>
          </a:p>
        </p:txBody>
      </p:sp>
      <p:sp>
        <p:nvSpPr>
          <p:cNvPr id="24" name="Google Shape;1808;p278">
            <a:extLst>
              <a:ext uri="{FF2B5EF4-FFF2-40B4-BE49-F238E27FC236}"/>
            </a:extLst>
          </p:cNvPr>
          <p:cNvSpPr txBox="1"/>
          <p:nvPr/>
        </p:nvSpPr>
        <p:spPr>
          <a:xfrm>
            <a:off x="6100763" y="1292225"/>
            <a:ext cx="779462" cy="788988"/>
          </a:xfrm>
          <a:prstGeom prst="rect">
            <a:avLst/>
          </a:prstGeom>
          <a:solidFill>
            <a:schemeClr val="accent5">
              <a:lumMod val="75000"/>
            </a:schemeClr>
          </a:solidFill>
          <a:ln w="9525" cap="flat" cmpd="sng">
            <a:solidFill>
              <a:srgbClr val="FFFF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lIns="36000" tIns="80669" rIns="36000" bIns="80669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/>
            </a:pPr>
            <a:r>
              <a:rPr lang="en-US" sz="1588" b="1" kern="0" dirty="0">
                <a:solidFill>
                  <a:schemeClr val="bg1"/>
                </a:solidFill>
                <a:latin typeface="+mn-lt"/>
                <a:ea typeface="Helvetica Neue"/>
                <a:cs typeface="Helvetica Neue"/>
                <a:sym typeface="Helvetica Neue"/>
              </a:rPr>
              <a:t>(96.04. 10.02)</a:t>
            </a:r>
            <a:endParaRPr sz="1588" b="1" kern="0" dirty="0">
              <a:solidFill>
                <a:schemeClr val="bg1"/>
              </a:solidFill>
              <a:latin typeface="+mn-lt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25" name="Rectangle 48">
            <a:extLst>
              <a:ext uri="{FF2B5EF4-FFF2-40B4-BE49-F238E27FC236}"/>
            </a:extLst>
          </p:cNvPr>
          <p:cNvSpPr/>
          <p:nvPr/>
        </p:nvSpPr>
        <p:spPr>
          <a:xfrm>
            <a:off x="6967538" y="1304925"/>
            <a:ext cx="4098925" cy="7874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txBody>
          <a:bodyPr spcFirstLastPara="1" lIns="80669" tIns="40324" rIns="80669" bIns="40324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defRPr/>
            </a:pPr>
            <a:endParaRPr lang="en-GB" sz="1400" kern="0" dirty="0">
              <a:latin typeface="+mn-lt"/>
              <a:cs typeface="Arial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defRPr/>
            </a:pPr>
            <a:r>
              <a:rPr lang="el-GR" sz="1400" kern="0" dirty="0">
                <a:latin typeface="+mn-lt"/>
                <a:cs typeface="Arial"/>
              </a:rPr>
              <a:t>Υπηρεσίες </a:t>
            </a:r>
            <a:r>
              <a:rPr lang="el-GR" sz="1400" kern="0" dirty="0" err="1">
                <a:latin typeface="+mn-lt"/>
                <a:cs typeface="Arial"/>
              </a:rPr>
              <a:t>Διαιτολογικών</a:t>
            </a:r>
            <a:r>
              <a:rPr lang="el-GR" sz="1400" kern="0" dirty="0">
                <a:latin typeface="+mn-lt"/>
                <a:cs typeface="Arial"/>
              </a:rPr>
              <a:t> Μονάδων (πολυδύναμων μονάδων συνδυασμού αισθητικής και δίαιτας (με εξαίρεση την σωματική άσκηση).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defRPr/>
            </a:pPr>
            <a:endParaRPr lang="en-GB" sz="1400" kern="0" dirty="0">
              <a:latin typeface="+mn-lt"/>
              <a:cs typeface="Arial"/>
            </a:endParaRPr>
          </a:p>
        </p:txBody>
      </p:sp>
      <p:sp>
        <p:nvSpPr>
          <p:cNvPr id="18" name="Rectangle: Diagonal Corners Snipped 28">
            <a:extLst>
              <a:ext uri="{FF2B5EF4-FFF2-40B4-BE49-F238E27FC236}"/>
            </a:extLst>
          </p:cNvPr>
          <p:cNvSpPr/>
          <p:nvPr/>
        </p:nvSpPr>
        <p:spPr>
          <a:xfrm>
            <a:off x="744538" y="4000500"/>
            <a:ext cx="10512425" cy="839788"/>
          </a:xfrm>
          <a:prstGeom prst="snip2DiagRect">
            <a:avLst/>
          </a:prstGeom>
          <a:solidFill>
            <a:srgbClr val="3462AB"/>
          </a:solidFill>
          <a:ln>
            <a:noFill/>
          </a:ln>
        </p:spPr>
        <p:txBody>
          <a:bodyPr lIns="111176" tIns="15860" rIns="111176" bIns="15860" anchor="ctr"/>
          <a:lstStyle/>
          <a:p>
            <a:r>
              <a:rPr lang="en-US" sz="2400">
                <a:solidFill>
                  <a:srgbClr val="FFFFFF"/>
                </a:solidFill>
                <a:latin typeface="Calibri" pitchFamily="34" charset="0"/>
                <a:sym typeface="Georgia" pitchFamily="18" charset="0"/>
              </a:rPr>
              <a:t>4</a:t>
            </a:r>
            <a:r>
              <a:rPr lang="en-GB" sz="2400">
                <a:solidFill>
                  <a:srgbClr val="FFFFFF"/>
                </a:solidFill>
                <a:latin typeface="Calibri" pitchFamily="34" charset="0"/>
                <a:sym typeface="Georgia" pitchFamily="18" charset="0"/>
              </a:rPr>
              <a:t>o </a:t>
            </a:r>
            <a:r>
              <a:rPr lang="el-GR" sz="2400">
                <a:solidFill>
                  <a:srgbClr val="FFFFFF"/>
                </a:solidFill>
                <a:latin typeface="Calibri" pitchFamily="34" charset="0"/>
                <a:sym typeface="Georgia" pitchFamily="18" charset="0"/>
              </a:rPr>
              <a:t>Στάδιο – </a:t>
            </a:r>
            <a:r>
              <a:rPr lang="en-US" sz="2400">
                <a:solidFill>
                  <a:srgbClr val="FFFFFF"/>
                </a:solidFill>
                <a:latin typeface="Calibri" pitchFamily="34" charset="0"/>
                <a:sym typeface="Georgia" pitchFamily="18" charset="0"/>
              </a:rPr>
              <a:t>25</a:t>
            </a:r>
            <a:r>
              <a:rPr lang="el-GR" sz="2400">
                <a:solidFill>
                  <a:srgbClr val="FFFFFF"/>
                </a:solidFill>
                <a:latin typeface="Calibri" pitchFamily="34" charset="0"/>
                <a:sym typeface="Georgia" pitchFamily="18" charset="0"/>
              </a:rPr>
              <a:t> Μαΐου</a:t>
            </a:r>
          </a:p>
        </p:txBody>
      </p:sp>
      <p:sp>
        <p:nvSpPr>
          <p:cNvPr id="19" name="Google Shape;1808;p278">
            <a:extLst>
              <a:ext uri="{FF2B5EF4-FFF2-40B4-BE49-F238E27FC236}"/>
            </a:extLst>
          </p:cNvPr>
          <p:cNvSpPr txBox="1"/>
          <p:nvPr/>
        </p:nvSpPr>
        <p:spPr>
          <a:xfrm>
            <a:off x="763588" y="4962525"/>
            <a:ext cx="777875" cy="787400"/>
          </a:xfrm>
          <a:prstGeom prst="rect">
            <a:avLst/>
          </a:prstGeom>
          <a:solidFill>
            <a:schemeClr val="accent5">
              <a:lumMod val="75000"/>
            </a:schemeClr>
          </a:solidFill>
          <a:ln w="9525" cap="flat" cmpd="sng">
            <a:solidFill>
              <a:srgbClr val="FFFF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lIns="36000" tIns="80669" rIns="36000" bIns="80669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/>
            </a:pPr>
            <a:r>
              <a:rPr lang="en-US" sz="1588" b="1" kern="0" dirty="0">
                <a:solidFill>
                  <a:schemeClr val="bg1"/>
                </a:solidFill>
                <a:latin typeface="+mn-lt"/>
                <a:ea typeface="Helvetica Neue"/>
                <a:cs typeface="Helvetica Neue"/>
                <a:sym typeface="Helvetica Neue"/>
              </a:rPr>
              <a:t>56.10</a:t>
            </a:r>
            <a:endParaRPr sz="1588" b="1" kern="0" dirty="0">
              <a:solidFill>
                <a:schemeClr val="bg1"/>
              </a:solidFill>
              <a:latin typeface="+mn-lt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28" name="Rectangle 40">
            <a:extLst>
              <a:ext uri="{FF2B5EF4-FFF2-40B4-BE49-F238E27FC236}"/>
            </a:extLst>
          </p:cNvPr>
          <p:cNvSpPr/>
          <p:nvPr/>
        </p:nvSpPr>
        <p:spPr>
          <a:xfrm>
            <a:off x="1630363" y="4962525"/>
            <a:ext cx="4097337" cy="7874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txBody>
          <a:bodyPr spcFirstLastPara="1" lIns="80669" tIns="40324" rIns="80669" bIns="40324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defRPr/>
            </a:pPr>
            <a:r>
              <a:rPr lang="el-GR" sz="1400" kern="0" dirty="0">
                <a:latin typeface="+mn-lt"/>
                <a:cs typeface="Arial"/>
              </a:rPr>
              <a:t>Δραστηριότητες υπηρεσιών εστιατορίων και κινητών μονάδων εστίασης.</a:t>
            </a:r>
            <a:endParaRPr lang="el-GR" sz="1400" kern="0" dirty="0">
              <a:latin typeface="+mn-lt"/>
              <a:cs typeface="Arial"/>
            </a:endParaRPr>
          </a:p>
        </p:txBody>
      </p:sp>
      <p:sp>
        <p:nvSpPr>
          <p:cNvPr id="30" name="Google Shape;1808;p278">
            <a:extLst>
              <a:ext uri="{FF2B5EF4-FFF2-40B4-BE49-F238E27FC236}"/>
            </a:extLst>
          </p:cNvPr>
          <p:cNvSpPr txBox="1"/>
          <p:nvPr/>
        </p:nvSpPr>
        <p:spPr>
          <a:xfrm>
            <a:off x="6170613" y="4970463"/>
            <a:ext cx="779462" cy="788987"/>
          </a:xfrm>
          <a:prstGeom prst="rect">
            <a:avLst/>
          </a:prstGeom>
          <a:solidFill>
            <a:schemeClr val="accent5">
              <a:lumMod val="75000"/>
            </a:schemeClr>
          </a:solidFill>
          <a:ln w="9525" cap="flat" cmpd="sng">
            <a:solidFill>
              <a:srgbClr val="FFFF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lIns="36000" tIns="80669" rIns="36000" bIns="80669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/>
            </a:pPr>
            <a:r>
              <a:rPr lang="el-GR" sz="1588" b="1" kern="0" dirty="0">
                <a:solidFill>
                  <a:schemeClr val="bg1"/>
                </a:solidFill>
                <a:latin typeface="+mn-lt"/>
                <a:ea typeface="Helvetica Neue"/>
                <a:cs typeface="Helvetica Neue"/>
                <a:sym typeface="Helvetica Neue"/>
              </a:rPr>
              <a:t>(93.11. 10.04)</a:t>
            </a:r>
            <a:endParaRPr sz="1588" b="1" kern="0" dirty="0">
              <a:solidFill>
                <a:schemeClr val="bg1"/>
              </a:solidFill>
              <a:latin typeface="+mn-lt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31" name="Rectangle 40">
            <a:extLst>
              <a:ext uri="{FF2B5EF4-FFF2-40B4-BE49-F238E27FC236}"/>
            </a:extLst>
          </p:cNvPr>
          <p:cNvSpPr/>
          <p:nvPr/>
        </p:nvSpPr>
        <p:spPr>
          <a:xfrm>
            <a:off x="7037388" y="4970463"/>
            <a:ext cx="4098925" cy="788987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txBody>
          <a:bodyPr spcFirstLastPara="1" lIns="80669" tIns="40324" rIns="80669" bIns="40324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defRPr/>
            </a:pPr>
            <a:r>
              <a:rPr lang="el-GR" sz="1400" kern="0" dirty="0">
                <a:latin typeface="+mn-lt"/>
                <a:cs typeface="Arial"/>
              </a:rPr>
              <a:t>Υπηρεσίες πίστας καρτ</a:t>
            </a:r>
            <a:r>
              <a:rPr lang="en-US" sz="1400" kern="0" dirty="0">
                <a:latin typeface="+mn-lt"/>
                <a:cs typeface="Arial"/>
              </a:rPr>
              <a:t>.</a:t>
            </a:r>
            <a:endParaRPr lang="el-GR" sz="1400" kern="0" dirty="0">
              <a:latin typeface="+mn-lt"/>
              <a:cs typeface="Arial"/>
            </a:endParaRPr>
          </a:p>
        </p:txBody>
      </p:sp>
      <p:sp>
        <p:nvSpPr>
          <p:cNvPr id="32" name="Google Shape;1808;p278">
            <a:extLst>
              <a:ext uri="{FF2B5EF4-FFF2-40B4-BE49-F238E27FC236}"/>
            </a:extLst>
          </p:cNvPr>
          <p:cNvSpPr txBox="1"/>
          <p:nvPr/>
        </p:nvSpPr>
        <p:spPr>
          <a:xfrm>
            <a:off x="755650" y="5810250"/>
            <a:ext cx="779463" cy="787400"/>
          </a:xfrm>
          <a:prstGeom prst="rect">
            <a:avLst/>
          </a:prstGeom>
          <a:solidFill>
            <a:schemeClr val="accent5">
              <a:lumMod val="75000"/>
            </a:schemeClr>
          </a:solidFill>
          <a:ln w="9525" cap="flat" cmpd="sng">
            <a:solidFill>
              <a:srgbClr val="FFFF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lIns="36000" tIns="80669" rIns="36000" bIns="80669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/>
            </a:pPr>
            <a:r>
              <a:rPr lang="en-US" sz="1588" b="1" kern="0" dirty="0">
                <a:solidFill>
                  <a:schemeClr val="bg1"/>
                </a:solidFill>
                <a:latin typeface="+mn-lt"/>
                <a:ea typeface="Helvetica Neue"/>
                <a:cs typeface="Helvetica Neue"/>
                <a:sym typeface="Helvetica Neue"/>
              </a:rPr>
              <a:t>56.</a:t>
            </a:r>
            <a:r>
              <a:rPr lang="el-GR" sz="1588" b="1" kern="0" dirty="0">
                <a:solidFill>
                  <a:schemeClr val="bg1"/>
                </a:solidFill>
                <a:latin typeface="+mn-lt"/>
                <a:ea typeface="Helvetica Neue"/>
                <a:cs typeface="Helvetica Neue"/>
                <a:sym typeface="Helvetica Neue"/>
              </a:rPr>
              <a:t>30</a:t>
            </a:r>
            <a:endParaRPr sz="1588" b="1" kern="0" dirty="0">
              <a:solidFill>
                <a:schemeClr val="bg1"/>
              </a:solidFill>
              <a:latin typeface="+mn-lt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33" name="Rectangle 40">
            <a:extLst>
              <a:ext uri="{FF2B5EF4-FFF2-40B4-BE49-F238E27FC236}"/>
            </a:extLst>
          </p:cNvPr>
          <p:cNvSpPr/>
          <p:nvPr/>
        </p:nvSpPr>
        <p:spPr>
          <a:xfrm>
            <a:off x="1630363" y="5810250"/>
            <a:ext cx="4097337" cy="7874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txBody>
          <a:bodyPr spcFirstLastPara="1" lIns="80669" tIns="40324" rIns="80669" bIns="40324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defRPr/>
            </a:pPr>
            <a:r>
              <a:rPr lang="el-GR" sz="1400" kern="0" dirty="0">
                <a:latin typeface="+mn-lt"/>
                <a:cs typeface="Arial"/>
              </a:rPr>
              <a:t>Δραστηριότητες παροχής ποτών</a:t>
            </a:r>
            <a:endParaRPr lang="el-GR" sz="1400" kern="0" dirty="0">
              <a:latin typeface="+mn-lt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5873" name="3 - TextBox"/>
          <p:cNvSpPr txBox="1">
            <a:spLocks noChangeArrowheads="1"/>
          </p:cNvSpPr>
          <p:nvPr/>
        </p:nvSpPr>
        <p:spPr bwMode="auto">
          <a:xfrm>
            <a:off x="425450" y="1527175"/>
            <a:ext cx="10729913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l-GR" sz="2000" b="1">
                <a:solidFill>
                  <a:srgbClr val="002060"/>
                </a:solidFill>
                <a:latin typeface="Calibri" pitchFamily="34" charset="0"/>
              </a:rPr>
              <a:t>Επάνοδος στην Εργασία: </a:t>
            </a:r>
            <a:r>
              <a:rPr lang="el-GR" sz="2000">
                <a:solidFill>
                  <a:srgbClr val="002060"/>
                </a:solidFill>
                <a:latin typeface="Calibri" pitchFamily="34" charset="0"/>
              </a:rPr>
              <a:t>Απασχολούμενοι &amp; Εμπορικές Επιχειρήσεις</a:t>
            </a:r>
          </a:p>
        </p:txBody>
      </p:sp>
      <p:graphicFrame>
        <p:nvGraphicFramePr>
          <p:cNvPr id="6" name="5 - Διάγραμμα"/>
          <p:cNvGraphicFramePr/>
          <p:nvPr/>
        </p:nvGraphicFramePr>
        <p:xfrm>
          <a:off x="1127448" y="2289951"/>
          <a:ext cx="5472608" cy="40482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7" name="6 - Διάγραμμα"/>
          <p:cNvGraphicFramePr/>
          <p:nvPr/>
        </p:nvGraphicFramePr>
        <p:xfrm>
          <a:off x="5303912" y="2289951"/>
          <a:ext cx="6048672" cy="40482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sp>
        <p:nvSpPr>
          <p:cNvPr id="8" name="Rectangle: Diagonal Corners Snipped 7">
            <a:extLst>
              <a:ext uri="{FF2B5EF4-FFF2-40B4-BE49-F238E27FC236}"/>
            </a:extLst>
          </p:cNvPr>
          <p:cNvSpPr/>
          <p:nvPr/>
        </p:nvSpPr>
        <p:spPr>
          <a:xfrm>
            <a:off x="425450" y="547688"/>
            <a:ext cx="10987088" cy="874712"/>
          </a:xfrm>
          <a:prstGeom prst="snip2DiagRect">
            <a:avLst/>
          </a:prstGeom>
          <a:solidFill>
            <a:srgbClr val="3462AB"/>
          </a:solidFill>
          <a:ln>
            <a:noFill/>
          </a:ln>
        </p:spPr>
        <p:txBody>
          <a:bodyPr lIns="111176" tIns="15860" rIns="111176" bIns="15860" anchor="ctr"/>
          <a:lstStyle/>
          <a:p>
            <a:r>
              <a:rPr lang="el-GR" sz="2400">
                <a:solidFill>
                  <a:srgbClr val="FFFFFF"/>
                </a:solidFill>
                <a:latin typeface="Calibri" pitchFamily="34" charset="0"/>
                <a:sym typeface="Georgia" pitchFamily="18" charset="0"/>
              </a:rPr>
              <a:t>3</a:t>
            </a:r>
            <a:r>
              <a:rPr lang="en-GB" sz="2400">
                <a:solidFill>
                  <a:srgbClr val="FFFFFF"/>
                </a:solidFill>
                <a:latin typeface="Calibri" pitchFamily="34" charset="0"/>
                <a:sym typeface="Georgia" pitchFamily="18" charset="0"/>
              </a:rPr>
              <a:t>o </a:t>
            </a:r>
            <a:r>
              <a:rPr lang="el-GR" sz="2400">
                <a:solidFill>
                  <a:srgbClr val="FFFFFF"/>
                </a:solidFill>
                <a:latin typeface="Calibri" pitchFamily="34" charset="0"/>
                <a:sym typeface="Georgia" pitchFamily="18" charset="0"/>
              </a:rPr>
              <a:t>&amp; 4</a:t>
            </a:r>
            <a:r>
              <a:rPr lang="el-GR" sz="2400" baseline="30000">
                <a:solidFill>
                  <a:srgbClr val="FFFFFF"/>
                </a:solidFill>
                <a:latin typeface="Calibri" pitchFamily="34" charset="0"/>
                <a:sym typeface="Georgia" pitchFamily="18" charset="0"/>
              </a:rPr>
              <a:t>ο</a:t>
            </a:r>
            <a:r>
              <a:rPr lang="el-GR" sz="2400">
                <a:solidFill>
                  <a:srgbClr val="FFFFFF"/>
                </a:solidFill>
                <a:latin typeface="Calibri" pitchFamily="34" charset="0"/>
                <a:sym typeface="Georgia" pitchFamily="18" charset="0"/>
              </a:rPr>
              <a:t> Στάδιο – 18 &amp; 25 Μαΐου</a:t>
            </a:r>
          </a:p>
        </p:txBody>
      </p:sp>
      <p:sp>
        <p:nvSpPr>
          <p:cNvPr id="335877" name="Slide Number Placeholder 1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 numCol="1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buSzPts val="900"/>
            </a:pPr>
            <a:fld id="{50B8EB87-3D80-43D6-A350-F87A9752455A}" type="slidenum">
              <a:rPr lang="en-US">
                <a:solidFill>
                  <a:srgbClr val="000000"/>
                </a:solidFill>
                <a:latin typeface="Arial" charset="0"/>
                <a:cs typeface="Arial" charset="0"/>
                <a:sym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SzPts val="900"/>
              </a:pPr>
              <a:t>5</a:t>
            </a:fld>
            <a:endParaRPr lang="en-US">
              <a:solidFill>
                <a:srgbClr val="000000"/>
              </a:solidFill>
              <a:latin typeface="Arial" charset="0"/>
              <a:cs typeface="Arial" charset="0"/>
              <a:sym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6897" name="3 - Θέση αριθμού διαφάνειας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 numCol="1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buSzPts val="900"/>
            </a:pPr>
            <a:fld id="{DCD2DEEF-5558-40BE-9DD0-150746AE8129}" type="slidenum">
              <a:rPr lang="en-US">
                <a:solidFill>
                  <a:srgbClr val="000000"/>
                </a:solidFill>
                <a:latin typeface="Arial" charset="0"/>
                <a:cs typeface="Arial" charset="0"/>
                <a:sym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SzPts val="900"/>
              </a:pPr>
              <a:t>6</a:t>
            </a:fld>
            <a:endParaRPr lang="en-US">
              <a:solidFill>
                <a:srgbClr val="000000"/>
              </a:solidFill>
              <a:latin typeface="Arial" charset="0"/>
              <a:cs typeface="Arial" charset="0"/>
              <a:sym typeface="Arial" charset="0"/>
            </a:endParaRPr>
          </a:p>
        </p:txBody>
      </p:sp>
      <p:sp>
        <p:nvSpPr>
          <p:cNvPr id="5" name="Rectangle: Diagonal Corners Snipped 7">
            <a:extLst>
              <a:ext uri="{FF2B5EF4-FFF2-40B4-BE49-F238E27FC236}"/>
            </a:extLst>
          </p:cNvPr>
          <p:cNvSpPr/>
          <p:nvPr/>
        </p:nvSpPr>
        <p:spPr>
          <a:xfrm>
            <a:off x="425450" y="547688"/>
            <a:ext cx="10987088" cy="874712"/>
          </a:xfrm>
          <a:prstGeom prst="snip2DiagRect">
            <a:avLst/>
          </a:prstGeom>
          <a:solidFill>
            <a:srgbClr val="3462AB"/>
          </a:solidFill>
          <a:ln>
            <a:noFill/>
          </a:ln>
        </p:spPr>
        <p:txBody>
          <a:bodyPr lIns="111176" tIns="15860" rIns="111176" bIns="15860" anchor="ctr"/>
          <a:lstStyle/>
          <a:p>
            <a:r>
              <a:rPr lang="en-GB" sz="2400">
                <a:solidFill>
                  <a:srgbClr val="FFFFFF"/>
                </a:solidFill>
                <a:latin typeface="Calibri" pitchFamily="34" charset="0"/>
                <a:sym typeface="Georgia" pitchFamily="18" charset="0"/>
              </a:rPr>
              <a:t>1</a:t>
            </a:r>
            <a:r>
              <a:rPr lang="el-GR" sz="2400" baseline="30000">
                <a:solidFill>
                  <a:srgbClr val="FFFFFF"/>
                </a:solidFill>
                <a:latin typeface="Calibri" pitchFamily="34" charset="0"/>
                <a:sym typeface="Georgia" pitchFamily="18" charset="0"/>
              </a:rPr>
              <a:t>ο</a:t>
            </a:r>
            <a:r>
              <a:rPr lang="en-GB" sz="2400">
                <a:solidFill>
                  <a:srgbClr val="FFFFFF"/>
                </a:solidFill>
                <a:latin typeface="Calibri" pitchFamily="34" charset="0"/>
                <a:sym typeface="Georgia" pitchFamily="18" charset="0"/>
              </a:rPr>
              <a:t> </a:t>
            </a:r>
            <a:r>
              <a:rPr lang="el-GR" sz="2400">
                <a:solidFill>
                  <a:srgbClr val="FFFFFF"/>
                </a:solidFill>
                <a:latin typeface="Calibri" pitchFamily="34" charset="0"/>
                <a:sym typeface="Georgia" pitchFamily="18" charset="0"/>
              </a:rPr>
              <a:t>Στάδιο, 2</a:t>
            </a:r>
            <a:r>
              <a:rPr lang="el-GR" sz="2400" baseline="30000">
                <a:solidFill>
                  <a:srgbClr val="FFFFFF"/>
                </a:solidFill>
                <a:latin typeface="Calibri" pitchFamily="34" charset="0"/>
                <a:sym typeface="Georgia" pitchFamily="18" charset="0"/>
              </a:rPr>
              <a:t>ο</a:t>
            </a:r>
            <a:r>
              <a:rPr lang="el-GR" sz="2400">
                <a:solidFill>
                  <a:srgbClr val="FFFFFF"/>
                </a:solidFill>
                <a:latin typeface="Calibri" pitchFamily="34" charset="0"/>
                <a:sym typeface="Georgia" pitchFamily="18" charset="0"/>
              </a:rPr>
              <a:t> Στάδιο , 3</a:t>
            </a:r>
            <a:r>
              <a:rPr lang="el-GR" sz="2400" baseline="30000">
                <a:solidFill>
                  <a:srgbClr val="FFFFFF"/>
                </a:solidFill>
                <a:latin typeface="Calibri" pitchFamily="34" charset="0"/>
                <a:sym typeface="Georgia" pitchFamily="18" charset="0"/>
              </a:rPr>
              <a:t>ο</a:t>
            </a:r>
            <a:r>
              <a:rPr lang="el-GR" sz="2400">
                <a:solidFill>
                  <a:srgbClr val="FFFFFF"/>
                </a:solidFill>
                <a:latin typeface="Calibri" pitchFamily="34" charset="0"/>
                <a:sym typeface="Georgia" pitchFamily="18" charset="0"/>
              </a:rPr>
              <a:t> &amp; 4</a:t>
            </a:r>
            <a:r>
              <a:rPr lang="el-GR" sz="2400" baseline="30000">
                <a:solidFill>
                  <a:srgbClr val="FFFFFF"/>
                </a:solidFill>
                <a:latin typeface="Calibri" pitchFamily="34" charset="0"/>
                <a:sym typeface="Georgia" pitchFamily="18" charset="0"/>
              </a:rPr>
              <a:t>ο </a:t>
            </a:r>
            <a:r>
              <a:rPr lang="el-GR" sz="2400">
                <a:solidFill>
                  <a:srgbClr val="FFFFFF"/>
                </a:solidFill>
                <a:latin typeface="Calibri" pitchFamily="34" charset="0"/>
                <a:sym typeface="Georgia" pitchFamily="18" charset="0"/>
              </a:rPr>
              <a:t>Στάδιο </a:t>
            </a:r>
          </a:p>
        </p:txBody>
      </p:sp>
      <p:graphicFrame>
        <p:nvGraphicFramePr>
          <p:cNvPr id="6" name="5 - Διάγραμμα"/>
          <p:cNvGraphicFramePr/>
          <p:nvPr/>
        </p:nvGraphicFramePr>
        <p:xfrm>
          <a:off x="949766" y="1978550"/>
          <a:ext cx="9382234" cy="143466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" name="7 - Ορθογώνιο"/>
          <p:cNvSpPr/>
          <p:nvPr/>
        </p:nvSpPr>
        <p:spPr>
          <a:xfrm>
            <a:off x="903288" y="4295775"/>
            <a:ext cx="5554662" cy="40005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2000" b="1" dirty="0">
                <a:solidFill>
                  <a:schemeClr val="accent3">
                    <a:lumMod val="75000"/>
                  </a:schemeClr>
                </a:solidFill>
                <a:latin typeface="+mn-lt"/>
                <a:cs typeface="+mn-cs"/>
              </a:rPr>
              <a:t>2) Εμπορικές επιχειρήσεις που επαναλειτουργούν</a:t>
            </a:r>
          </a:p>
        </p:txBody>
      </p:sp>
      <p:sp>
        <p:nvSpPr>
          <p:cNvPr id="10" name="9 - Ορθογώνιο"/>
          <p:cNvSpPr/>
          <p:nvPr/>
        </p:nvSpPr>
        <p:spPr>
          <a:xfrm>
            <a:off x="906463" y="3536950"/>
            <a:ext cx="1268412" cy="40005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2000" b="1" dirty="0">
                <a:solidFill>
                  <a:schemeClr val="accent4">
                    <a:lumMod val="50000"/>
                  </a:schemeClr>
                </a:solidFill>
                <a:latin typeface="+mn-lt"/>
                <a:cs typeface="+mn-cs"/>
              </a:rPr>
              <a:t>[4 Μαΐου]</a:t>
            </a:r>
          </a:p>
        </p:txBody>
      </p:sp>
      <p:sp>
        <p:nvSpPr>
          <p:cNvPr id="11" name="10 - Ορθογώνιο"/>
          <p:cNvSpPr/>
          <p:nvPr/>
        </p:nvSpPr>
        <p:spPr>
          <a:xfrm>
            <a:off x="2957513" y="3525838"/>
            <a:ext cx="1398587" cy="40005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2000" b="1" dirty="0">
                <a:solidFill>
                  <a:schemeClr val="accent4">
                    <a:lumMod val="50000"/>
                  </a:schemeClr>
                </a:solidFill>
                <a:latin typeface="+mn-lt"/>
                <a:cs typeface="+mn-cs"/>
              </a:rPr>
              <a:t>[11 Μαΐου]</a:t>
            </a:r>
          </a:p>
        </p:txBody>
      </p:sp>
      <p:sp>
        <p:nvSpPr>
          <p:cNvPr id="12" name="11 - Ορθογώνιο"/>
          <p:cNvSpPr/>
          <p:nvPr/>
        </p:nvSpPr>
        <p:spPr>
          <a:xfrm>
            <a:off x="4879975" y="3540125"/>
            <a:ext cx="1397000" cy="40005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2000" b="1" dirty="0">
                <a:solidFill>
                  <a:schemeClr val="accent4">
                    <a:lumMod val="50000"/>
                  </a:schemeClr>
                </a:solidFill>
                <a:latin typeface="+mn-lt"/>
                <a:cs typeface="+mn-cs"/>
              </a:rPr>
              <a:t>[18 Μαΐου]</a:t>
            </a:r>
          </a:p>
        </p:txBody>
      </p:sp>
      <p:sp>
        <p:nvSpPr>
          <p:cNvPr id="13" name="12 - Ορθογώνιο"/>
          <p:cNvSpPr/>
          <p:nvPr/>
        </p:nvSpPr>
        <p:spPr>
          <a:xfrm>
            <a:off x="1003300" y="6308725"/>
            <a:ext cx="1268413" cy="40005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2000" b="1" dirty="0">
                <a:solidFill>
                  <a:schemeClr val="accent4">
                    <a:lumMod val="50000"/>
                  </a:schemeClr>
                </a:solidFill>
                <a:latin typeface="+mn-lt"/>
                <a:cs typeface="+mn-cs"/>
              </a:rPr>
              <a:t>[4 Μαΐου]</a:t>
            </a:r>
          </a:p>
        </p:txBody>
      </p:sp>
      <p:sp>
        <p:nvSpPr>
          <p:cNvPr id="14" name="13 - Ορθογώνιο"/>
          <p:cNvSpPr/>
          <p:nvPr/>
        </p:nvSpPr>
        <p:spPr>
          <a:xfrm>
            <a:off x="2903538" y="6321425"/>
            <a:ext cx="1398587" cy="40005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2000" b="1" dirty="0">
                <a:solidFill>
                  <a:schemeClr val="accent4">
                    <a:lumMod val="50000"/>
                  </a:schemeClr>
                </a:solidFill>
                <a:latin typeface="+mn-lt"/>
                <a:cs typeface="+mn-cs"/>
              </a:rPr>
              <a:t>[11 Μαΐου]</a:t>
            </a:r>
          </a:p>
        </p:txBody>
      </p:sp>
      <p:sp>
        <p:nvSpPr>
          <p:cNvPr id="15" name="14 - Ορθογώνιο"/>
          <p:cNvSpPr/>
          <p:nvPr/>
        </p:nvSpPr>
        <p:spPr>
          <a:xfrm>
            <a:off x="4962525" y="6318250"/>
            <a:ext cx="1398588" cy="40005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2000" b="1" dirty="0">
                <a:solidFill>
                  <a:schemeClr val="accent4">
                    <a:lumMod val="50000"/>
                  </a:schemeClr>
                </a:solidFill>
                <a:latin typeface="+mn-lt"/>
                <a:cs typeface="+mn-cs"/>
              </a:rPr>
              <a:t>[18 Μαΐου]</a:t>
            </a:r>
          </a:p>
        </p:txBody>
      </p:sp>
      <p:sp>
        <p:nvSpPr>
          <p:cNvPr id="17" name="16 - Ορθογώνιο"/>
          <p:cNvSpPr/>
          <p:nvPr/>
        </p:nvSpPr>
        <p:spPr>
          <a:xfrm>
            <a:off x="903288" y="1577975"/>
            <a:ext cx="5745162" cy="40005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2000" b="1" dirty="0">
                <a:solidFill>
                  <a:schemeClr val="accent3">
                    <a:lumMod val="75000"/>
                  </a:schemeClr>
                </a:solidFill>
                <a:latin typeface="+mn-lt"/>
                <a:cs typeface="+mn-cs"/>
              </a:rPr>
              <a:t>1) Απασχολούμενοι που επιστρέφουν στην εργασία</a:t>
            </a:r>
          </a:p>
        </p:txBody>
      </p:sp>
      <p:sp>
        <p:nvSpPr>
          <p:cNvPr id="16" name="15 - Ορθογώνιο"/>
          <p:cNvSpPr/>
          <p:nvPr/>
        </p:nvSpPr>
        <p:spPr>
          <a:xfrm>
            <a:off x="9250363" y="3535363"/>
            <a:ext cx="1130300" cy="40005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2000" b="1" dirty="0">
                <a:solidFill>
                  <a:schemeClr val="accent4">
                    <a:lumMod val="50000"/>
                  </a:schemeClr>
                </a:solidFill>
                <a:latin typeface="+mn-lt"/>
                <a:cs typeface="+mn-cs"/>
              </a:rPr>
              <a:t>[Σύνολο]</a:t>
            </a:r>
          </a:p>
        </p:txBody>
      </p:sp>
      <p:sp>
        <p:nvSpPr>
          <p:cNvPr id="18" name="17 - Ορθογώνιο"/>
          <p:cNvSpPr/>
          <p:nvPr/>
        </p:nvSpPr>
        <p:spPr>
          <a:xfrm>
            <a:off x="9250363" y="6318250"/>
            <a:ext cx="1130300" cy="40005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2000" b="1" dirty="0">
                <a:solidFill>
                  <a:schemeClr val="accent4">
                    <a:lumMod val="50000"/>
                  </a:schemeClr>
                </a:solidFill>
                <a:latin typeface="+mn-lt"/>
                <a:cs typeface="+mn-cs"/>
              </a:rPr>
              <a:t>[Σύνολο]</a:t>
            </a:r>
          </a:p>
        </p:txBody>
      </p:sp>
      <p:sp>
        <p:nvSpPr>
          <p:cNvPr id="19" name="18 - Ορθογώνιο"/>
          <p:cNvSpPr/>
          <p:nvPr/>
        </p:nvSpPr>
        <p:spPr>
          <a:xfrm>
            <a:off x="7011988" y="3548063"/>
            <a:ext cx="1398587" cy="40005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2000" b="1" dirty="0">
                <a:solidFill>
                  <a:schemeClr val="accent4">
                    <a:lumMod val="50000"/>
                  </a:schemeClr>
                </a:solidFill>
                <a:latin typeface="+mn-lt"/>
                <a:cs typeface="+mn-cs"/>
              </a:rPr>
              <a:t>[25 Μαΐου]</a:t>
            </a:r>
          </a:p>
        </p:txBody>
      </p:sp>
      <p:sp>
        <p:nvSpPr>
          <p:cNvPr id="20" name="19 - Ορθογώνιο"/>
          <p:cNvSpPr/>
          <p:nvPr/>
        </p:nvSpPr>
        <p:spPr>
          <a:xfrm>
            <a:off x="7011988" y="6308725"/>
            <a:ext cx="1398587" cy="40005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2000" b="1" dirty="0">
                <a:solidFill>
                  <a:schemeClr val="accent4">
                    <a:lumMod val="50000"/>
                  </a:schemeClr>
                </a:solidFill>
                <a:latin typeface="+mn-lt"/>
                <a:cs typeface="+mn-cs"/>
              </a:rPr>
              <a:t>[25 Μαΐου]</a:t>
            </a:r>
          </a:p>
        </p:txBody>
      </p:sp>
      <p:graphicFrame>
        <p:nvGraphicFramePr>
          <p:cNvPr id="21" name="5 - Διάγραμμα"/>
          <p:cNvGraphicFramePr/>
          <p:nvPr/>
        </p:nvGraphicFramePr>
        <p:xfrm>
          <a:off x="903522" y="4749021"/>
          <a:ext cx="9382234" cy="143466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21" name="3 - Θέση αριθμού διαφάνειας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 numCol="1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buSzPts val="900"/>
            </a:pPr>
            <a:fld id="{A8F68D76-B620-4D35-93AF-517596CA6E94}" type="slidenum">
              <a:rPr lang="en-US">
                <a:solidFill>
                  <a:srgbClr val="000000"/>
                </a:solidFill>
                <a:latin typeface="Arial" charset="0"/>
                <a:cs typeface="Arial" charset="0"/>
                <a:sym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SzPts val="900"/>
              </a:pPr>
              <a:t>7</a:t>
            </a:fld>
            <a:endParaRPr lang="en-US">
              <a:solidFill>
                <a:srgbClr val="000000"/>
              </a:solidFill>
              <a:latin typeface="Arial" charset="0"/>
              <a:cs typeface="Arial" charset="0"/>
              <a:sym typeface="Arial" charset="0"/>
            </a:endParaRPr>
          </a:p>
        </p:txBody>
      </p:sp>
      <p:sp>
        <p:nvSpPr>
          <p:cNvPr id="337922" name="3 - TextBox"/>
          <p:cNvSpPr txBox="1">
            <a:spLocks noChangeArrowheads="1"/>
          </p:cNvSpPr>
          <p:nvPr/>
        </p:nvSpPr>
        <p:spPr bwMode="auto">
          <a:xfrm>
            <a:off x="500063" y="1300163"/>
            <a:ext cx="10728325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l-GR" sz="2000" b="1">
                <a:solidFill>
                  <a:srgbClr val="002060"/>
                </a:solidFill>
                <a:latin typeface="Calibri" pitchFamily="34" charset="0"/>
              </a:rPr>
              <a:t>Κανόνες λειτουργίας επιχειρήσεων λιανικού εμπορίου – Μέγιστος επιτρεπόμενος πληθυσμός ατόμων.</a:t>
            </a:r>
          </a:p>
        </p:txBody>
      </p:sp>
      <p:sp>
        <p:nvSpPr>
          <p:cNvPr id="6" name="Rectangle: Diagonal Corners Snipped 10">
            <a:extLst>
              <a:ext uri="{FF2B5EF4-FFF2-40B4-BE49-F238E27FC236}"/>
            </a:extLst>
          </p:cNvPr>
          <p:cNvSpPr/>
          <p:nvPr/>
        </p:nvSpPr>
        <p:spPr>
          <a:xfrm>
            <a:off x="425450" y="327025"/>
            <a:ext cx="10987088" cy="874713"/>
          </a:xfrm>
          <a:prstGeom prst="snip2DiagRect">
            <a:avLst/>
          </a:prstGeom>
          <a:solidFill>
            <a:srgbClr val="3462AB"/>
          </a:solidFill>
          <a:ln>
            <a:noFill/>
          </a:ln>
        </p:spPr>
        <p:txBody>
          <a:bodyPr lIns="111176" tIns="15860" rIns="111176" bIns="15860" anchor="ctr"/>
          <a:lstStyle/>
          <a:p>
            <a:r>
              <a:rPr lang="el-GR" sz="2400">
                <a:solidFill>
                  <a:srgbClr val="FFFFFF"/>
                </a:solidFill>
                <a:latin typeface="Calibri" pitchFamily="34" charset="0"/>
                <a:sym typeface="Georgia" pitchFamily="18" charset="0"/>
              </a:rPr>
              <a:t>3</a:t>
            </a:r>
            <a:r>
              <a:rPr lang="en-GB" sz="2400">
                <a:solidFill>
                  <a:srgbClr val="FFFFFF"/>
                </a:solidFill>
                <a:latin typeface="Calibri" pitchFamily="34" charset="0"/>
                <a:sym typeface="Georgia" pitchFamily="18" charset="0"/>
              </a:rPr>
              <a:t>o </a:t>
            </a:r>
            <a:r>
              <a:rPr lang="el-GR" sz="2400">
                <a:solidFill>
                  <a:srgbClr val="FFFFFF"/>
                </a:solidFill>
                <a:latin typeface="Calibri" pitchFamily="34" charset="0"/>
                <a:sym typeface="Georgia" pitchFamily="18" charset="0"/>
              </a:rPr>
              <a:t>Στάδιο – 18 Μαΐου</a:t>
            </a:r>
          </a:p>
        </p:txBody>
      </p:sp>
      <p:sp>
        <p:nvSpPr>
          <p:cNvPr id="7" name="TextBox 17">
            <a:extLst>
              <a:ext uri="{FF2B5EF4-FFF2-40B4-BE49-F238E27FC236}"/>
            </a:extLst>
          </p:cNvPr>
          <p:cNvSpPr txBox="1"/>
          <p:nvPr/>
        </p:nvSpPr>
        <p:spPr bwMode="auto">
          <a:xfrm>
            <a:off x="544513" y="2536825"/>
            <a:ext cx="987425" cy="3873500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  <a:effectLst/>
          <a:extLst>
            <a:ext uri="{FAA26D3D-D897-4be2-8F04-BA451C77F1D7}"/>
          </a:extLst>
        </p:spPr>
        <p:txBody>
          <a:bodyPr lIns="81000" tIns="54000" rIns="54000" bIns="54000" anchor="ctr"/>
          <a:lstStyle>
            <a:defPPr>
              <a:defRPr lang="en-GB"/>
            </a:defPPr>
            <a:lvl1pPr marL="177800" indent="-177800">
              <a:spcBef>
                <a:spcPts val="1200"/>
              </a:spcBef>
              <a:buClrTx/>
              <a:buFont typeface="Arial" panose="020B0604020202020204" pitchFamily="34" charset="0"/>
              <a:buChar char="•"/>
              <a:defRPr sz="1200" b="0" i="0" kern="0">
                <a:latin typeface="+mn-lt"/>
                <a:ea typeface="Geneva" charset="0"/>
              </a:defRPr>
            </a:lvl1pPr>
            <a:lvl2pPr marL="742950" indent="-285750">
              <a:spcBef>
                <a:spcPct val="20000"/>
              </a:spcBef>
              <a:buChar char="–"/>
              <a:defRPr sz="1400">
                <a:ea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400">
                <a:ea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400">
                <a:ea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1400">
                <a:ea typeface="Arial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9pPr>
          </a:lstStyle>
          <a:p>
            <a:pPr marL="0" indent="0" algn="ctr" eaLnBrk="0" hangingPunct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el-GR" b="1" dirty="0" smtClean="0">
              <a:solidFill>
                <a:schemeClr val="bg1"/>
              </a:solidFill>
              <a:ea typeface="Helvetica Neue"/>
              <a:cs typeface="Helvetica Neue"/>
              <a:sym typeface="Helvetica Neue"/>
            </a:endParaRPr>
          </a:p>
          <a:p>
            <a:pPr marL="0" indent="0" algn="ctr" eaLnBrk="0" hangingPunct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el-GR" b="1" dirty="0" smtClean="0">
              <a:solidFill>
                <a:schemeClr val="bg1"/>
              </a:solidFill>
              <a:ea typeface="Helvetica Neue"/>
              <a:cs typeface="Helvetica Neue"/>
              <a:sym typeface="Helvetica Neue"/>
            </a:endParaRPr>
          </a:p>
          <a:p>
            <a:pPr marL="0" indent="0" algn="ctr" eaLnBrk="0" hangingPunct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l-GR" b="1" dirty="0" smtClean="0">
                <a:solidFill>
                  <a:schemeClr val="bg1"/>
                </a:solidFill>
                <a:ea typeface="Helvetica Neue"/>
                <a:cs typeface="Helvetica Neue"/>
                <a:sym typeface="Helvetica Neue"/>
              </a:rPr>
              <a:t>47.19</a:t>
            </a:r>
          </a:p>
          <a:p>
            <a:pPr marL="0" indent="0" algn="ctr" eaLnBrk="0" hangingPunct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el-GR" dirty="0" smtClean="0">
              <a:solidFill>
                <a:schemeClr val="bg1"/>
              </a:solidFill>
              <a:cs typeface="+mn-cs"/>
            </a:endParaRPr>
          </a:p>
          <a:p>
            <a:pPr marL="0" indent="0" algn="ctr" eaLnBrk="0" hangingPunct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l-GR" dirty="0" smtClean="0">
                <a:solidFill>
                  <a:schemeClr val="bg1"/>
                </a:solidFill>
                <a:cs typeface="+mn-cs"/>
              </a:rPr>
              <a:t>εμπορικά κέντρα (</a:t>
            </a:r>
            <a:r>
              <a:rPr lang="en-US" dirty="0" smtClean="0">
                <a:solidFill>
                  <a:schemeClr val="bg1"/>
                </a:solidFill>
                <a:cs typeface="+mn-cs"/>
              </a:rPr>
              <a:t>malls), </a:t>
            </a:r>
            <a:r>
              <a:rPr lang="el-GR" dirty="0" smtClean="0">
                <a:solidFill>
                  <a:schemeClr val="bg1"/>
                </a:solidFill>
                <a:cs typeface="+mn-cs"/>
              </a:rPr>
              <a:t>εκπτωτικά χωριά, εκπτωτικά καταστήματα (</a:t>
            </a:r>
            <a:r>
              <a:rPr lang="en-US" dirty="0" smtClean="0">
                <a:solidFill>
                  <a:schemeClr val="bg1"/>
                </a:solidFill>
                <a:cs typeface="+mn-cs"/>
              </a:rPr>
              <a:t>outlets)</a:t>
            </a:r>
            <a:endParaRPr lang="el-GR" b="1" dirty="0" smtClean="0">
              <a:solidFill>
                <a:schemeClr val="bg1"/>
              </a:solidFill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8" name="TextBox 18">
            <a:extLst>
              <a:ext uri="{FF2B5EF4-FFF2-40B4-BE49-F238E27FC236}"/>
            </a:extLst>
          </p:cNvPr>
          <p:cNvSpPr txBox="1"/>
          <p:nvPr/>
        </p:nvSpPr>
        <p:spPr bwMode="auto">
          <a:xfrm>
            <a:off x="1589088" y="2565400"/>
            <a:ext cx="6686550" cy="779463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/>
          <a:extLst>
            <a:ext uri="{FAA26D3D-D897-4be2-8F04-BA451C77F1D7}"/>
          </a:extLst>
        </p:spPr>
        <p:txBody>
          <a:bodyPr lIns="108000" tIns="144000" rIns="72000" bIns="54000" anchor="ctr"/>
          <a:lstStyle>
            <a:defPPr>
              <a:defRPr lang="en-GB"/>
            </a:defPPr>
            <a:lvl1pPr marL="177800" indent="-177800">
              <a:spcBef>
                <a:spcPts val="1200"/>
              </a:spcBef>
              <a:buClrTx/>
              <a:buFont typeface="Arial" panose="020B0604020202020204" pitchFamily="34" charset="0"/>
              <a:buChar char="•"/>
              <a:defRPr sz="1200" b="0" i="0" kern="0">
                <a:latin typeface="+mn-lt"/>
                <a:ea typeface="Geneva" charset="0"/>
              </a:defRPr>
            </a:lvl1pPr>
            <a:lvl2pPr marL="742950" indent="-285750">
              <a:spcBef>
                <a:spcPct val="20000"/>
              </a:spcBef>
              <a:buChar char="–"/>
              <a:defRPr sz="1400">
                <a:ea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400">
                <a:ea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400">
                <a:ea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1400">
                <a:ea typeface="Arial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9pPr>
          </a:lstStyle>
          <a:p>
            <a:pPr marL="0" indent="0" eaLnBrk="0" hangingPunct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l-GR" sz="1300" b="1" dirty="0">
                <a:cs typeface="Times New Roman" panose="02020603050405020304" pitchFamily="18" charset="0"/>
              </a:rPr>
              <a:t>Έως 20 τ.μ. </a:t>
            </a:r>
          </a:p>
          <a:p>
            <a:pPr marL="0" indent="0" eaLnBrk="0" hangingPunct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l-GR" sz="1300" u="sng" dirty="0">
                <a:cs typeface="Times New Roman" panose="02020603050405020304" pitchFamily="18" charset="0"/>
              </a:rPr>
              <a:t>Παράδειγμα</a:t>
            </a:r>
            <a:r>
              <a:rPr lang="el-GR" sz="1300" dirty="0">
                <a:cs typeface="Times New Roman" panose="02020603050405020304" pitchFamily="18" charset="0"/>
              </a:rPr>
              <a:t>: Κατάστημα εμβαδού κυρίως</a:t>
            </a:r>
            <a:r>
              <a:rPr lang="en-US" sz="1300" dirty="0">
                <a:cs typeface="Times New Roman" panose="02020603050405020304" pitchFamily="18" charset="0"/>
              </a:rPr>
              <a:t> </a:t>
            </a:r>
            <a:r>
              <a:rPr lang="el-GR" sz="1300" dirty="0">
                <a:cs typeface="Times New Roman" panose="02020603050405020304" pitchFamily="18" charset="0"/>
              </a:rPr>
              <a:t>χώρου </a:t>
            </a:r>
            <a:r>
              <a:rPr lang="el-GR" sz="1300" dirty="0" smtClean="0">
                <a:cs typeface="Times New Roman" panose="02020603050405020304" pitchFamily="18" charset="0"/>
              </a:rPr>
              <a:t>18 </a:t>
            </a:r>
            <a:r>
              <a:rPr lang="el-GR" sz="1300" dirty="0" err="1" smtClean="0">
                <a:cs typeface="Times New Roman" panose="02020603050405020304" pitchFamily="18" charset="0"/>
              </a:rPr>
              <a:t>τ.μ</a:t>
            </a:r>
            <a:r>
              <a:rPr lang="el-GR" sz="1300" dirty="0" smtClean="0">
                <a:cs typeface="Times New Roman" panose="02020603050405020304" pitchFamily="18" charset="0"/>
              </a:rPr>
              <a:t>. </a:t>
            </a:r>
            <a:r>
              <a:rPr lang="el-GR" sz="1400" kern="1200" dirty="0">
                <a:solidFill>
                  <a:srgbClr val="002060"/>
                </a:solidFill>
                <a:latin typeface="Arial"/>
                <a:cs typeface="Times New Roman"/>
                <a:sym typeface="Wingdings" pitchFamily="2" charset="2"/>
              </a:rPr>
              <a:t>-</a:t>
            </a:r>
            <a:r>
              <a:rPr lang="el-GR" sz="1300" dirty="0">
                <a:cs typeface="Times New Roman" panose="02020603050405020304" pitchFamily="18" charset="0"/>
              </a:rPr>
              <a:t> </a:t>
            </a:r>
            <a:r>
              <a:rPr lang="el-GR" sz="1300" dirty="0" smtClean="0">
                <a:cs typeface="Times New Roman" panose="02020603050405020304" pitchFamily="18" charset="0"/>
              </a:rPr>
              <a:t>συνολικά </a:t>
            </a:r>
            <a:r>
              <a:rPr lang="en-US" sz="1300" dirty="0" smtClean="0">
                <a:cs typeface="Times New Roman" panose="02020603050405020304" pitchFamily="18" charset="0"/>
              </a:rPr>
              <a:t>4 </a:t>
            </a:r>
            <a:r>
              <a:rPr lang="el-GR" sz="1300" dirty="0" smtClean="0">
                <a:cs typeface="Times New Roman" panose="02020603050405020304" pitchFamily="18" charset="0"/>
              </a:rPr>
              <a:t>άτομα </a:t>
            </a:r>
            <a:r>
              <a:rPr lang="el-GR" sz="1300" dirty="0">
                <a:cs typeface="Times New Roman" panose="02020603050405020304" pitchFamily="18" charset="0"/>
              </a:rPr>
              <a:t>(εργαζόμενοι και πελάτες</a:t>
            </a:r>
            <a:r>
              <a:rPr lang="el-GR" sz="1300" dirty="0" smtClean="0">
                <a:cs typeface="Times New Roman" panose="02020603050405020304" pitchFamily="18" charset="0"/>
              </a:rPr>
              <a:t>).</a:t>
            </a:r>
            <a:endParaRPr lang="el-GR" sz="1300" dirty="0">
              <a:cs typeface="Times New Roman" panose="02020603050405020304" pitchFamily="18" charset="0"/>
            </a:endParaRPr>
          </a:p>
          <a:p>
            <a:pPr marL="0" indent="0" eaLnBrk="0" hangingPunct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el-GR" sz="1300" dirty="0">
              <a:cs typeface="Times New Roman" panose="02020603050405020304" pitchFamily="18" charset="0"/>
            </a:endParaRPr>
          </a:p>
        </p:txBody>
      </p:sp>
      <p:sp>
        <p:nvSpPr>
          <p:cNvPr id="9" name="TextBox 19">
            <a:extLst>
              <a:ext uri="{FF2B5EF4-FFF2-40B4-BE49-F238E27FC236}"/>
            </a:extLst>
          </p:cNvPr>
          <p:cNvSpPr txBox="1"/>
          <p:nvPr/>
        </p:nvSpPr>
        <p:spPr bwMode="auto">
          <a:xfrm>
            <a:off x="8332788" y="2565400"/>
            <a:ext cx="3205162" cy="765175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/>
          <a:extLst>
            <a:ext uri="{FAA26D3D-D897-4be2-8F04-BA451C77F1D7}"/>
          </a:extLst>
        </p:spPr>
        <p:txBody>
          <a:bodyPr lIns="81000" tIns="54000" rIns="54000" bIns="54000" anchor="ctr"/>
          <a:lstStyle>
            <a:defPPr>
              <a:defRPr lang="en-GB"/>
            </a:defPPr>
            <a:lvl1pPr marL="177800" indent="-177800">
              <a:spcBef>
                <a:spcPts val="1200"/>
              </a:spcBef>
              <a:buClrTx/>
              <a:buFont typeface="Arial" panose="020B0604020202020204" pitchFamily="34" charset="0"/>
              <a:buChar char="•"/>
              <a:defRPr sz="1200" b="0" i="0" kern="0">
                <a:latin typeface="+mn-lt"/>
                <a:ea typeface="Geneva" charset="0"/>
              </a:defRPr>
            </a:lvl1pPr>
            <a:lvl2pPr marL="742950" indent="-285750">
              <a:spcBef>
                <a:spcPct val="20000"/>
              </a:spcBef>
              <a:buChar char="–"/>
              <a:defRPr sz="1400">
                <a:ea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400">
                <a:ea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400">
                <a:ea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1400">
                <a:ea typeface="Arial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9pPr>
          </a:lstStyle>
          <a:p>
            <a:pPr marL="0" indent="0" eaLnBrk="0" hangingPunct="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/>
            </a:pPr>
            <a:r>
              <a:rPr lang="el-GR" sz="1300" dirty="0">
                <a:cs typeface="Times New Roman" panose="02020603050405020304" pitchFamily="18" charset="0"/>
              </a:rPr>
              <a:t>4 άτομα</a:t>
            </a:r>
          </a:p>
        </p:txBody>
      </p:sp>
      <p:sp>
        <p:nvSpPr>
          <p:cNvPr id="10" name="TextBox 59">
            <a:extLst>
              <a:ext uri="{FF2B5EF4-FFF2-40B4-BE49-F238E27FC236}"/>
            </a:extLst>
          </p:cNvPr>
          <p:cNvSpPr txBox="1"/>
          <p:nvPr/>
        </p:nvSpPr>
        <p:spPr bwMode="auto">
          <a:xfrm>
            <a:off x="1589088" y="3417888"/>
            <a:ext cx="6686550" cy="82391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/>
          <a:extLst>
            <a:ext uri="{FAA26D3D-D897-4be2-8F04-BA451C77F1D7}"/>
          </a:extLst>
        </p:spPr>
        <p:txBody>
          <a:bodyPr lIns="108000" tIns="144000" rIns="72000" bIns="54000" anchor="ctr"/>
          <a:lstStyle>
            <a:defPPr>
              <a:defRPr lang="en-GB"/>
            </a:defPPr>
            <a:lvl1pPr marL="177800" indent="-177800">
              <a:spcBef>
                <a:spcPts val="1200"/>
              </a:spcBef>
              <a:buClrTx/>
              <a:buFont typeface="Arial" panose="020B0604020202020204" pitchFamily="34" charset="0"/>
              <a:buChar char="•"/>
              <a:defRPr sz="1200" b="0" i="0" kern="0">
                <a:latin typeface="+mn-lt"/>
                <a:ea typeface="Geneva" charset="0"/>
              </a:defRPr>
            </a:lvl1pPr>
            <a:lvl2pPr marL="742950" indent="-285750">
              <a:spcBef>
                <a:spcPct val="20000"/>
              </a:spcBef>
              <a:buChar char="–"/>
              <a:defRPr sz="1400">
                <a:ea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400">
                <a:ea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400">
                <a:ea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1400">
                <a:ea typeface="Arial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9pPr>
          </a:lstStyle>
          <a:p>
            <a:pPr marL="0" indent="0" eaLnBrk="0" hangingPunct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l-GR" sz="1300" b="1" dirty="0">
                <a:cs typeface="Times New Roman" panose="02020603050405020304" pitchFamily="18" charset="0"/>
              </a:rPr>
              <a:t>Από </a:t>
            </a:r>
            <a:r>
              <a:rPr lang="el-GR" sz="1300" b="1" dirty="0" smtClean="0">
                <a:cs typeface="Times New Roman" panose="02020603050405020304" pitchFamily="18" charset="0"/>
              </a:rPr>
              <a:t>20</a:t>
            </a:r>
            <a:r>
              <a:rPr lang="en-US" sz="1300" b="1" dirty="0" smtClean="0">
                <a:cs typeface="Times New Roman" panose="02020603050405020304" pitchFamily="18" charset="0"/>
              </a:rPr>
              <a:t> </a:t>
            </a:r>
            <a:r>
              <a:rPr lang="el-GR" sz="1300" b="1" dirty="0" err="1">
                <a:cs typeface="Times New Roman" panose="02020603050405020304" pitchFamily="18" charset="0"/>
              </a:rPr>
              <a:t>τ.μ</a:t>
            </a:r>
            <a:r>
              <a:rPr lang="el-GR" sz="1300" b="1" dirty="0">
                <a:cs typeface="Times New Roman" panose="02020603050405020304" pitchFamily="18" charset="0"/>
              </a:rPr>
              <a:t>. έως 100 τ.μ.</a:t>
            </a:r>
          </a:p>
          <a:p>
            <a:pPr marL="0" indent="0" eaLnBrk="0" hangingPunct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l-GR" sz="1300" u="sng" dirty="0">
                <a:cs typeface="Times New Roman" panose="02020603050405020304" pitchFamily="18" charset="0"/>
              </a:rPr>
              <a:t>Παράδειγμα</a:t>
            </a:r>
            <a:r>
              <a:rPr lang="el-GR" sz="1300" dirty="0">
                <a:cs typeface="Times New Roman" panose="02020603050405020304" pitchFamily="18" charset="0"/>
              </a:rPr>
              <a:t>: Κατάστημα εμβαδού κυρίως χώρου </a:t>
            </a:r>
            <a:r>
              <a:rPr lang="el-GR" sz="1300" dirty="0" smtClean="0">
                <a:cs typeface="Times New Roman" panose="02020603050405020304" pitchFamily="18" charset="0"/>
              </a:rPr>
              <a:t>50 </a:t>
            </a:r>
            <a:r>
              <a:rPr lang="el-GR" sz="1300" dirty="0" err="1" smtClean="0">
                <a:cs typeface="Times New Roman" panose="02020603050405020304" pitchFamily="18" charset="0"/>
              </a:rPr>
              <a:t>τ.μ</a:t>
            </a:r>
            <a:r>
              <a:rPr lang="el-GR" sz="1300" dirty="0" smtClean="0">
                <a:cs typeface="Times New Roman" panose="02020603050405020304" pitchFamily="18" charset="0"/>
              </a:rPr>
              <a:t>. </a:t>
            </a:r>
            <a:r>
              <a:rPr lang="el-GR" sz="1300" dirty="0">
                <a:cs typeface="Times New Roman" panose="02020603050405020304" pitchFamily="18" charset="0"/>
              </a:rPr>
              <a:t>- </a:t>
            </a:r>
            <a:r>
              <a:rPr lang="el-GR" sz="1300" dirty="0" smtClean="0">
                <a:cs typeface="Times New Roman" panose="02020603050405020304" pitchFamily="18" charset="0"/>
              </a:rPr>
              <a:t>(4 άτομα για την επιφάνεια εως τα </a:t>
            </a:r>
            <a:r>
              <a:rPr lang="el-GR" sz="1300" dirty="0">
                <a:cs typeface="Times New Roman" panose="02020603050405020304" pitchFamily="18" charset="0"/>
              </a:rPr>
              <a:t>20 </a:t>
            </a:r>
            <a:r>
              <a:rPr lang="el-GR" sz="1300" dirty="0" smtClean="0">
                <a:cs typeface="Times New Roman" panose="02020603050405020304" pitchFamily="18" charset="0"/>
              </a:rPr>
              <a:t>τ.μ.+3 άτομα για την επιφάνεια από τα 20 τμ εως </a:t>
            </a:r>
            <a:r>
              <a:rPr lang="el-GR" sz="1300" dirty="0">
                <a:cs typeface="Times New Roman" panose="02020603050405020304" pitchFamily="18" charset="0"/>
              </a:rPr>
              <a:t>τα 50 τμ ) </a:t>
            </a:r>
            <a:r>
              <a:rPr lang="el-GR" sz="1300" dirty="0" smtClean="0">
                <a:cs typeface="Times New Roman" panose="02020603050405020304" pitchFamily="18" charset="0"/>
              </a:rPr>
              <a:t>συνολικά </a:t>
            </a:r>
            <a:r>
              <a:rPr lang="en-US" sz="1300" dirty="0" smtClean="0">
                <a:cs typeface="Times New Roman" panose="02020603050405020304" pitchFamily="18" charset="0"/>
              </a:rPr>
              <a:t>7 </a:t>
            </a:r>
            <a:r>
              <a:rPr lang="el-GR" sz="1300" dirty="0" smtClean="0">
                <a:cs typeface="Times New Roman" panose="02020603050405020304" pitchFamily="18" charset="0"/>
              </a:rPr>
              <a:t>άτομα </a:t>
            </a:r>
            <a:r>
              <a:rPr lang="el-GR" sz="1300" dirty="0">
                <a:cs typeface="Times New Roman" panose="02020603050405020304" pitchFamily="18" charset="0"/>
              </a:rPr>
              <a:t>(εργαζόμενοι και πελάτες</a:t>
            </a:r>
            <a:r>
              <a:rPr lang="el-GR" sz="1300" dirty="0" smtClean="0">
                <a:cs typeface="Times New Roman" panose="02020603050405020304" pitchFamily="18" charset="0"/>
              </a:rPr>
              <a:t>).</a:t>
            </a:r>
            <a:endParaRPr lang="el-GR" sz="1300" dirty="0">
              <a:cs typeface="Times New Roman" panose="02020603050405020304" pitchFamily="18" charset="0"/>
            </a:endParaRPr>
          </a:p>
          <a:p>
            <a:pPr marL="0" indent="0" eaLnBrk="0" hangingPunct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el-GR" sz="1300" dirty="0">
              <a:cs typeface="Times New Roman" panose="02020603050405020304" pitchFamily="18" charset="0"/>
            </a:endParaRPr>
          </a:p>
        </p:txBody>
      </p:sp>
      <p:sp>
        <p:nvSpPr>
          <p:cNvPr id="11" name="TextBox 60">
            <a:extLst>
              <a:ext uri="{FF2B5EF4-FFF2-40B4-BE49-F238E27FC236}"/>
            </a:extLst>
          </p:cNvPr>
          <p:cNvSpPr txBox="1"/>
          <p:nvPr/>
        </p:nvSpPr>
        <p:spPr bwMode="auto">
          <a:xfrm>
            <a:off x="1573213" y="4324350"/>
            <a:ext cx="6686550" cy="835025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/>
          <a:extLst>
            <a:ext uri="{FAA26D3D-D897-4be2-8F04-BA451C77F1D7}"/>
          </a:extLst>
        </p:spPr>
        <p:txBody>
          <a:bodyPr lIns="108000" tIns="144000" rIns="72000" bIns="54000" anchor="ctr"/>
          <a:lstStyle>
            <a:defPPr>
              <a:defRPr lang="en-GB"/>
            </a:defPPr>
            <a:lvl1pPr marL="177800" indent="-177800">
              <a:spcBef>
                <a:spcPts val="1200"/>
              </a:spcBef>
              <a:buClrTx/>
              <a:buFont typeface="Arial" panose="020B0604020202020204" pitchFamily="34" charset="0"/>
              <a:buChar char="•"/>
              <a:defRPr sz="1200" b="0" i="0" kern="0">
                <a:latin typeface="+mn-lt"/>
                <a:ea typeface="Geneva" charset="0"/>
              </a:defRPr>
            </a:lvl1pPr>
            <a:lvl2pPr marL="742950" indent="-285750">
              <a:spcBef>
                <a:spcPct val="20000"/>
              </a:spcBef>
              <a:buChar char="–"/>
              <a:defRPr sz="1400">
                <a:ea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400">
                <a:ea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400">
                <a:ea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1400">
                <a:ea typeface="Arial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9pPr>
          </a:lstStyle>
          <a:p>
            <a:pPr marL="0" indent="0" eaLnBrk="0" hangingPunct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l-GR" sz="1300" b="1" dirty="0">
                <a:cs typeface="Times New Roman" panose="02020603050405020304" pitchFamily="18" charset="0"/>
              </a:rPr>
              <a:t>Άνω των 100 τ.μ.</a:t>
            </a:r>
            <a:br>
              <a:rPr lang="el-GR" sz="1300" b="1" dirty="0">
                <a:cs typeface="Times New Roman" panose="02020603050405020304" pitchFamily="18" charset="0"/>
              </a:rPr>
            </a:br>
            <a:r>
              <a:rPr lang="el-GR" sz="1300" u="sng" dirty="0">
                <a:cs typeface="Times New Roman" panose="02020603050405020304" pitchFamily="18" charset="0"/>
              </a:rPr>
              <a:t>Παράδειγμα </a:t>
            </a:r>
            <a:r>
              <a:rPr lang="el-GR" sz="1300" dirty="0" smtClean="0">
                <a:cs typeface="Times New Roman" panose="02020603050405020304" pitchFamily="18" charset="0"/>
              </a:rPr>
              <a:t>: </a:t>
            </a:r>
            <a:r>
              <a:rPr lang="el-GR" sz="1300" dirty="0">
                <a:cs typeface="Times New Roman" panose="02020603050405020304" pitchFamily="18" charset="0"/>
              </a:rPr>
              <a:t>Κατάστημα εμβαδού κυρίως χώρου 130 </a:t>
            </a:r>
            <a:r>
              <a:rPr lang="el-GR" sz="1300" dirty="0" smtClean="0">
                <a:cs typeface="Times New Roman" panose="02020603050405020304" pitchFamily="18" charset="0"/>
              </a:rPr>
              <a:t>τ.μ. - </a:t>
            </a:r>
            <a:r>
              <a:rPr lang="el-GR" sz="1300" dirty="0">
                <a:cs typeface="Times New Roman" panose="02020603050405020304" pitchFamily="18" charset="0"/>
              </a:rPr>
              <a:t>(12 άτομα </a:t>
            </a:r>
            <a:r>
              <a:rPr lang="el-GR" sz="1300" dirty="0" smtClean="0">
                <a:cs typeface="Times New Roman" panose="02020603050405020304" pitchFamily="18" charset="0"/>
              </a:rPr>
              <a:t>για την επιφάνεια εως τα 100 τ.μ. </a:t>
            </a:r>
            <a:r>
              <a:rPr lang="el-GR" sz="1300" dirty="0">
                <a:cs typeface="Times New Roman" panose="02020603050405020304" pitchFamily="18" charset="0"/>
              </a:rPr>
              <a:t>+ 2 άτομα για την επιφάνεια από 100 έως 130 </a:t>
            </a:r>
            <a:r>
              <a:rPr lang="el-GR" sz="1300" dirty="0" err="1" smtClean="0">
                <a:cs typeface="Times New Roman" panose="02020603050405020304" pitchFamily="18" charset="0"/>
              </a:rPr>
              <a:t>τ.μ</a:t>
            </a:r>
            <a:r>
              <a:rPr lang="el-GR" sz="1300" dirty="0" smtClean="0">
                <a:cs typeface="Times New Roman" panose="02020603050405020304" pitchFamily="18" charset="0"/>
              </a:rPr>
              <a:t>.) </a:t>
            </a:r>
            <a:r>
              <a:rPr lang="el-GR" sz="1300" dirty="0">
                <a:cs typeface="Times New Roman" panose="02020603050405020304" pitchFamily="18" charset="0"/>
              </a:rPr>
              <a:t>συνολικά 14 άτομα (εργαζόμενοι και πελάτες</a:t>
            </a:r>
            <a:r>
              <a:rPr lang="el-GR" sz="1300" dirty="0" smtClean="0">
                <a:cs typeface="Times New Roman" panose="02020603050405020304" pitchFamily="18" charset="0"/>
              </a:rPr>
              <a:t>). </a:t>
            </a:r>
            <a:endParaRPr lang="el-GR" sz="1300" dirty="0">
              <a:cs typeface="Times New Roman" panose="02020603050405020304" pitchFamily="18" charset="0"/>
            </a:endParaRPr>
          </a:p>
          <a:p>
            <a:pPr marL="0" indent="0" eaLnBrk="0" hangingPunct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el-GR" sz="1300" dirty="0">
              <a:cs typeface="Times New Roman" panose="02020603050405020304" pitchFamily="18" charset="0"/>
            </a:endParaRPr>
          </a:p>
        </p:txBody>
      </p:sp>
      <p:sp>
        <p:nvSpPr>
          <p:cNvPr id="12" name="TextBox 61">
            <a:extLst>
              <a:ext uri="{FF2B5EF4-FFF2-40B4-BE49-F238E27FC236}"/>
            </a:extLst>
          </p:cNvPr>
          <p:cNvSpPr txBox="1"/>
          <p:nvPr/>
        </p:nvSpPr>
        <p:spPr bwMode="auto">
          <a:xfrm>
            <a:off x="8332788" y="3417888"/>
            <a:ext cx="3205162" cy="82391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/>
          <a:extLst>
            <a:ext uri="{FAA26D3D-D897-4be2-8F04-BA451C77F1D7}"/>
          </a:extLst>
        </p:spPr>
        <p:txBody>
          <a:bodyPr lIns="81000" tIns="54000" rIns="54000" bIns="54000" anchor="ctr"/>
          <a:lstStyle>
            <a:defPPr>
              <a:defRPr lang="en-GB"/>
            </a:defPPr>
            <a:lvl1pPr marL="177800" indent="-177800">
              <a:spcBef>
                <a:spcPts val="1200"/>
              </a:spcBef>
              <a:buClrTx/>
              <a:buFont typeface="Arial" panose="020B0604020202020204" pitchFamily="34" charset="0"/>
              <a:buChar char="•"/>
              <a:defRPr sz="1200" b="0" i="0" kern="0">
                <a:latin typeface="+mn-lt"/>
                <a:ea typeface="Geneva" charset="0"/>
              </a:defRPr>
            </a:lvl1pPr>
            <a:lvl2pPr marL="742950" indent="-285750">
              <a:spcBef>
                <a:spcPct val="20000"/>
              </a:spcBef>
              <a:buChar char="–"/>
              <a:defRPr sz="1400">
                <a:ea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400">
                <a:ea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400">
                <a:ea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1400">
                <a:ea typeface="Arial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9pPr>
          </a:lstStyle>
          <a:p>
            <a:pPr marL="0" indent="0" eaLnBrk="0" hangingPunct="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/>
            </a:pPr>
            <a:r>
              <a:rPr lang="el-GR" sz="1300" dirty="0">
                <a:cs typeface="Times New Roman" panose="02020603050405020304" pitchFamily="18" charset="0"/>
              </a:rPr>
              <a:t>4 άτομα +1 άτομο ανά 10 τ.μ. για την επιφάνεια από 20 έως 100 </a:t>
            </a:r>
            <a:r>
              <a:rPr lang="el-GR" sz="1300" dirty="0" err="1" smtClean="0">
                <a:cs typeface="Times New Roman" panose="02020603050405020304" pitchFamily="18" charset="0"/>
              </a:rPr>
              <a:t>τ.μ</a:t>
            </a:r>
            <a:r>
              <a:rPr lang="el-GR" sz="1300" dirty="0" smtClean="0">
                <a:cs typeface="Times New Roman" panose="02020603050405020304" pitchFamily="18" charset="0"/>
              </a:rPr>
              <a:t>.</a:t>
            </a:r>
            <a:endParaRPr lang="el-GR" sz="1300" dirty="0">
              <a:cs typeface="Times New Roman" panose="02020603050405020304" pitchFamily="18" charset="0"/>
            </a:endParaRPr>
          </a:p>
        </p:txBody>
      </p:sp>
      <p:sp>
        <p:nvSpPr>
          <p:cNvPr id="13" name="TextBox 62">
            <a:extLst>
              <a:ext uri="{FF2B5EF4-FFF2-40B4-BE49-F238E27FC236}"/>
            </a:extLst>
          </p:cNvPr>
          <p:cNvSpPr txBox="1"/>
          <p:nvPr/>
        </p:nvSpPr>
        <p:spPr bwMode="auto">
          <a:xfrm>
            <a:off x="8332788" y="4338638"/>
            <a:ext cx="3205162" cy="82073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/>
          <a:extLst>
            <a:ext uri="{FAA26D3D-D897-4be2-8F04-BA451C77F1D7}"/>
          </a:extLst>
        </p:spPr>
        <p:txBody>
          <a:bodyPr lIns="81000" tIns="54000" rIns="54000" bIns="54000" anchor="ctr"/>
          <a:lstStyle>
            <a:defPPr>
              <a:defRPr lang="en-GB"/>
            </a:defPPr>
            <a:lvl1pPr marL="177800" indent="-177800">
              <a:spcBef>
                <a:spcPts val="1200"/>
              </a:spcBef>
              <a:buClrTx/>
              <a:buFont typeface="Arial" panose="020B0604020202020204" pitchFamily="34" charset="0"/>
              <a:buChar char="•"/>
              <a:defRPr sz="1200" b="0" i="0" kern="0">
                <a:latin typeface="+mn-lt"/>
                <a:ea typeface="Geneva" charset="0"/>
              </a:defRPr>
            </a:lvl1pPr>
            <a:lvl2pPr marL="742950" indent="-285750">
              <a:spcBef>
                <a:spcPct val="20000"/>
              </a:spcBef>
              <a:buChar char="–"/>
              <a:defRPr sz="1400">
                <a:ea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400">
                <a:ea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400">
                <a:ea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1400">
                <a:ea typeface="Arial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9pPr>
          </a:lstStyle>
          <a:p>
            <a:pPr marL="0" indent="0" eaLnBrk="0" hangingPunct="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/>
            </a:pPr>
            <a:r>
              <a:rPr lang="el-GR" sz="1300" dirty="0">
                <a:cs typeface="Times New Roman" panose="02020603050405020304" pitchFamily="18" charset="0"/>
              </a:rPr>
              <a:t>12 άτομα + 1 άτομο ανά 15 τ.μ. για την επιφάνεια άνω των 100 </a:t>
            </a:r>
            <a:r>
              <a:rPr lang="el-GR" sz="1300" dirty="0" err="1" smtClean="0">
                <a:cs typeface="Times New Roman" panose="02020603050405020304" pitchFamily="18" charset="0"/>
              </a:rPr>
              <a:t>τ.μ</a:t>
            </a:r>
            <a:r>
              <a:rPr lang="el-GR" sz="1300" dirty="0" smtClean="0">
                <a:cs typeface="Times New Roman" panose="02020603050405020304" pitchFamily="18" charset="0"/>
              </a:rPr>
              <a:t>.</a:t>
            </a:r>
            <a:endParaRPr lang="el-GR" sz="1300" dirty="0">
              <a:cs typeface="Times New Roman" panose="02020603050405020304" pitchFamily="18" charset="0"/>
            </a:endParaRPr>
          </a:p>
          <a:p>
            <a:pPr marL="0" indent="0" eaLnBrk="0" hangingPunct="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/>
            </a:pPr>
            <a:endParaRPr lang="el-GR" sz="1300" dirty="0">
              <a:cs typeface="Times New Roman" panose="02020603050405020304" pitchFamily="18" charset="0"/>
            </a:endParaRPr>
          </a:p>
        </p:txBody>
      </p:sp>
      <p:sp>
        <p:nvSpPr>
          <p:cNvPr id="337931" name="TextBox 63"/>
          <p:cNvSpPr txBox="1">
            <a:spLocks noChangeArrowheads="1"/>
          </p:cNvSpPr>
          <p:nvPr/>
        </p:nvSpPr>
        <p:spPr bwMode="auto">
          <a:xfrm>
            <a:off x="1576388" y="5232400"/>
            <a:ext cx="9948862" cy="484188"/>
          </a:xfrm>
          <a:prstGeom prst="rect">
            <a:avLst/>
          </a:prstGeom>
          <a:solidFill>
            <a:srgbClr val="DEECEF"/>
          </a:solidFill>
          <a:ln w="9525">
            <a:noFill/>
            <a:miter lim="800000"/>
            <a:headEnd/>
            <a:tailEnd/>
          </a:ln>
        </p:spPr>
        <p:txBody>
          <a:bodyPr lIns="108000" tIns="144000" rIns="72000" bIns="54000" anchor="ctr"/>
          <a:lstStyle/>
          <a:p>
            <a:pPr eaLnBrk="0" hangingPunct="0">
              <a:buFont typeface="Arial" charset="0"/>
              <a:buNone/>
            </a:pPr>
            <a:r>
              <a:rPr lang="el-GR" sz="1300" b="1">
                <a:latin typeface="Calibri" pitchFamily="34" charset="0"/>
                <a:ea typeface="Geneva"/>
                <a:cs typeface="Times New Roman" pitchFamily="18" charset="0"/>
              </a:rPr>
              <a:t>Άνω των 300 τ.μ. που αναπτύσσονται σε επίπεδα ισχύει το κριτήριο επιπέδων, ήτοι 1 άτομο ανά 10 τ.μ. ανά όροφο.</a:t>
            </a:r>
          </a:p>
        </p:txBody>
      </p:sp>
      <p:sp>
        <p:nvSpPr>
          <p:cNvPr id="15" name="TextBox 66">
            <a:extLst>
              <a:ext uri="{FF2B5EF4-FFF2-40B4-BE49-F238E27FC236}"/>
            </a:extLst>
          </p:cNvPr>
          <p:cNvSpPr txBox="1"/>
          <p:nvPr/>
        </p:nvSpPr>
        <p:spPr bwMode="auto">
          <a:xfrm>
            <a:off x="1581150" y="2087563"/>
            <a:ext cx="6686550" cy="414337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  <a:effectLst/>
          <a:extLst>
            <a:ext uri="{FAA26D3D-D897-4be2-8F04-BA451C77F1D7}"/>
          </a:extLst>
        </p:spPr>
        <p:txBody>
          <a:bodyPr lIns="108000" tIns="252000" rIns="72000" bIns="54000" anchor="ctr"/>
          <a:lstStyle>
            <a:defPPr>
              <a:defRPr lang="en-GB"/>
            </a:defPPr>
            <a:lvl1pPr marL="177800" indent="-177800">
              <a:spcBef>
                <a:spcPts val="1200"/>
              </a:spcBef>
              <a:buClrTx/>
              <a:buFont typeface="Arial" panose="020B0604020202020204" pitchFamily="34" charset="0"/>
              <a:buChar char="•"/>
              <a:defRPr sz="1200" b="0" i="0" kern="0">
                <a:latin typeface="+mn-lt"/>
                <a:ea typeface="Geneva" charset="0"/>
              </a:defRPr>
            </a:lvl1pPr>
            <a:lvl2pPr marL="742950" indent="-285750">
              <a:spcBef>
                <a:spcPct val="20000"/>
              </a:spcBef>
              <a:buChar char="–"/>
              <a:defRPr sz="1400">
                <a:ea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400">
                <a:ea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400">
                <a:ea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1400">
                <a:ea typeface="Arial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9pPr>
          </a:lstStyle>
          <a:p>
            <a:pPr marL="0" indent="0" eaLnBrk="0" hangingPunct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l-GR" sz="1300" b="1" dirty="0">
                <a:cs typeface="Times New Roman" panose="02020603050405020304" pitchFamily="18" charset="0"/>
              </a:rPr>
              <a:t>Τετραγωνικά μέτρα εμβαδού κυρίως χώρου </a:t>
            </a:r>
          </a:p>
          <a:p>
            <a:pPr marL="0" indent="0" eaLnBrk="0" hangingPunct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l-GR" sz="1300" dirty="0">
                <a:cs typeface="Times New Roman" panose="02020603050405020304" pitchFamily="18" charset="0"/>
              </a:rPr>
              <a:t>(πλην βοηθητικών πχ γραφεία, </a:t>
            </a:r>
            <a:r>
              <a:rPr lang="el-GR" sz="1300" dirty="0" smtClean="0">
                <a:cs typeface="Times New Roman" panose="02020603050405020304" pitchFamily="18" charset="0"/>
              </a:rPr>
              <a:t>αποθήκη, χώροι στάθμευσης)</a:t>
            </a:r>
            <a:endParaRPr lang="el-GR" sz="1300" dirty="0">
              <a:cs typeface="Times New Roman" panose="02020603050405020304" pitchFamily="18" charset="0"/>
            </a:endParaRPr>
          </a:p>
          <a:p>
            <a:pPr marL="0" indent="0" eaLnBrk="0" hangingPunct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el-GR" sz="1300" dirty="0">
              <a:cs typeface="Times New Roman" panose="02020603050405020304" pitchFamily="18" charset="0"/>
            </a:endParaRPr>
          </a:p>
        </p:txBody>
      </p:sp>
      <p:sp>
        <p:nvSpPr>
          <p:cNvPr id="16" name="TextBox 67">
            <a:extLst>
              <a:ext uri="{FF2B5EF4-FFF2-40B4-BE49-F238E27FC236}"/>
            </a:extLst>
          </p:cNvPr>
          <p:cNvSpPr txBox="1"/>
          <p:nvPr/>
        </p:nvSpPr>
        <p:spPr bwMode="auto">
          <a:xfrm>
            <a:off x="544513" y="2078038"/>
            <a:ext cx="987425" cy="423862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  <a:effectLst/>
          <a:extLst>
            <a:ext uri="{FAA26D3D-D897-4be2-8F04-BA451C77F1D7}"/>
          </a:extLst>
        </p:spPr>
        <p:txBody>
          <a:bodyPr lIns="81000" tIns="54000" rIns="54000" bIns="54000" anchor="ctr"/>
          <a:lstStyle>
            <a:defPPr>
              <a:defRPr lang="en-GB"/>
            </a:defPPr>
            <a:lvl1pPr marL="177800" indent="-177800">
              <a:spcBef>
                <a:spcPts val="1200"/>
              </a:spcBef>
              <a:buClrTx/>
              <a:buFont typeface="Arial" panose="020B0604020202020204" pitchFamily="34" charset="0"/>
              <a:buChar char="•"/>
              <a:defRPr sz="1200" b="0" i="0" kern="0">
                <a:latin typeface="+mn-lt"/>
                <a:ea typeface="Geneva" charset="0"/>
              </a:defRPr>
            </a:lvl1pPr>
            <a:lvl2pPr marL="742950" indent="-285750">
              <a:spcBef>
                <a:spcPct val="20000"/>
              </a:spcBef>
              <a:buChar char="–"/>
              <a:defRPr sz="1400">
                <a:ea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400">
                <a:ea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400">
                <a:ea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1400">
                <a:ea typeface="Arial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9pPr>
          </a:lstStyle>
          <a:p>
            <a:pPr marL="0" indent="0" algn="ctr" eaLnBrk="0" hangingPunct="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/>
            </a:pPr>
            <a:r>
              <a:rPr lang="el-GR" sz="1300" b="1" dirty="0">
                <a:solidFill>
                  <a:schemeClr val="bg1"/>
                </a:solidFill>
                <a:cs typeface="Times New Roman" panose="02020603050405020304" pitchFamily="18" charset="0"/>
              </a:rPr>
              <a:t>ΚΑΔ</a:t>
            </a:r>
          </a:p>
        </p:txBody>
      </p:sp>
      <p:sp>
        <p:nvSpPr>
          <p:cNvPr id="17" name="TextBox 68">
            <a:extLst>
              <a:ext uri="{FF2B5EF4-FFF2-40B4-BE49-F238E27FC236}"/>
            </a:extLst>
          </p:cNvPr>
          <p:cNvSpPr txBox="1"/>
          <p:nvPr/>
        </p:nvSpPr>
        <p:spPr bwMode="auto">
          <a:xfrm>
            <a:off x="8316913" y="2078038"/>
            <a:ext cx="3221037" cy="423862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  <a:effectLst/>
          <a:extLst>
            <a:ext uri="{FAA26D3D-D897-4be2-8F04-BA451C77F1D7}"/>
          </a:extLst>
        </p:spPr>
        <p:txBody>
          <a:bodyPr lIns="108000" tIns="252000" rIns="72000" bIns="54000" anchor="ctr"/>
          <a:lstStyle>
            <a:defPPr>
              <a:defRPr lang="en-GB"/>
            </a:defPPr>
            <a:lvl1pPr marL="177800" indent="-177800">
              <a:spcBef>
                <a:spcPts val="1200"/>
              </a:spcBef>
              <a:buClrTx/>
              <a:buFont typeface="Arial" panose="020B0604020202020204" pitchFamily="34" charset="0"/>
              <a:buChar char="•"/>
              <a:defRPr sz="1200" b="0" i="0" kern="0">
                <a:latin typeface="+mn-lt"/>
                <a:ea typeface="Geneva" charset="0"/>
              </a:defRPr>
            </a:lvl1pPr>
            <a:lvl2pPr marL="742950" indent="-285750">
              <a:spcBef>
                <a:spcPct val="20000"/>
              </a:spcBef>
              <a:buChar char="–"/>
              <a:defRPr sz="1400">
                <a:ea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400">
                <a:ea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400">
                <a:ea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1400">
                <a:ea typeface="Arial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9pPr>
          </a:lstStyle>
          <a:p>
            <a:pPr marL="0" indent="0" eaLnBrk="0" hangingPunct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l-GR" sz="1300" b="1" dirty="0">
                <a:cs typeface="Times New Roman" panose="02020603050405020304" pitchFamily="18" charset="0"/>
              </a:rPr>
              <a:t>Πληθυσμός ατόμων </a:t>
            </a:r>
            <a:br>
              <a:rPr lang="el-GR" sz="1300" b="1" dirty="0">
                <a:cs typeface="Times New Roman" panose="02020603050405020304" pitchFamily="18" charset="0"/>
              </a:rPr>
            </a:br>
            <a:r>
              <a:rPr lang="el-GR" sz="1300" dirty="0">
                <a:cs typeface="Times New Roman" panose="02020603050405020304" pitchFamily="18" charset="0"/>
              </a:rPr>
              <a:t>(μικτός εργαζόμενοι και πελάτες</a:t>
            </a:r>
            <a:r>
              <a:rPr lang="el-GR" sz="1300" dirty="0" smtClean="0">
                <a:cs typeface="Times New Roman" panose="02020603050405020304" pitchFamily="18" charset="0"/>
              </a:rPr>
              <a:t>)</a:t>
            </a:r>
            <a:endParaRPr lang="el-GR" sz="1300" dirty="0">
              <a:cs typeface="Times New Roman" panose="02020603050405020304" pitchFamily="18" charset="0"/>
            </a:endParaRPr>
          </a:p>
          <a:p>
            <a:pPr marL="0" indent="0" eaLnBrk="0" hangingPunct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el-GR" sz="1300" dirty="0">
              <a:cs typeface="Times New Roman" panose="02020603050405020304" pitchFamily="18" charset="0"/>
            </a:endParaRPr>
          </a:p>
        </p:txBody>
      </p:sp>
      <p:sp>
        <p:nvSpPr>
          <p:cNvPr id="337935" name="Freeform 106"/>
          <p:cNvSpPr>
            <a:spLocks noEditPoints="1"/>
          </p:cNvSpPr>
          <p:nvPr/>
        </p:nvSpPr>
        <p:spPr bwMode="auto">
          <a:xfrm>
            <a:off x="792163" y="2887663"/>
            <a:ext cx="530225" cy="558800"/>
          </a:xfrm>
          <a:custGeom>
            <a:avLst/>
            <a:gdLst>
              <a:gd name="T0" fmla="*/ 408940 w 192"/>
              <a:gd name="T1" fmla="*/ 90474 h 192"/>
              <a:gd name="T2" fmla="*/ 408940 w 192"/>
              <a:gd name="T3" fmla="*/ 0 h 192"/>
              <a:gd name="T4" fmla="*/ 121577 w 192"/>
              <a:gd name="T5" fmla="*/ 0 h 192"/>
              <a:gd name="T6" fmla="*/ 121577 w 192"/>
              <a:gd name="T7" fmla="*/ 90474 h 192"/>
              <a:gd name="T8" fmla="*/ 0 w 192"/>
              <a:gd name="T9" fmla="*/ 90474 h 192"/>
              <a:gd name="T10" fmla="*/ 0 w 192"/>
              <a:gd name="T11" fmla="*/ 224726 h 192"/>
              <a:gd name="T12" fmla="*/ 0 w 192"/>
              <a:gd name="T13" fmla="*/ 560355 h 192"/>
              <a:gd name="T14" fmla="*/ 428282 w 192"/>
              <a:gd name="T15" fmla="*/ 560355 h 192"/>
              <a:gd name="T16" fmla="*/ 530517 w 192"/>
              <a:gd name="T17" fmla="*/ 560355 h 192"/>
              <a:gd name="T18" fmla="*/ 530517 w 192"/>
              <a:gd name="T19" fmla="*/ 90474 h 192"/>
              <a:gd name="T20" fmla="*/ 408940 w 192"/>
              <a:gd name="T21" fmla="*/ 90474 h 192"/>
              <a:gd name="T22" fmla="*/ 143682 w 192"/>
              <a:gd name="T23" fmla="*/ 23348 h 192"/>
              <a:gd name="T24" fmla="*/ 386835 w 192"/>
              <a:gd name="T25" fmla="*/ 23348 h 192"/>
              <a:gd name="T26" fmla="*/ 386835 w 192"/>
              <a:gd name="T27" fmla="*/ 90474 h 192"/>
              <a:gd name="T28" fmla="*/ 143682 w 192"/>
              <a:gd name="T29" fmla="*/ 90474 h 192"/>
              <a:gd name="T30" fmla="*/ 143682 w 192"/>
              <a:gd name="T31" fmla="*/ 23348 h 192"/>
              <a:gd name="T32" fmla="*/ 22105 w 192"/>
              <a:gd name="T33" fmla="*/ 537007 h 192"/>
              <a:gd name="T34" fmla="*/ 22105 w 192"/>
              <a:gd name="T35" fmla="*/ 291852 h 192"/>
              <a:gd name="T36" fmla="*/ 71841 w 192"/>
              <a:gd name="T37" fmla="*/ 291852 h 192"/>
              <a:gd name="T38" fmla="*/ 356441 w 192"/>
              <a:gd name="T39" fmla="*/ 291852 h 192"/>
              <a:gd name="T40" fmla="*/ 406177 w 192"/>
              <a:gd name="T41" fmla="*/ 291852 h 192"/>
              <a:gd name="T42" fmla="*/ 406177 w 192"/>
              <a:gd name="T43" fmla="*/ 537007 h 192"/>
              <a:gd name="T44" fmla="*/ 22105 w 192"/>
              <a:gd name="T45" fmla="*/ 537007 h 192"/>
              <a:gd name="T46" fmla="*/ 93946 w 192"/>
              <a:gd name="T47" fmla="*/ 268503 h 192"/>
              <a:gd name="T48" fmla="*/ 168550 w 192"/>
              <a:gd name="T49" fmla="*/ 201378 h 192"/>
              <a:gd name="T50" fmla="*/ 259732 w 192"/>
              <a:gd name="T51" fmla="*/ 201378 h 192"/>
              <a:gd name="T52" fmla="*/ 334336 w 192"/>
              <a:gd name="T53" fmla="*/ 268503 h 192"/>
              <a:gd name="T54" fmla="*/ 93946 w 192"/>
              <a:gd name="T55" fmla="*/ 268503 h 192"/>
              <a:gd name="T56" fmla="*/ 508412 w 192"/>
              <a:gd name="T57" fmla="*/ 537007 h 192"/>
              <a:gd name="T58" fmla="*/ 428282 w 192"/>
              <a:gd name="T59" fmla="*/ 537007 h 192"/>
              <a:gd name="T60" fmla="*/ 428282 w 192"/>
              <a:gd name="T61" fmla="*/ 268503 h 192"/>
              <a:gd name="T62" fmla="*/ 356441 w 192"/>
              <a:gd name="T63" fmla="*/ 268503 h 192"/>
              <a:gd name="T64" fmla="*/ 259732 w 192"/>
              <a:gd name="T65" fmla="*/ 178029 h 192"/>
              <a:gd name="T66" fmla="*/ 168550 w 192"/>
              <a:gd name="T67" fmla="*/ 178029 h 192"/>
              <a:gd name="T68" fmla="*/ 71841 w 192"/>
              <a:gd name="T69" fmla="*/ 268503 h 192"/>
              <a:gd name="T70" fmla="*/ 22105 w 192"/>
              <a:gd name="T71" fmla="*/ 268503 h 192"/>
              <a:gd name="T72" fmla="*/ 22105 w 192"/>
              <a:gd name="T73" fmla="*/ 116741 h 192"/>
              <a:gd name="T74" fmla="*/ 508412 w 192"/>
              <a:gd name="T75" fmla="*/ 116741 h 192"/>
              <a:gd name="T76" fmla="*/ 508412 w 192"/>
              <a:gd name="T77" fmla="*/ 537007 h 192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w 192"/>
              <a:gd name="T118" fmla="*/ 0 h 192"/>
              <a:gd name="T119" fmla="*/ 192 w 192"/>
              <a:gd name="T120" fmla="*/ 192 h 192"/>
            </a:gdLst>
            <a:ahLst/>
            <a:cxnLst>
              <a:cxn ang="T78">
                <a:pos x="T0" y="T1"/>
              </a:cxn>
              <a:cxn ang="T79">
                <a:pos x="T2" y="T3"/>
              </a:cxn>
              <a:cxn ang="T80">
                <a:pos x="T4" y="T5"/>
              </a:cxn>
              <a:cxn ang="T81">
                <a:pos x="T6" y="T7"/>
              </a:cxn>
              <a:cxn ang="T82">
                <a:pos x="T8" y="T9"/>
              </a:cxn>
              <a:cxn ang="T83">
                <a:pos x="T10" y="T11"/>
              </a:cxn>
              <a:cxn ang="T84">
                <a:pos x="T12" y="T13"/>
              </a:cxn>
              <a:cxn ang="T85">
                <a:pos x="T14" y="T15"/>
              </a:cxn>
              <a:cxn ang="T86">
                <a:pos x="T16" y="T17"/>
              </a:cxn>
              <a:cxn ang="T87">
                <a:pos x="T18" y="T19"/>
              </a:cxn>
              <a:cxn ang="T88">
                <a:pos x="T20" y="T21"/>
              </a:cxn>
              <a:cxn ang="T89">
                <a:pos x="T22" y="T23"/>
              </a:cxn>
              <a:cxn ang="T90">
                <a:pos x="T24" y="T25"/>
              </a:cxn>
              <a:cxn ang="T91">
                <a:pos x="T26" y="T27"/>
              </a:cxn>
              <a:cxn ang="T92">
                <a:pos x="T28" y="T29"/>
              </a:cxn>
              <a:cxn ang="T93">
                <a:pos x="T30" y="T31"/>
              </a:cxn>
              <a:cxn ang="T94">
                <a:pos x="T32" y="T33"/>
              </a:cxn>
              <a:cxn ang="T95">
                <a:pos x="T34" y="T35"/>
              </a:cxn>
              <a:cxn ang="T96">
                <a:pos x="T36" y="T37"/>
              </a:cxn>
              <a:cxn ang="T97">
                <a:pos x="T38" y="T39"/>
              </a:cxn>
              <a:cxn ang="T98">
                <a:pos x="T40" y="T41"/>
              </a:cxn>
              <a:cxn ang="T99">
                <a:pos x="T42" y="T43"/>
              </a:cxn>
              <a:cxn ang="T100">
                <a:pos x="T44" y="T45"/>
              </a:cxn>
              <a:cxn ang="T101">
                <a:pos x="T46" y="T47"/>
              </a:cxn>
              <a:cxn ang="T102">
                <a:pos x="T48" y="T49"/>
              </a:cxn>
              <a:cxn ang="T103">
                <a:pos x="T50" y="T51"/>
              </a:cxn>
              <a:cxn ang="T104">
                <a:pos x="T52" y="T53"/>
              </a:cxn>
              <a:cxn ang="T105">
                <a:pos x="T54" y="T55"/>
              </a:cxn>
              <a:cxn ang="T106">
                <a:pos x="T56" y="T57"/>
              </a:cxn>
              <a:cxn ang="T107">
                <a:pos x="T58" y="T59"/>
              </a:cxn>
              <a:cxn ang="T108">
                <a:pos x="T60" y="T61"/>
              </a:cxn>
              <a:cxn ang="T109">
                <a:pos x="T62" y="T63"/>
              </a:cxn>
              <a:cxn ang="T110">
                <a:pos x="T64" y="T65"/>
              </a:cxn>
              <a:cxn ang="T111">
                <a:pos x="T66" y="T67"/>
              </a:cxn>
              <a:cxn ang="T112">
                <a:pos x="T68" y="T69"/>
              </a:cxn>
              <a:cxn ang="T113">
                <a:pos x="T70" y="T71"/>
              </a:cxn>
              <a:cxn ang="T114">
                <a:pos x="T72" y="T73"/>
              </a:cxn>
              <a:cxn ang="T115">
                <a:pos x="T74" y="T75"/>
              </a:cxn>
              <a:cxn ang="T116">
                <a:pos x="T76" y="T77"/>
              </a:cxn>
            </a:cxnLst>
            <a:rect l="T117" t="T118" r="T119" b="T120"/>
            <a:pathLst>
              <a:path w="192" h="192">
                <a:moveTo>
                  <a:pt x="148" y="31"/>
                </a:moveTo>
                <a:cubicBezTo>
                  <a:pt x="148" y="0"/>
                  <a:pt x="148" y="0"/>
                  <a:pt x="148" y="0"/>
                </a:cubicBezTo>
                <a:cubicBezTo>
                  <a:pt x="44" y="0"/>
                  <a:pt x="44" y="0"/>
                  <a:pt x="44" y="0"/>
                </a:cubicBezTo>
                <a:cubicBezTo>
                  <a:pt x="44" y="31"/>
                  <a:pt x="44" y="31"/>
                  <a:pt x="44" y="31"/>
                </a:cubicBezTo>
                <a:cubicBezTo>
                  <a:pt x="0" y="31"/>
                  <a:pt x="0" y="31"/>
                  <a:pt x="0" y="31"/>
                </a:cubicBezTo>
                <a:cubicBezTo>
                  <a:pt x="0" y="77"/>
                  <a:pt x="0" y="77"/>
                  <a:pt x="0" y="77"/>
                </a:cubicBezTo>
                <a:cubicBezTo>
                  <a:pt x="0" y="192"/>
                  <a:pt x="0" y="192"/>
                  <a:pt x="0" y="192"/>
                </a:cubicBezTo>
                <a:cubicBezTo>
                  <a:pt x="155" y="192"/>
                  <a:pt x="155" y="192"/>
                  <a:pt x="155" y="192"/>
                </a:cubicBezTo>
                <a:cubicBezTo>
                  <a:pt x="192" y="192"/>
                  <a:pt x="192" y="192"/>
                  <a:pt x="192" y="192"/>
                </a:cubicBezTo>
                <a:cubicBezTo>
                  <a:pt x="192" y="31"/>
                  <a:pt x="192" y="31"/>
                  <a:pt x="192" y="31"/>
                </a:cubicBezTo>
                <a:lnTo>
                  <a:pt x="148" y="31"/>
                </a:lnTo>
                <a:close/>
                <a:moveTo>
                  <a:pt x="52" y="8"/>
                </a:moveTo>
                <a:cubicBezTo>
                  <a:pt x="140" y="8"/>
                  <a:pt x="140" y="8"/>
                  <a:pt x="140" y="8"/>
                </a:cubicBezTo>
                <a:cubicBezTo>
                  <a:pt x="140" y="31"/>
                  <a:pt x="140" y="31"/>
                  <a:pt x="140" y="31"/>
                </a:cubicBezTo>
                <a:cubicBezTo>
                  <a:pt x="52" y="31"/>
                  <a:pt x="52" y="31"/>
                  <a:pt x="52" y="31"/>
                </a:cubicBezTo>
                <a:lnTo>
                  <a:pt x="52" y="8"/>
                </a:lnTo>
                <a:close/>
                <a:moveTo>
                  <a:pt x="8" y="184"/>
                </a:moveTo>
                <a:cubicBezTo>
                  <a:pt x="8" y="100"/>
                  <a:pt x="8" y="100"/>
                  <a:pt x="8" y="100"/>
                </a:cubicBezTo>
                <a:cubicBezTo>
                  <a:pt x="26" y="100"/>
                  <a:pt x="26" y="100"/>
                  <a:pt x="26" y="100"/>
                </a:cubicBezTo>
                <a:cubicBezTo>
                  <a:pt x="129" y="100"/>
                  <a:pt x="129" y="100"/>
                  <a:pt x="129" y="100"/>
                </a:cubicBezTo>
                <a:cubicBezTo>
                  <a:pt x="147" y="100"/>
                  <a:pt x="147" y="100"/>
                  <a:pt x="147" y="100"/>
                </a:cubicBezTo>
                <a:cubicBezTo>
                  <a:pt x="147" y="184"/>
                  <a:pt x="147" y="184"/>
                  <a:pt x="147" y="184"/>
                </a:cubicBezTo>
                <a:lnTo>
                  <a:pt x="8" y="184"/>
                </a:lnTo>
                <a:close/>
                <a:moveTo>
                  <a:pt x="34" y="92"/>
                </a:moveTo>
                <a:cubicBezTo>
                  <a:pt x="36" y="79"/>
                  <a:pt x="47" y="69"/>
                  <a:pt x="61" y="69"/>
                </a:cubicBezTo>
                <a:cubicBezTo>
                  <a:pt x="94" y="69"/>
                  <a:pt x="94" y="69"/>
                  <a:pt x="94" y="69"/>
                </a:cubicBezTo>
                <a:cubicBezTo>
                  <a:pt x="108" y="69"/>
                  <a:pt x="119" y="79"/>
                  <a:pt x="121" y="92"/>
                </a:cubicBezTo>
                <a:lnTo>
                  <a:pt x="34" y="92"/>
                </a:lnTo>
                <a:close/>
                <a:moveTo>
                  <a:pt x="184" y="184"/>
                </a:moveTo>
                <a:cubicBezTo>
                  <a:pt x="155" y="184"/>
                  <a:pt x="155" y="184"/>
                  <a:pt x="155" y="184"/>
                </a:cubicBezTo>
                <a:cubicBezTo>
                  <a:pt x="155" y="92"/>
                  <a:pt x="155" y="92"/>
                  <a:pt x="155" y="92"/>
                </a:cubicBezTo>
                <a:cubicBezTo>
                  <a:pt x="129" y="92"/>
                  <a:pt x="129" y="92"/>
                  <a:pt x="129" y="92"/>
                </a:cubicBezTo>
                <a:cubicBezTo>
                  <a:pt x="127" y="75"/>
                  <a:pt x="112" y="61"/>
                  <a:pt x="94" y="61"/>
                </a:cubicBezTo>
                <a:cubicBezTo>
                  <a:pt x="61" y="61"/>
                  <a:pt x="61" y="61"/>
                  <a:pt x="61" y="61"/>
                </a:cubicBezTo>
                <a:cubicBezTo>
                  <a:pt x="43" y="61"/>
                  <a:pt x="28" y="75"/>
                  <a:pt x="26" y="92"/>
                </a:cubicBezTo>
                <a:cubicBezTo>
                  <a:pt x="8" y="92"/>
                  <a:pt x="8" y="92"/>
                  <a:pt x="8" y="92"/>
                </a:cubicBezTo>
                <a:cubicBezTo>
                  <a:pt x="8" y="40"/>
                  <a:pt x="8" y="40"/>
                  <a:pt x="8" y="40"/>
                </a:cubicBezTo>
                <a:cubicBezTo>
                  <a:pt x="184" y="40"/>
                  <a:pt x="184" y="40"/>
                  <a:pt x="184" y="40"/>
                </a:cubicBezTo>
                <a:lnTo>
                  <a:pt x="184" y="184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 lIns="114300" tIns="57150" rIns="114300" bIns="57150"/>
          <a:lstStyle/>
          <a:p>
            <a:endParaRPr lang="el-GR"/>
          </a:p>
        </p:txBody>
      </p:sp>
      <p:sp>
        <p:nvSpPr>
          <p:cNvPr id="19" name="TextBox 63">
            <a:extLst>
              <a:ext uri="{FF2B5EF4-FFF2-40B4-BE49-F238E27FC236}"/>
            </a:extLst>
          </p:cNvPr>
          <p:cNvSpPr txBox="1"/>
          <p:nvPr/>
        </p:nvSpPr>
        <p:spPr bwMode="auto">
          <a:xfrm>
            <a:off x="1581150" y="5765800"/>
            <a:ext cx="9948863" cy="644525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  <a:effectLst/>
          <a:extLst>
            <a:ext uri="{FAA26D3D-D897-4be2-8F04-BA451C77F1D7}"/>
          </a:extLst>
        </p:spPr>
        <p:txBody>
          <a:bodyPr lIns="108000" tIns="144000" rIns="72000" bIns="54000" anchor="ctr"/>
          <a:lstStyle>
            <a:defPPr>
              <a:defRPr lang="en-GB"/>
            </a:defPPr>
            <a:lvl1pPr marL="177800" indent="-177800">
              <a:spcBef>
                <a:spcPts val="1200"/>
              </a:spcBef>
              <a:buClrTx/>
              <a:buFont typeface="Arial" panose="020B0604020202020204" pitchFamily="34" charset="0"/>
              <a:buChar char="•"/>
              <a:defRPr sz="1200" b="0" i="0" kern="0">
                <a:latin typeface="+mn-lt"/>
                <a:ea typeface="Geneva" charset="0"/>
              </a:defRPr>
            </a:lvl1pPr>
            <a:lvl2pPr marL="742950" indent="-285750">
              <a:spcBef>
                <a:spcPct val="20000"/>
              </a:spcBef>
              <a:buChar char="–"/>
              <a:defRPr sz="1400">
                <a:ea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400">
                <a:ea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400">
                <a:ea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1400">
                <a:ea typeface="Arial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9pPr>
          </a:lstStyle>
          <a:p>
            <a:pPr marL="0" indent="0" eaLnBrk="0" hangingPunct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l-GR" sz="1400" b="1" dirty="0" smtClean="0">
                <a:cs typeface="Times New Roman" panose="02020603050405020304" pitchFamily="18" charset="0"/>
              </a:rPr>
              <a:t>Ο μέγιστος επιτρεπόμενος αριθμός πελατών εντός των εμπορικών κέντρων </a:t>
            </a:r>
            <a:r>
              <a:rPr lang="el-GR" sz="1400" b="1" dirty="0">
                <a:cs typeface="Times New Roman" panose="02020603050405020304" pitchFamily="18" charset="0"/>
              </a:rPr>
              <a:t>(</a:t>
            </a:r>
            <a:r>
              <a:rPr lang="en-US" sz="1400" b="1" dirty="0">
                <a:cs typeface="Times New Roman" panose="02020603050405020304" pitchFamily="18" charset="0"/>
              </a:rPr>
              <a:t>malls), </a:t>
            </a:r>
            <a:r>
              <a:rPr lang="el-GR" sz="1400" b="1" dirty="0" smtClean="0">
                <a:cs typeface="Times New Roman" panose="02020603050405020304" pitchFamily="18" charset="0"/>
              </a:rPr>
              <a:t>εκπτωτικών χωριών και εκπτωτικών καταστήματων </a:t>
            </a:r>
            <a:r>
              <a:rPr lang="el-GR" sz="1400" b="1" dirty="0">
                <a:cs typeface="Times New Roman" panose="02020603050405020304" pitchFamily="18" charset="0"/>
              </a:rPr>
              <a:t>(</a:t>
            </a:r>
            <a:r>
              <a:rPr lang="en-US" sz="1400" b="1" dirty="0" smtClean="0">
                <a:cs typeface="Times New Roman" panose="02020603050405020304" pitchFamily="18" charset="0"/>
              </a:rPr>
              <a:t>outlets</a:t>
            </a:r>
            <a:r>
              <a:rPr lang="el-GR" sz="1400" b="1" dirty="0" smtClean="0">
                <a:cs typeface="Times New Roman" panose="02020603050405020304" pitchFamily="18" charset="0"/>
              </a:rPr>
              <a:t>)</a:t>
            </a:r>
            <a:r>
              <a:rPr lang="en-US" sz="1400" b="1" dirty="0" smtClean="0">
                <a:cs typeface="Times New Roman" panose="02020603050405020304" pitchFamily="18" charset="0"/>
              </a:rPr>
              <a:t>, </a:t>
            </a:r>
            <a:r>
              <a:rPr lang="el-GR" sz="1400" b="1" dirty="0" smtClean="0">
                <a:cs typeface="Times New Roman" panose="02020603050405020304" pitchFamily="18" charset="0"/>
              </a:rPr>
              <a:t>ορίζεται ως εξής</a:t>
            </a:r>
            <a:r>
              <a:rPr lang="en-US" sz="1400" b="1" dirty="0" smtClean="0">
                <a:cs typeface="Times New Roman" panose="02020603050405020304" pitchFamily="18" charset="0"/>
              </a:rPr>
              <a:t>:</a:t>
            </a:r>
            <a:r>
              <a:rPr lang="el-GR" sz="1400" b="1" dirty="0" smtClean="0">
                <a:cs typeface="Times New Roman" panose="02020603050405020304" pitchFamily="18" charset="0"/>
              </a:rPr>
              <a:t> </a:t>
            </a:r>
            <a:r>
              <a:rPr lang="en-US" sz="1400" b="1" dirty="0" smtClean="0">
                <a:cs typeface="Times New Roman" panose="02020603050405020304" pitchFamily="18" charset="0"/>
              </a:rPr>
              <a:t> </a:t>
            </a:r>
            <a:r>
              <a:rPr lang="el-GR" sz="1400" b="1" dirty="0" smtClean="0">
                <a:cs typeface="Times New Roman" panose="02020603050405020304" pitchFamily="18" charset="0"/>
              </a:rPr>
              <a:t>Ένας (1) πελάτης ανα 20</a:t>
            </a:r>
            <a:r>
              <a:rPr lang="el-GR" sz="1400" b="1" dirty="0" smtClean="0">
                <a:cs typeface="Times New Roman" panose="02020603050405020304" pitchFamily="18" charset="0"/>
                <a:sym typeface="Wingdings" pitchFamily="2" charset="2"/>
              </a:rPr>
              <a:t> τ.μ. επιφάνειας κυρίως χώρου. </a:t>
            </a:r>
            <a:endParaRPr lang="el-GR" sz="1400" b="1" dirty="0"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8945" name="3 - Θέση αριθμού διαφάνειας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 numCol="1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buSzPts val="900"/>
            </a:pPr>
            <a:fld id="{52319319-EB14-41F9-B335-77F04168F73D}" type="slidenum">
              <a:rPr lang="en-US">
                <a:solidFill>
                  <a:srgbClr val="000000"/>
                </a:solidFill>
                <a:latin typeface="Arial" charset="0"/>
                <a:cs typeface="Arial" charset="0"/>
                <a:sym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SzPts val="900"/>
              </a:pPr>
              <a:t>8</a:t>
            </a:fld>
            <a:endParaRPr lang="en-US">
              <a:solidFill>
                <a:srgbClr val="000000"/>
              </a:solidFill>
              <a:latin typeface="Arial" charset="0"/>
              <a:cs typeface="Arial" charset="0"/>
              <a:sym typeface="Arial" charset="0"/>
            </a:endParaRPr>
          </a:p>
        </p:txBody>
      </p:sp>
      <p:sp>
        <p:nvSpPr>
          <p:cNvPr id="5" name="Rectangle: Diagonal Corners Snipped 10">
            <a:extLst>
              <a:ext uri="{FF2B5EF4-FFF2-40B4-BE49-F238E27FC236}"/>
            </a:extLst>
          </p:cNvPr>
          <p:cNvSpPr/>
          <p:nvPr/>
        </p:nvSpPr>
        <p:spPr>
          <a:xfrm>
            <a:off x="425450" y="547688"/>
            <a:ext cx="10987088" cy="874712"/>
          </a:xfrm>
          <a:prstGeom prst="snip2DiagRect">
            <a:avLst/>
          </a:prstGeom>
          <a:solidFill>
            <a:srgbClr val="3462AB"/>
          </a:solidFill>
          <a:ln>
            <a:noFill/>
          </a:ln>
        </p:spPr>
        <p:txBody>
          <a:bodyPr lIns="111176" tIns="15860" rIns="111176" bIns="15860" anchor="ctr"/>
          <a:lstStyle/>
          <a:p>
            <a:r>
              <a:rPr lang="el-GR" sz="2400">
                <a:solidFill>
                  <a:srgbClr val="FFFFFF"/>
                </a:solidFill>
                <a:latin typeface="Calibri" pitchFamily="34" charset="0"/>
                <a:sym typeface="Georgia" pitchFamily="18" charset="0"/>
              </a:rPr>
              <a:t>3</a:t>
            </a:r>
            <a:r>
              <a:rPr lang="en-GB" sz="2400">
                <a:solidFill>
                  <a:srgbClr val="FFFFFF"/>
                </a:solidFill>
                <a:latin typeface="Calibri" pitchFamily="34" charset="0"/>
                <a:sym typeface="Georgia" pitchFamily="18" charset="0"/>
              </a:rPr>
              <a:t>o </a:t>
            </a:r>
            <a:r>
              <a:rPr lang="el-GR" sz="2400">
                <a:solidFill>
                  <a:srgbClr val="FFFFFF"/>
                </a:solidFill>
                <a:latin typeface="Calibri" pitchFamily="34" charset="0"/>
                <a:sym typeface="Georgia" pitchFamily="18" charset="0"/>
              </a:rPr>
              <a:t>Στάδιο – 18 Μαΐου</a:t>
            </a:r>
          </a:p>
        </p:txBody>
      </p:sp>
      <p:sp>
        <p:nvSpPr>
          <p:cNvPr id="6" name="TextBox 17">
            <a:extLst>
              <a:ext uri="{FF2B5EF4-FFF2-40B4-BE49-F238E27FC236}"/>
            </a:extLst>
          </p:cNvPr>
          <p:cNvSpPr txBox="1"/>
          <p:nvPr/>
        </p:nvSpPr>
        <p:spPr bwMode="auto">
          <a:xfrm>
            <a:off x="1463675" y="2570163"/>
            <a:ext cx="1179513" cy="3806825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  <a:effectLst/>
          <a:extLst>
            <a:ext uri="{FAA26D3D-D897-4be2-8F04-BA451C77F1D7}"/>
          </a:extLst>
        </p:spPr>
        <p:txBody>
          <a:bodyPr lIns="81000" tIns="54000" rIns="54000" bIns="54000" anchor="ctr"/>
          <a:lstStyle>
            <a:defPPr>
              <a:defRPr lang="en-GB"/>
            </a:defPPr>
            <a:lvl1pPr marL="177800" indent="-177800">
              <a:spcBef>
                <a:spcPts val="1200"/>
              </a:spcBef>
              <a:buClrTx/>
              <a:buFont typeface="Arial" panose="020B0604020202020204" pitchFamily="34" charset="0"/>
              <a:buChar char="•"/>
              <a:defRPr sz="1200" b="0" i="0" kern="0">
                <a:latin typeface="+mn-lt"/>
                <a:ea typeface="Geneva" charset="0"/>
              </a:defRPr>
            </a:lvl1pPr>
            <a:lvl2pPr marL="742950" indent="-285750">
              <a:spcBef>
                <a:spcPct val="20000"/>
              </a:spcBef>
              <a:buChar char="–"/>
              <a:defRPr sz="1400">
                <a:ea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400">
                <a:ea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400">
                <a:ea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1400">
                <a:ea typeface="Arial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9pPr>
          </a:lstStyle>
          <a:p>
            <a:pPr marL="0" indent="0" algn="ctr" eaLnBrk="0" hangingPunct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el-GR" sz="1400" b="1" dirty="0" smtClean="0">
              <a:solidFill>
                <a:schemeClr val="bg1"/>
              </a:solidFill>
              <a:ea typeface="Helvetica Neue"/>
              <a:cs typeface="Helvetica Neue"/>
              <a:sym typeface="Helvetica Neue"/>
            </a:endParaRPr>
          </a:p>
          <a:p>
            <a:pPr marL="0" indent="0" algn="ctr" eaLnBrk="0" hangingPunct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el-GR" sz="1400" b="1" dirty="0" smtClean="0">
              <a:solidFill>
                <a:schemeClr val="bg1"/>
              </a:solidFill>
              <a:ea typeface="Helvetica Neue"/>
              <a:cs typeface="Helvetica Neue"/>
              <a:sym typeface="Helvetica Neue"/>
            </a:endParaRPr>
          </a:p>
          <a:p>
            <a:pPr marL="0" indent="0" algn="ctr" eaLnBrk="0" hangingPunct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el-GR" sz="1400" b="1" dirty="0" smtClean="0">
              <a:solidFill>
                <a:schemeClr val="bg1"/>
              </a:solidFill>
              <a:ea typeface="Helvetica Neue"/>
              <a:cs typeface="Helvetica Neue"/>
              <a:sym typeface="Helvetica Neue"/>
            </a:endParaRPr>
          </a:p>
          <a:p>
            <a:pPr marL="0" indent="0" algn="ctr" eaLnBrk="0" hangingPunct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el-GR" sz="1400" b="1" dirty="0" smtClean="0">
              <a:solidFill>
                <a:schemeClr val="bg1"/>
              </a:solidFill>
              <a:ea typeface="Helvetica Neue"/>
              <a:cs typeface="Helvetica Neue"/>
              <a:sym typeface="Helvetica Neue"/>
            </a:endParaRPr>
          </a:p>
          <a:p>
            <a:pPr marL="0" indent="0" algn="ctr" eaLnBrk="0" hangingPunct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l-GR" sz="1400" b="1" dirty="0" smtClean="0">
                <a:solidFill>
                  <a:schemeClr val="bg1"/>
                </a:solidFill>
                <a:ea typeface="Helvetica Neue"/>
                <a:cs typeface="Helvetica Neue"/>
                <a:sym typeface="Helvetica Neue"/>
              </a:rPr>
              <a:t>47.19</a:t>
            </a:r>
          </a:p>
          <a:p>
            <a:pPr marL="0" indent="0" algn="ctr" eaLnBrk="0" hangingPunct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el-GR" sz="1400" b="1" dirty="0" smtClean="0">
              <a:solidFill>
                <a:schemeClr val="bg1"/>
              </a:solidFill>
              <a:ea typeface="Helvetica Neue"/>
              <a:cs typeface="Helvetica Neue"/>
              <a:sym typeface="Helvetica Neue"/>
            </a:endParaRPr>
          </a:p>
          <a:p>
            <a:pPr marL="0" indent="0" algn="ctr" eaLnBrk="0" hangingPunct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l-GR" sz="1400" dirty="0" smtClean="0">
                <a:solidFill>
                  <a:schemeClr val="bg1"/>
                </a:solidFill>
                <a:cs typeface="+mn-cs"/>
              </a:rPr>
              <a:t>εμπορικά κέντρα (</a:t>
            </a:r>
            <a:r>
              <a:rPr lang="en-US" sz="1400" dirty="0" smtClean="0">
                <a:solidFill>
                  <a:schemeClr val="bg1"/>
                </a:solidFill>
                <a:cs typeface="+mn-cs"/>
              </a:rPr>
              <a:t>malls), </a:t>
            </a:r>
            <a:r>
              <a:rPr lang="el-GR" sz="1400" dirty="0" smtClean="0">
                <a:solidFill>
                  <a:schemeClr val="bg1"/>
                </a:solidFill>
                <a:cs typeface="+mn-cs"/>
              </a:rPr>
              <a:t>εκπτωτικά χωριά, εκπτωτικά καταστήματα (</a:t>
            </a:r>
            <a:r>
              <a:rPr lang="en-US" sz="1400" dirty="0" smtClean="0">
                <a:solidFill>
                  <a:schemeClr val="bg1"/>
                </a:solidFill>
                <a:cs typeface="+mn-cs"/>
              </a:rPr>
              <a:t>outlets</a:t>
            </a:r>
            <a:r>
              <a:rPr lang="el-GR" sz="1400" dirty="0" smtClean="0">
                <a:solidFill>
                  <a:schemeClr val="bg1"/>
                </a:solidFill>
                <a:cs typeface="+mn-cs"/>
              </a:rPr>
              <a:t>)</a:t>
            </a:r>
            <a:endParaRPr lang="el-GR" sz="1400" b="1" dirty="0" smtClean="0">
              <a:solidFill>
                <a:schemeClr val="bg1"/>
              </a:solidFill>
              <a:ea typeface="Helvetica Neue"/>
              <a:cs typeface="Helvetica Neue"/>
              <a:sym typeface="Helvetica Neue"/>
            </a:endParaRPr>
          </a:p>
          <a:p>
            <a:pPr marL="0" indent="0" algn="ctr" eaLnBrk="0" hangingPunct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el-GR" sz="1400" b="1" dirty="0" smtClean="0">
              <a:solidFill>
                <a:schemeClr val="bg1"/>
              </a:solidFill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7" name="TextBox 18">
            <a:extLst>
              <a:ext uri="{FF2B5EF4-FFF2-40B4-BE49-F238E27FC236}"/>
            </a:extLst>
          </p:cNvPr>
          <p:cNvSpPr txBox="1"/>
          <p:nvPr/>
        </p:nvSpPr>
        <p:spPr bwMode="auto">
          <a:xfrm>
            <a:off x="2701925" y="2574925"/>
            <a:ext cx="7356475" cy="719138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/>
          <a:extLst>
            <a:ext uri="{FAA26D3D-D897-4be2-8F04-BA451C77F1D7}"/>
          </a:extLst>
        </p:spPr>
        <p:txBody>
          <a:bodyPr lIns="108000" tIns="72000" rIns="72000" bIns="54000" anchor="ctr"/>
          <a:lstStyle>
            <a:defPPr>
              <a:defRPr lang="en-GB"/>
            </a:defPPr>
            <a:lvl1pPr marL="177800" indent="-177800">
              <a:spcBef>
                <a:spcPts val="1200"/>
              </a:spcBef>
              <a:buClrTx/>
              <a:buFont typeface="Arial" panose="020B0604020202020204" pitchFamily="34" charset="0"/>
              <a:buChar char="•"/>
              <a:defRPr sz="1200" b="0" i="0" kern="0">
                <a:latin typeface="+mn-lt"/>
                <a:ea typeface="Geneva" charset="0"/>
              </a:defRPr>
            </a:lvl1pPr>
            <a:lvl2pPr marL="742950" indent="-285750">
              <a:spcBef>
                <a:spcPct val="20000"/>
              </a:spcBef>
              <a:buChar char="–"/>
              <a:defRPr sz="1400">
                <a:ea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400">
                <a:ea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400">
                <a:ea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1400">
                <a:ea typeface="Arial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9pPr>
          </a:lstStyle>
          <a:p>
            <a:pPr eaLnBrk="0" hangingPunct="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  <a:defRPr/>
            </a:pPr>
            <a:r>
              <a:rPr lang="el-GR" sz="1500" b="1" dirty="0" smtClean="0">
                <a:cs typeface="Times New Roman" panose="02020603050405020304" pitchFamily="18" charset="0"/>
              </a:rPr>
              <a:t> </a:t>
            </a:r>
            <a:r>
              <a:rPr lang="en-US" sz="1500" b="1" dirty="0" smtClean="0">
                <a:cs typeface="Times New Roman" panose="02020603050405020304" pitchFamily="18" charset="0"/>
              </a:rPr>
              <a:t> </a:t>
            </a:r>
            <a:r>
              <a:rPr lang="el-GR" sz="1500" b="1" dirty="0">
                <a:cs typeface="Times New Roman" panose="02020603050405020304" pitchFamily="18" charset="0"/>
              </a:rPr>
              <a:t>Έναρξη λειτουργίας 10 π.μ. </a:t>
            </a:r>
            <a:r>
              <a:rPr lang="el-GR" sz="1500" dirty="0">
                <a:cs typeface="Times New Roman" panose="02020603050405020304" pitchFamily="18" charset="0"/>
              </a:rPr>
              <a:t>και διεύρυνση ωραρίου κατά </a:t>
            </a:r>
            <a:r>
              <a:rPr lang="el-GR" sz="1500" dirty="0" smtClean="0">
                <a:cs typeface="Times New Roman" panose="02020603050405020304" pitchFamily="18" charset="0"/>
              </a:rPr>
              <a:t>περίπτωση.</a:t>
            </a:r>
            <a:endParaRPr lang="el-GR" sz="1500" dirty="0">
              <a:cs typeface="Times New Roman" panose="02020603050405020304" pitchFamily="18" charset="0"/>
            </a:endParaRPr>
          </a:p>
        </p:txBody>
      </p:sp>
      <p:sp>
        <p:nvSpPr>
          <p:cNvPr id="8" name="TextBox 59">
            <a:extLst>
              <a:ext uri="{FF2B5EF4-FFF2-40B4-BE49-F238E27FC236}"/>
            </a:extLst>
          </p:cNvPr>
          <p:cNvSpPr txBox="1"/>
          <p:nvPr/>
        </p:nvSpPr>
        <p:spPr bwMode="auto">
          <a:xfrm>
            <a:off x="2701925" y="3344863"/>
            <a:ext cx="7356475" cy="720725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/>
          <a:extLst>
            <a:ext uri="{FAA26D3D-D897-4be2-8F04-BA451C77F1D7}"/>
          </a:extLst>
        </p:spPr>
        <p:txBody>
          <a:bodyPr lIns="108000" tIns="72000" rIns="72000" bIns="54000" anchor="ctr"/>
          <a:lstStyle>
            <a:defPPr>
              <a:defRPr lang="en-GB"/>
            </a:defPPr>
            <a:lvl1pPr marL="177800" indent="-177800">
              <a:spcBef>
                <a:spcPts val="1200"/>
              </a:spcBef>
              <a:buClrTx/>
              <a:buFont typeface="Arial" panose="020B0604020202020204" pitchFamily="34" charset="0"/>
              <a:buChar char="•"/>
              <a:defRPr sz="1200" b="0" i="0" kern="0">
                <a:latin typeface="+mn-lt"/>
                <a:ea typeface="Geneva" charset="0"/>
              </a:defRPr>
            </a:lvl1pPr>
            <a:lvl2pPr marL="742950" indent="-285750">
              <a:spcBef>
                <a:spcPct val="20000"/>
              </a:spcBef>
              <a:buChar char="–"/>
              <a:defRPr sz="1400">
                <a:ea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400">
                <a:ea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400">
                <a:ea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1400">
                <a:ea typeface="Arial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9pPr>
          </a:lstStyle>
          <a:p>
            <a:pPr eaLnBrk="0" hangingPunct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US" sz="1500" dirty="0">
                <a:cs typeface="Times New Roman" panose="02020603050405020304" pitchFamily="18" charset="0"/>
              </a:rPr>
              <a:t> </a:t>
            </a:r>
            <a:endParaRPr lang="el-GR" sz="1500" dirty="0" smtClean="0">
              <a:cs typeface="Times New Roman" panose="02020603050405020304" pitchFamily="18" charset="0"/>
            </a:endParaRPr>
          </a:p>
          <a:p>
            <a:pPr eaLnBrk="0" hangingPunct="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  <a:defRPr/>
            </a:pPr>
            <a:r>
              <a:rPr lang="el-GR" sz="1500" dirty="0" smtClean="0">
                <a:cs typeface="Times New Roman" panose="02020603050405020304" pitchFamily="18" charset="0"/>
              </a:rPr>
              <a:t> Τήρηση απόστασης </a:t>
            </a:r>
            <a:r>
              <a:rPr lang="el-GR" sz="1500" b="1" dirty="0" smtClean="0">
                <a:cs typeface="Times New Roman" panose="02020603050405020304" pitchFamily="18" charset="0"/>
              </a:rPr>
              <a:t>1,5 μέτρων </a:t>
            </a:r>
            <a:r>
              <a:rPr lang="el-GR" sz="1500" dirty="0" smtClean="0">
                <a:cs typeface="Times New Roman" panose="02020603050405020304" pitchFamily="18" charset="0"/>
              </a:rPr>
              <a:t>μεταξύ ατόμων</a:t>
            </a:r>
          </a:p>
          <a:p>
            <a:pPr eaLnBrk="0" hangingPunct="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  <a:defRPr/>
            </a:pPr>
            <a:r>
              <a:rPr lang="el-GR" sz="1500" dirty="0" smtClean="0">
                <a:cs typeface="Times New Roman" panose="02020603050405020304" pitchFamily="18" charset="0"/>
              </a:rPr>
              <a:t>  Υγιεινή χεριών.</a:t>
            </a:r>
            <a:r>
              <a:rPr lang="el-GR" sz="1500" dirty="0" smtClean="0">
                <a:solidFill>
                  <a:srgbClr val="FF0000"/>
                </a:solidFill>
                <a:cs typeface="Times New Roman" panose="02020603050405020304" pitchFamily="18" charset="0"/>
              </a:rPr>
              <a:t> </a:t>
            </a:r>
            <a:endParaRPr lang="el-GR" sz="1500" dirty="0">
              <a:cs typeface="Times New Roman" panose="02020603050405020304" pitchFamily="18" charset="0"/>
            </a:endParaRPr>
          </a:p>
          <a:p>
            <a:pPr eaLnBrk="0" hangingPunct="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  <a:defRPr/>
            </a:pPr>
            <a:endParaRPr lang="el-GR" sz="1500" dirty="0">
              <a:cs typeface="Times New Roman" panose="02020603050405020304" pitchFamily="18" charset="0"/>
            </a:endParaRPr>
          </a:p>
        </p:txBody>
      </p:sp>
      <p:sp>
        <p:nvSpPr>
          <p:cNvPr id="9" name="TextBox 60">
            <a:extLst>
              <a:ext uri="{FF2B5EF4-FFF2-40B4-BE49-F238E27FC236}"/>
            </a:extLst>
          </p:cNvPr>
          <p:cNvSpPr txBox="1"/>
          <p:nvPr/>
        </p:nvSpPr>
        <p:spPr bwMode="auto">
          <a:xfrm>
            <a:off x="2701925" y="4116388"/>
            <a:ext cx="7356475" cy="95250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/>
          <a:extLst>
            <a:ext uri="{FAA26D3D-D897-4be2-8F04-BA451C77F1D7}"/>
          </a:extLst>
        </p:spPr>
        <p:txBody>
          <a:bodyPr lIns="108000" tIns="72000" rIns="72000" bIns="54000" anchor="ctr"/>
          <a:lstStyle>
            <a:defPPr>
              <a:defRPr lang="en-GB"/>
            </a:defPPr>
            <a:lvl1pPr marL="177800" indent="-177800">
              <a:spcBef>
                <a:spcPts val="1200"/>
              </a:spcBef>
              <a:buClrTx/>
              <a:buFont typeface="Arial" panose="020B0604020202020204" pitchFamily="34" charset="0"/>
              <a:buChar char="•"/>
              <a:defRPr sz="1200" b="0" i="0" kern="0">
                <a:latin typeface="+mn-lt"/>
                <a:ea typeface="Geneva" charset="0"/>
              </a:defRPr>
            </a:lvl1pPr>
            <a:lvl2pPr marL="742950" indent="-285750">
              <a:spcBef>
                <a:spcPct val="20000"/>
              </a:spcBef>
              <a:buChar char="–"/>
              <a:defRPr sz="1400">
                <a:ea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400">
                <a:ea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400">
                <a:ea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1400">
                <a:ea typeface="Arial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9pPr>
          </a:lstStyle>
          <a:p>
            <a:pPr eaLnBrk="0" hangingPunct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US" sz="1500" dirty="0">
                <a:cs typeface="Times New Roman" panose="02020603050405020304" pitchFamily="18" charset="0"/>
              </a:rPr>
              <a:t> </a:t>
            </a:r>
            <a:r>
              <a:rPr lang="el-GR" sz="1500" dirty="0" smtClean="0">
                <a:cs typeface="Times New Roman" panose="02020603050405020304" pitchFamily="18" charset="0"/>
              </a:rPr>
              <a:t> </a:t>
            </a:r>
          </a:p>
          <a:p>
            <a:pPr eaLnBrk="0" hangingPunct="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  <a:defRPr/>
            </a:pPr>
            <a:endParaRPr lang="el-GR" sz="1500" dirty="0" smtClean="0">
              <a:cs typeface="Times New Roman" panose="02020603050405020304" pitchFamily="18" charset="0"/>
            </a:endParaRPr>
          </a:p>
          <a:p>
            <a:pPr eaLnBrk="0" hangingPunct="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  <a:defRPr/>
            </a:pPr>
            <a:endParaRPr lang="el-GR" sz="1500" dirty="0" smtClean="0">
              <a:cs typeface="Times New Roman" panose="02020603050405020304" pitchFamily="18" charset="0"/>
            </a:endParaRPr>
          </a:p>
          <a:p>
            <a:pPr eaLnBrk="0" hangingPunct="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  <a:defRPr/>
            </a:pPr>
            <a:endParaRPr lang="el-GR" sz="1500" u="sng" dirty="0" smtClean="0">
              <a:cs typeface="Times New Roman" panose="02020603050405020304" pitchFamily="18" charset="0"/>
            </a:endParaRPr>
          </a:p>
          <a:p>
            <a:pPr eaLnBrk="0" hangingPunct="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  <a:defRPr/>
            </a:pPr>
            <a:r>
              <a:rPr lang="el-GR" sz="1500" u="sng" dirty="0" smtClean="0">
                <a:cs typeface="Times New Roman" panose="02020603050405020304" pitchFamily="18" charset="0"/>
              </a:rPr>
              <a:t>Στον κοινόχρηστο χώρο </a:t>
            </a:r>
            <a:r>
              <a:rPr lang="el-GR" sz="1500" dirty="0" smtClean="0">
                <a:cs typeface="Times New Roman" panose="02020603050405020304" pitchFamily="18" charset="0"/>
                <a:sym typeface="Wingdings" pitchFamily="2" charset="2"/>
              </a:rPr>
              <a:t> </a:t>
            </a:r>
            <a:r>
              <a:rPr lang="el-GR" sz="1500" dirty="0" smtClean="0">
                <a:cs typeface="Times New Roman" panose="02020603050405020304" pitchFamily="18" charset="0"/>
              </a:rPr>
              <a:t> </a:t>
            </a:r>
            <a:r>
              <a:rPr lang="el-GR" sz="1500" b="1" dirty="0" smtClean="0">
                <a:cs typeface="Times New Roman" panose="02020603050405020304" pitchFamily="18" charset="0"/>
              </a:rPr>
              <a:t>Ισχυρή σύσταση για </a:t>
            </a:r>
            <a:r>
              <a:rPr lang="el-GR" sz="1500" b="1" dirty="0">
                <a:cs typeface="Times New Roman" panose="02020603050405020304" pitchFamily="18" charset="0"/>
              </a:rPr>
              <a:t>χρήση μάσκας προστασίας </a:t>
            </a:r>
            <a:r>
              <a:rPr lang="el-GR" sz="1500" dirty="0">
                <a:cs typeface="Times New Roman" panose="02020603050405020304" pitchFamily="18" charset="0"/>
              </a:rPr>
              <a:t>από το προσωπικό </a:t>
            </a:r>
            <a:r>
              <a:rPr lang="el-GR" sz="1500" dirty="0" smtClean="0">
                <a:cs typeface="Times New Roman" panose="02020603050405020304" pitchFamily="18" charset="0"/>
              </a:rPr>
              <a:t>εργασίας </a:t>
            </a:r>
            <a:r>
              <a:rPr lang="el-GR" sz="1500" dirty="0">
                <a:cs typeface="Times New Roman" panose="02020603050405020304" pitchFamily="18" charset="0"/>
              </a:rPr>
              <a:t>και τους πελάτες/επισκέπτες/καταναλωτικό </a:t>
            </a:r>
            <a:r>
              <a:rPr lang="el-GR" sz="1500" dirty="0" smtClean="0">
                <a:cs typeface="Times New Roman" panose="02020603050405020304" pitchFamily="18" charset="0"/>
              </a:rPr>
              <a:t>κοινό.</a:t>
            </a:r>
          </a:p>
          <a:p>
            <a:pPr eaLnBrk="0" hangingPunct="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  <a:defRPr/>
            </a:pPr>
            <a:r>
              <a:rPr lang="el-GR" sz="1500" dirty="0" smtClean="0">
                <a:cs typeface="Times New Roman" panose="02020603050405020304" pitchFamily="18" charset="0"/>
              </a:rPr>
              <a:t> </a:t>
            </a:r>
            <a:r>
              <a:rPr lang="el-GR" sz="1500" u="sng" dirty="0" smtClean="0">
                <a:cs typeface="Times New Roman" panose="02020603050405020304" pitchFamily="18" charset="0"/>
              </a:rPr>
              <a:t>Εντός  των καταστημάτων </a:t>
            </a:r>
            <a:r>
              <a:rPr lang="el-GR" sz="1500" dirty="0" smtClean="0">
                <a:cs typeface="Times New Roman" panose="02020603050405020304" pitchFamily="18" charset="0"/>
                <a:sym typeface="Wingdings" pitchFamily="2" charset="2"/>
              </a:rPr>
              <a:t> </a:t>
            </a:r>
            <a:r>
              <a:rPr lang="el-GR" sz="1500" b="1" dirty="0" smtClean="0">
                <a:cs typeface="Times New Roman" panose="02020603050405020304" pitchFamily="18" charset="0"/>
                <a:sym typeface="Wingdings" pitchFamily="2" charset="2"/>
              </a:rPr>
              <a:t>Υποχρεωτική χρήση μάσκας προστασίας </a:t>
            </a:r>
            <a:r>
              <a:rPr lang="el-GR" sz="1500" dirty="0" smtClean="0">
                <a:cs typeface="Times New Roman" panose="02020603050405020304" pitchFamily="18" charset="0"/>
                <a:sym typeface="Wingdings" pitchFamily="2" charset="2"/>
              </a:rPr>
              <a:t>από το προσωπικό εργασίας και τους πελάτες.</a:t>
            </a:r>
            <a:endParaRPr lang="el-GR" sz="1500" dirty="0" smtClean="0">
              <a:cs typeface="Times New Roman" panose="02020603050405020304" pitchFamily="18" charset="0"/>
            </a:endParaRPr>
          </a:p>
          <a:p>
            <a:pPr eaLnBrk="0" hangingPunct="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  <a:defRPr/>
            </a:pPr>
            <a:endParaRPr lang="el-GR" sz="1500" dirty="0" smtClean="0">
              <a:cs typeface="Times New Roman" panose="02020603050405020304" pitchFamily="18" charset="0"/>
            </a:endParaRPr>
          </a:p>
          <a:p>
            <a:pPr eaLnBrk="0" hangingPunct="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  <a:defRPr/>
            </a:pPr>
            <a:endParaRPr lang="el-GR" sz="1500" dirty="0" smtClean="0">
              <a:cs typeface="Times New Roman" panose="02020603050405020304" pitchFamily="18" charset="0"/>
            </a:endParaRPr>
          </a:p>
          <a:p>
            <a:pPr eaLnBrk="0" hangingPunct="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  <a:defRPr/>
            </a:pPr>
            <a:endParaRPr lang="el-GR" sz="1500" dirty="0">
              <a:cs typeface="Times New Roman" panose="02020603050405020304" pitchFamily="18" charset="0"/>
            </a:endParaRPr>
          </a:p>
          <a:p>
            <a:pPr eaLnBrk="0" hangingPunct="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  <a:defRPr/>
            </a:pPr>
            <a:endParaRPr lang="el-GR" sz="1500" dirty="0">
              <a:cs typeface="Times New Roman" panose="02020603050405020304" pitchFamily="18" charset="0"/>
            </a:endParaRPr>
          </a:p>
        </p:txBody>
      </p:sp>
      <p:sp>
        <p:nvSpPr>
          <p:cNvPr id="10" name="TextBox 63">
            <a:extLst>
              <a:ext uri="{FF2B5EF4-FFF2-40B4-BE49-F238E27FC236}"/>
            </a:extLst>
          </p:cNvPr>
          <p:cNvSpPr txBox="1"/>
          <p:nvPr/>
        </p:nvSpPr>
        <p:spPr bwMode="auto">
          <a:xfrm>
            <a:off x="2709863" y="5146675"/>
            <a:ext cx="7346950" cy="57785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/>
          <a:extLst>
            <a:ext uri="{FAA26D3D-D897-4be2-8F04-BA451C77F1D7}"/>
          </a:extLst>
        </p:spPr>
        <p:txBody>
          <a:bodyPr lIns="108000" tIns="72000" rIns="72000" bIns="54000" anchor="ctr"/>
          <a:lstStyle>
            <a:defPPr>
              <a:defRPr lang="en-GB"/>
            </a:defPPr>
            <a:lvl1pPr marL="177800" indent="-177800">
              <a:spcBef>
                <a:spcPts val="1200"/>
              </a:spcBef>
              <a:buClrTx/>
              <a:buFont typeface="Arial" panose="020B0604020202020204" pitchFamily="34" charset="0"/>
              <a:buChar char="•"/>
              <a:defRPr sz="1200" b="0" i="0" kern="0">
                <a:latin typeface="+mn-lt"/>
                <a:ea typeface="Geneva" charset="0"/>
              </a:defRPr>
            </a:lvl1pPr>
            <a:lvl2pPr marL="742950" indent="-285750">
              <a:spcBef>
                <a:spcPct val="20000"/>
              </a:spcBef>
              <a:buChar char="–"/>
              <a:defRPr sz="1400">
                <a:ea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400">
                <a:ea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400">
                <a:ea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1400">
                <a:ea typeface="Arial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9pPr>
          </a:lstStyle>
          <a:p>
            <a:pPr eaLnBrk="0" hangingPunct="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  <a:defRPr/>
            </a:pPr>
            <a:r>
              <a:rPr lang="el-GR" sz="1500" dirty="0" smtClean="0">
                <a:cs typeface="Times New Roman" panose="02020603050405020304" pitchFamily="18" charset="0"/>
              </a:rPr>
              <a:t>  Συνιστάται </a:t>
            </a:r>
            <a:r>
              <a:rPr lang="el-GR" sz="1500" dirty="0">
                <a:cs typeface="Times New Roman" panose="02020603050405020304" pitchFamily="18" charset="0"/>
              </a:rPr>
              <a:t>η μη χρήση </a:t>
            </a:r>
            <a:r>
              <a:rPr lang="el-GR" sz="1500" b="1" dirty="0">
                <a:cs typeface="Times New Roman" panose="02020603050405020304" pitchFamily="18" charset="0"/>
              </a:rPr>
              <a:t>ανελκυστήρων</a:t>
            </a:r>
            <a:r>
              <a:rPr lang="el-GR" sz="1500" dirty="0">
                <a:cs typeface="Times New Roman" panose="02020603050405020304" pitchFamily="18" charset="0"/>
              </a:rPr>
              <a:t>. Αν η χρήση τους θεωρηθεί αναγκαία, η πληρότητα σε σχέση με το επιτρεπόμενο όριο θα πρέπει να είναι 40%.</a:t>
            </a:r>
          </a:p>
        </p:txBody>
      </p:sp>
      <p:sp>
        <p:nvSpPr>
          <p:cNvPr id="11" name="TextBox 66">
            <a:extLst>
              <a:ext uri="{FF2B5EF4-FFF2-40B4-BE49-F238E27FC236}"/>
            </a:extLst>
          </p:cNvPr>
          <p:cNvSpPr txBox="1"/>
          <p:nvPr/>
        </p:nvSpPr>
        <p:spPr bwMode="auto">
          <a:xfrm>
            <a:off x="2692400" y="2122488"/>
            <a:ext cx="7364413" cy="414337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  <a:effectLst/>
          <a:extLst>
            <a:ext uri="{FAA26D3D-D897-4be2-8F04-BA451C77F1D7}"/>
          </a:extLst>
        </p:spPr>
        <p:txBody>
          <a:bodyPr lIns="108000" tIns="252000" rIns="72000" bIns="54000" anchor="ctr"/>
          <a:lstStyle>
            <a:defPPr>
              <a:defRPr lang="en-GB"/>
            </a:defPPr>
            <a:lvl1pPr marL="177800" indent="-177800">
              <a:spcBef>
                <a:spcPts val="1200"/>
              </a:spcBef>
              <a:buClrTx/>
              <a:buFont typeface="Arial" panose="020B0604020202020204" pitchFamily="34" charset="0"/>
              <a:buChar char="•"/>
              <a:defRPr sz="1200" b="0" i="0" kern="0">
                <a:latin typeface="+mn-lt"/>
                <a:ea typeface="Geneva" charset="0"/>
              </a:defRPr>
            </a:lvl1pPr>
            <a:lvl2pPr marL="742950" indent="-285750">
              <a:spcBef>
                <a:spcPct val="20000"/>
              </a:spcBef>
              <a:buChar char="–"/>
              <a:defRPr sz="1400">
                <a:ea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400">
                <a:ea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400">
                <a:ea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1400">
                <a:ea typeface="Arial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9pPr>
          </a:lstStyle>
          <a:p>
            <a:pPr marL="0" indent="0" eaLnBrk="0" hangingPunct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l-GR" sz="1600" b="1" dirty="0" smtClean="0">
                <a:solidFill>
                  <a:srgbClr val="002060"/>
                </a:solidFill>
                <a:cs typeface="+mn-cs"/>
              </a:rPr>
              <a:t>Ειδικές Ρυθμίσεις </a:t>
            </a:r>
            <a:endParaRPr lang="el-GR" sz="1600" b="1" dirty="0">
              <a:solidFill>
                <a:srgbClr val="002060"/>
              </a:solidFill>
              <a:cs typeface="+mn-cs"/>
            </a:endParaRPr>
          </a:p>
          <a:p>
            <a:pPr marL="0" indent="0" eaLnBrk="0" hangingPunct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el-GR" sz="1500" dirty="0">
              <a:cs typeface="Times New Roman" panose="02020603050405020304" pitchFamily="18" charset="0"/>
            </a:endParaRPr>
          </a:p>
        </p:txBody>
      </p:sp>
      <p:sp>
        <p:nvSpPr>
          <p:cNvPr id="12" name="TextBox 67">
            <a:extLst>
              <a:ext uri="{FF2B5EF4-FFF2-40B4-BE49-F238E27FC236}"/>
            </a:extLst>
          </p:cNvPr>
          <p:cNvSpPr txBox="1"/>
          <p:nvPr/>
        </p:nvSpPr>
        <p:spPr bwMode="auto">
          <a:xfrm>
            <a:off x="1463675" y="2112963"/>
            <a:ext cx="1181100" cy="423862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  <a:effectLst/>
          <a:extLst>
            <a:ext uri="{FAA26D3D-D897-4be2-8F04-BA451C77F1D7}"/>
          </a:extLst>
        </p:spPr>
        <p:txBody>
          <a:bodyPr lIns="81000" tIns="54000" rIns="54000" bIns="54000" anchor="ctr"/>
          <a:lstStyle>
            <a:defPPr>
              <a:defRPr lang="en-GB"/>
            </a:defPPr>
            <a:lvl1pPr marL="177800" indent="-177800">
              <a:spcBef>
                <a:spcPts val="1200"/>
              </a:spcBef>
              <a:buClrTx/>
              <a:buFont typeface="Arial" panose="020B0604020202020204" pitchFamily="34" charset="0"/>
              <a:buChar char="•"/>
              <a:defRPr sz="1200" b="0" i="0" kern="0">
                <a:latin typeface="+mn-lt"/>
                <a:ea typeface="Geneva" charset="0"/>
              </a:defRPr>
            </a:lvl1pPr>
            <a:lvl2pPr marL="742950" indent="-285750">
              <a:spcBef>
                <a:spcPct val="20000"/>
              </a:spcBef>
              <a:buChar char="–"/>
              <a:defRPr sz="1400">
                <a:ea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400">
                <a:ea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400">
                <a:ea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1400">
                <a:ea typeface="Arial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9pPr>
          </a:lstStyle>
          <a:p>
            <a:pPr marL="0" indent="0" eaLnBrk="0" hangingPunct="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/>
            </a:pPr>
            <a:r>
              <a:rPr lang="el-GR" sz="1500" b="1" dirty="0" smtClean="0">
                <a:solidFill>
                  <a:schemeClr val="bg1"/>
                </a:solidFill>
                <a:cs typeface="Times New Roman" panose="02020603050405020304" pitchFamily="18" charset="0"/>
              </a:rPr>
              <a:t>       ΚΑΔ</a:t>
            </a:r>
            <a:endParaRPr lang="el-GR" sz="1500" b="1" dirty="0">
              <a:solidFill>
                <a:schemeClr val="bg1"/>
              </a:solidFill>
              <a:cs typeface="Times New Roman" panose="02020603050405020304" pitchFamily="18" charset="0"/>
            </a:endParaRPr>
          </a:p>
        </p:txBody>
      </p:sp>
      <p:sp>
        <p:nvSpPr>
          <p:cNvPr id="13" name="TextBox 16">
            <a:extLst>
              <a:ext uri="{FF2B5EF4-FFF2-40B4-BE49-F238E27FC236}"/>
            </a:extLst>
          </p:cNvPr>
          <p:cNvSpPr txBox="1"/>
          <p:nvPr/>
        </p:nvSpPr>
        <p:spPr bwMode="auto">
          <a:xfrm>
            <a:off x="2709863" y="5786438"/>
            <a:ext cx="7346950" cy="59055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/>
          <a:extLst>
            <a:ext uri="{FAA26D3D-D897-4be2-8F04-BA451C77F1D7}"/>
          </a:extLst>
        </p:spPr>
        <p:txBody>
          <a:bodyPr lIns="108000" tIns="72000" rIns="72000" bIns="54000" anchor="ctr"/>
          <a:lstStyle>
            <a:defPPr>
              <a:defRPr lang="en-GB"/>
            </a:defPPr>
            <a:lvl1pPr marL="177800" indent="-177800">
              <a:spcBef>
                <a:spcPts val="1200"/>
              </a:spcBef>
              <a:buClrTx/>
              <a:buFont typeface="Arial" panose="020B0604020202020204" pitchFamily="34" charset="0"/>
              <a:buChar char="•"/>
              <a:defRPr sz="1200" b="0" i="0" kern="0">
                <a:latin typeface="+mn-lt"/>
                <a:ea typeface="Geneva" charset="0"/>
              </a:defRPr>
            </a:lvl1pPr>
            <a:lvl2pPr marL="742950" indent="-285750">
              <a:spcBef>
                <a:spcPct val="20000"/>
              </a:spcBef>
              <a:buChar char="–"/>
              <a:defRPr sz="1400">
                <a:ea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400">
                <a:ea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400">
                <a:ea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1400">
                <a:ea typeface="Arial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9pPr>
          </a:lstStyle>
          <a:p>
            <a:pPr eaLnBrk="0" hangingPunct="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  <a:defRPr/>
            </a:pPr>
            <a:r>
              <a:rPr lang="en-US" sz="1500" dirty="0">
                <a:cs typeface="Times New Roman" panose="02020603050405020304" pitchFamily="18" charset="0"/>
              </a:rPr>
              <a:t> </a:t>
            </a:r>
            <a:r>
              <a:rPr lang="el-GR" sz="1500" dirty="0" smtClean="0">
                <a:cs typeface="Times New Roman" panose="02020603050405020304" pitchFamily="18" charset="0"/>
              </a:rPr>
              <a:t> Σε </a:t>
            </a:r>
            <a:r>
              <a:rPr lang="el-GR" sz="1500" dirty="0">
                <a:cs typeface="Times New Roman" panose="02020603050405020304" pitchFamily="18" charset="0"/>
              </a:rPr>
              <a:t>περίπτωση ύπαρξης κυλιόμενων κλιμάκων </a:t>
            </a:r>
            <a:r>
              <a:rPr lang="el-GR" sz="1500" b="1" dirty="0">
                <a:cs typeface="Times New Roman" panose="02020603050405020304" pitchFamily="18" charset="0"/>
              </a:rPr>
              <a:t>δεν επιτρέπεται η χρήση ανελκυστήρα παρά μόνο σε </a:t>
            </a:r>
            <a:r>
              <a:rPr lang="el-GR" sz="1500" b="1" dirty="0" err="1">
                <a:cs typeface="Times New Roman" panose="02020603050405020304" pitchFamily="18" charset="0"/>
              </a:rPr>
              <a:t>ΑΜεΑ</a:t>
            </a:r>
            <a:r>
              <a:rPr lang="el-GR" sz="1500" b="1" dirty="0">
                <a:cs typeface="Times New Roman" panose="02020603050405020304" pitchFamily="18" charset="0"/>
              </a:rPr>
              <a:t>, σε ηλικιωμένα άτομα ή για χρήση τροφοδοσίας</a:t>
            </a:r>
            <a:r>
              <a:rPr lang="el-GR" sz="1500" dirty="0">
                <a:cs typeface="Times New Roman" panose="02020603050405020304" pitchFamily="18" charset="0"/>
              </a:rPr>
              <a:t>. </a:t>
            </a:r>
            <a:endParaRPr lang="en-US" sz="1500" dirty="0" smtClean="0">
              <a:cs typeface="Times New Roman" panose="02020603050405020304" pitchFamily="18" charset="0"/>
            </a:endParaRPr>
          </a:p>
        </p:txBody>
      </p:sp>
      <p:sp>
        <p:nvSpPr>
          <p:cNvPr id="338955" name="3 - TextBox"/>
          <p:cNvSpPr txBox="1">
            <a:spLocks noChangeArrowheads="1"/>
          </p:cNvSpPr>
          <p:nvPr/>
        </p:nvSpPr>
        <p:spPr bwMode="auto">
          <a:xfrm>
            <a:off x="555625" y="1533525"/>
            <a:ext cx="1072832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l-GR" sz="2000" b="1">
                <a:solidFill>
                  <a:srgbClr val="002060"/>
                </a:solidFill>
                <a:latin typeface="Calibri" pitchFamily="34" charset="0"/>
              </a:rPr>
              <a:t>Κανόνες λειτουργίας επιχειρήσεων λιανικού εμπορίου – Ειδικές Ρυθμίσεις</a:t>
            </a:r>
          </a:p>
        </p:txBody>
      </p:sp>
      <p:sp>
        <p:nvSpPr>
          <p:cNvPr id="338956" name="Freeform 106"/>
          <p:cNvSpPr>
            <a:spLocks noEditPoints="1"/>
          </p:cNvSpPr>
          <p:nvPr/>
        </p:nvSpPr>
        <p:spPr bwMode="auto">
          <a:xfrm>
            <a:off x="1824038" y="3017838"/>
            <a:ext cx="530225" cy="560387"/>
          </a:xfrm>
          <a:custGeom>
            <a:avLst/>
            <a:gdLst>
              <a:gd name="T0" fmla="*/ 408940 w 192"/>
              <a:gd name="T1" fmla="*/ 90474 h 192"/>
              <a:gd name="T2" fmla="*/ 408940 w 192"/>
              <a:gd name="T3" fmla="*/ 0 h 192"/>
              <a:gd name="T4" fmla="*/ 121577 w 192"/>
              <a:gd name="T5" fmla="*/ 0 h 192"/>
              <a:gd name="T6" fmla="*/ 121577 w 192"/>
              <a:gd name="T7" fmla="*/ 90474 h 192"/>
              <a:gd name="T8" fmla="*/ 0 w 192"/>
              <a:gd name="T9" fmla="*/ 90474 h 192"/>
              <a:gd name="T10" fmla="*/ 0 w 192"/>
              <a:gd name="T11" fmla="*/ 224726 h 192"/>
              <a:gd name="T12" fmla="*/ 0 w 192"/>
              <a:gd name="T13" fmla="*/ 560355 h 192"/>
              <a:gd name="T14" fmla="*/ 428282 w 192"/>
              <a:gd name="T15" fmla="*/ 560355 h 192"/>
              <a:gd name="T16" fmla="*/ 530517 w 192"/>
              <a:gd name="T17" fmla="*/ 560355 h 192"/>
              <a:gd name="T18" fmla="*/ 530517 w 192"/>
              <a:gd name="T19" fmla="*/ 90474 h 192"/>
              <a:gd name="T20" fmla="*/ 408940 w 192"/>
              <a:gd name="T21" fmla="*/ 90474 h 192"/>
              <a:gd name="T22" fmla="*/ 143682 w 192"/>
              <a:gd name="T23" fmla="*/ 23348 h 192"/>
              <a:gd name="T24" fmla="*/ 386835 w 192"/>
              <a:gd name="T25" fmla="*/ 23348 h 192"/>
              <a:gd name="T26" fmla="*/ 386835 w 192"/>
              <a:gd name="T27" fmla="*/ 90474 h 192"/>
              <a:gd name="T28" fmla="*/ 143682 w 192"/>
              <a:gd name="T29" fmla="*/ 90474 h 192"/>
              <a:gd name="T30" fmla="*/ 143682 w 192"/>
              <a:gd name="T31" fmla="*/ 23348 h 192"/>
              <a:gd name="T32" fmla="*/ 22105 w 192"/>
              <a:gd name="T33" fmla="*/ 537007 h 192"/>
              <a:gd name="T34" fmla="*/ 22105 w 192"/>
              <a:gd name="T35" fmla="*/ 291852 h 192"/>
              <a:gd name="T36" fmla="*/ 71841 w 192"/>
              <a:gd name="T37" fmla="*/ 291852 h 192"/>
              <a:gd name="T38" fmla="*/ 356441 w 192"/>
              <a:gd name="T39" fmla="*/ 291852 h 192"/>
              <a:gd name="T40" fmla="*/ 406177 w 192"/>
              <a:gd name="T41" fmla="*/ 291852 h 192"/>
              <a:gd name="T42" fmla="*/ 406177 w 192"/>
              <a:gd name="T43" fmla="*/ 537007 h 192"/>
              <a:gd name="T44" fmla="*/ 22105 w 192"/>
              <a:gd name="T45" fmla="*/ 537007 h 192"/>
              <a:gd name="T46" fmla="*/ 93946 w 192"/>
              <a:gd name="T47" fmla="*/ 268503 h 192"/>
              <a:gd name="T48" fmla="*/ 168550 w 192"/>
              <a:gd name="T49" fmla="*/ 201378 h 192"/>
              <a:gd name="T50" fmla="*/ 259732 w 192"/>
              <a:gd name="T51" fmla="*/ 201378 h 192"/>
              <a:gd name="T52" fmla="*/ 334336 w 192"/>
              <a:gd name="T53" fmla="*/ 268503 h 192"/>
              <a:gd name="T54" fmla="*/ 93946 w 192"/>
              <a:gd name="T55" fmla="*/ 268503 h 192"/>
              <a:gd name="T56" fmla="*/ 508412 w 192"/>
              <a:gd name="T57" fmla="*/ 537007 h 192"/>
              <a:gd name="T58" fmla="*/ 428282 w 192"/>
              <a:gd name="T59" fmla="*/ 537007 h 192"/>
              <a:gd name="T60" fmla="*/ 428282 w 192"/>
              <a:gd name="T61" fmla="*/ 268503 h 192"/>
              <a:gd name="T62" fmla="*/ 356441 w 192"/>
              <a:gd name="T63" fmla="*/ 268503 h 192"/>
              <a:gd name="T64" fmla="*/ 259732 w 192"/>
              <a:gd name="T65" fmla="*/ 178029 h 192"/>
              <a:gd name="T66" fmla="*/ 168550 w 192"/>
              <a:gd name="T67" fmla="*/ 178029 h 192"/>
              <a:gd name="T68" fmla="*/ 71841 w 192"/>
              <a:gd name="T69" fmla="*/ 268503 h 192"/>
              <a:gd name="T70" fmla="*/ 22105 w 192"/>
              <a:gd name="T71" fmla="*/ 268503 h 192"/>
              <a:gd name="T72" fmla="*/ 22105 w 192"/>
              <a:gd name="T73" fmla="*/ 116741 h 192"/>
              <a:gd name="T74" fmla="*/ 508412 w 192"/>
              <a:gd name="T75" fmla="*/ 116741 h 192"/>
              <a:gd name="T76" fmla="*/ 508412 w 192"/>
              <a:gd name="T77" fmla="*/ 537007 h 192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w 192"/>
              <a:gd name="T118" fmla="*/ 0 h 192"/>
              <a:gd name="T119" fmla="*/ 192 w 192"/>
              <a:gd name="T120" fmla="*/ 192 h 192"/>
            </a:gdLst>
            <a:ahLst/>
            <a:cxnLst>
              <a:cxn ang="T78">
                <a:pos x="T0" y="T1"/>
              </a:cxn>
              <a:cxn ang="T79">
                <a:pos x="T2" y="T3"/>
              </a:cxn>
              <a:cxn ang="T80">
                <a:pos x="T4" y="T5"/>
              </a:cxn>
              <a:cxn ang="T81">
                <a:pos x="T6" y="T7"/>
              </a:cxn>
              <a:cxn ang="T82">
                <a:pos x="T8" y="T9"/>
              </a:cxn>
              <a:cxn ang="T83">
                <a:pos x="T10" y="T11"/>
              </a:cxn>
              <a:cxn ang="T84">
                <a:pos x="T12" y="T13"/>
              </a:cxn>
              <a:cxn ang="T85">
                <a:pos x="T14" y="T15"/>
              </a:cxn>
              <a:cxn ang="T86">
                <a:pos x="T16" y="T17"/>
              </a:cxn>
              <a:cxn ang="T87">
                <a:pos x="T18" y="T19"/>
              </a:cxn>
              <a:cxn ang="T88">
                <a:pos x="T20" y="T21"/>
              </a:cxn>
              <a:cxn ang="T89">
                <a:pos x="T22" y="T23"/>
              </a:cxn>
              <a:cxn ang="T90">
                <a:pos x="T24" y="T25"/>
              </a:cxn>
              <a:cxn ang="T91">
                <a:pos x="T26" y="T27"/>
              </a:cxn>
              <a:cxn ang="T92">
                <a:pos x="T28" y="T29"/>
              </a:cxn>
              <a:cxn ang="T93">
                <a:pos x="T30" y="T31"/>
              </a:cxn>
              <a:cxn ang="T94">
                <a:pos x="T32" y="T33"/>
              </a:cxn>
              <a:cxn ang="T95">
                <a:pos x="T34" y="T35"/>
              </a:cxn>
              <a:cxn ang="T96">
                <a:pos x="T36" y="T37"/>
              </a:cxn>
              <a:cxn ang="T97">
                <a:pos x="T38" y="T39"/>
              </a:cxn>
              <a:cxn ang="T98">
                <a:pos x="T40" y="T41"/>
              </a:cxn>
              <a:cxn ang="T99">
                <a:pos x="T42" y="T43"/>
              </a:cxn>
              <a:cxn ang="T100">
                <a:pos x="T44" y="T45"/>
              </a:cxn>
              <a:cxn ang="T101">
                <a:pos x="T46" y="T47"/>
              </a:cxn>
              <a:cxn ang="T102">
                <a:pos x="T48" y="T49"/>
              </a:cxn>
              <a:cxn ang="T103">
                <a:pos x="T50" y="T51"/>
              </a:cxn>
              <a:cxn ang="T104">
                <a:pos x="T52" y="T53"/>
              </a:cxn>
              <a:cxn ang="T105">
                <a:pos x="T54" y="T55"/>
              </a:cxn>
              <a:cxn ang="T106">
                <a:pos x="T56" y="T57"/>
              </a:cxn>
              <a:cxn ang="T107">
                <a:pos x="T58" y="T59"/>
              </a:cxn>
              <a:cxn ang="T108">
                <a:pos x="T60" y="T61"/>
              </a:cxn>
              <a:cxn ang="T109">
                <a:pos x="T62" y="T63"/>
              </a:cxn>
              <a:cxn ang="T110">
                <a:pos x="T64" y="T65"/>
              </a:cxn>
              <a:cxn ang="T111">
                <a:pos x="T66" y="T67"/>
              </a:cxn>
              <a:cxn ang="T112">
                <a:pos x="T68" y="T69"/>
              </a:cxn>
              <a:cxn ang="T113">
                <a:pos x="T70" y="T71"/>
              </a:cxn>
              <a:cxn ang="T114">
                <a:pos x="T72" y="T73"/>
              </a:cxn>
              <a:cxn ang="T115">
                <a:pos x="T74" y="T75"/>
              </a:cxn>
              <a:cxn ang="T116">
                <a:pos x="T76" y="T77"/>
              </a:cxn>
            </a:cxnLst>
            <a:rect l="T117" t="T118" r="T119" b="T120"/>
            <a:pathLst>
              <a:path w="192" h="192">
                <a:moveTo>
                  <a:pt x="148" y="31"/>
                </a:moveTo>
                <a:cubicBezTo>
                  <a:pt x="148" y="0"/>
                  <a:pt x="148" y="0"/>
                  <a:pt x="148" y="0"/>
                </a:cubicBezTo>
                <a:cubicBezTo>
                  <a:pt x="44" y="0"/>
                  <a:pt x="44" y="0"/>
                  <a:pt x="44" y="0"/>
                </a:cubicBezTo>
                <a:cubicBezTo>
                  <a:pt x="44" y="31"/>
                  <a:pt x="44" y="31"/>
                  <a:pt x="44" y="31"/>
                </a:cubicBezTo>
                <a:cubicBezTo>
                  <a:pt x="0" y="31"/>
                  <a:pt x="0" y="31"/>
                  <a:pt x="0" y="31"/>
                </a:cubicBezTo>
                <a:cubicBezTo>
                  <a:pt x="0" y="77"/>
                  <a:pt x="0" y="77"/>
                  <a:pt x="0" y="77"/>
                </a:cubicBezTo>
                <a:cubicBezTo>
                  <a:pt x="0" y="192"/>
                  <a:pt x="0" y="192"/>
                  <a:pt x="0" y="192"/>
                </a:cubicBezTo>
                <a:cubicBezTo>
                  <a:pt x="155" y="192"/>
                  <a:pt x="155" y="192"/>
                  <a:pt x="155" y="192"/>
                </a:cubicBezTo>
                <a:cubicBezTo>
                  <a:pt x="192" y="192"/>
                  <a:pt x="192" y="192"/>
                  <a:pt x="192" y="192"/>
                </a:cubicBezTo>
                <a:cubicBezTo>
                  <a:pt x="192" y="31"/>
                  <a:pt x="192" y="31"/>
                  <a:pt x="192" y="31"/>
                </a:cubicBezTo>
                <a:lnTo>
                  <a:pt x="148" y="31"/>
                </a:lnTo>
                <a:close/>
                <a:moveTo>
                  <a:pt x="52" y="8"/>
                </a:moveTo>
                <a:cubicBezTo>
                  <a:pt x="140" y="8"/>
                  <a:pt x="140" y="8"/>
                  <a:pt x="140" y="8"/>
                </a:cubicBezTo>
                <a:cubicBezTo>
                  <a:pt x="140" y="31"/>
                  <a:pt x="140" y="31"/>
                  <a:pt x="140" y="31"/>
                </a:cubicBezTo>
                <a:cubicBezTo>
                  <a:pt x="52" y="31"/>
                  <a:pt x="52" y="31"/>
                  <a:pt x="52" y="31"/>
                </a:cubicBezTo>
                <a:lnTo>
                  <a:pt x="52" y="8"/>
                </a:lnTo>
                <a:close/>
                <a:moveTo>
                  <a:pt x="8" y="184"/>
                </a:moveTo>
                <a:cubicBezTo>
                  <a:pt x="8" y="100"/>
                  <a:pt x="8" y="100"/>
                  <a:pt x="8" y="100"/>
                </a:cubicBezTo>
                <a:cubicBezTo>
                  <a:pt x="26" y="100"/>
                  <a:pt x="26" y="100"/>
                  <a:pt x="26" y="100"/>
                </a:cubicBezTo>
                <a:cubicBezTo>
                  <a:pt x="129" y="100"/>
                  <a:pt x="129" y="100"/>
                  <a:pt x="129" y="100"/>
                </a:cubicBezTo>
                <a:cubicBezTo>
                  <a:pt x="147" y="100"/>
                  <a:pt x="147" y="100"/>
                  <a:pt x="147" y="100"/>
                </a:cubicBezTo>
                <a:cubicBezTo>
                  <a:pt x="147" y="184"/>
                  <a:pt x="147" y="184"/>
                  <a:pt x="147" y="184"/>
                </a:cubicBezTo>
                <a:lnTo>
                  <a:pt x="8" y="184"/>
                </a:lnTo>
                <a:close/>
                <a:moveTo>
                  <a:pt x="34" y="92"/>
                </a:moveTo>
                <a:cubicBezTo>
                  <a:pt x="36" y="79"/>
                  <a:pt x="47" y="69"/>
                  <a:pt x="61" y="69"/>
                </a:cubicBezTo>
                <a:cubicBezTo>
                  <a:pt x="94" y="69"/>
                  <a:pt x="94" y="69"/>
                  <a:pt x="94" y="69"/>
                </a:cubicBezTo>
                <a:cubicBezTo>
                  <a:pt x="108" y="69"/>
                  <a:pt x="119" y="79"/>
                  <a:pt x="121" y="92"/>
                </a:cubicBezTo>
                <a:lnTo>
                  <a:pt x="34" y="92"/>
                </a:lnTo>
                <a:close/>
                <a:moveTo>
                  <a:pt x="184" y="184"/>
                </a:moveTo>
                <a:cubicBezTo>
                  <a:pt x="155" y="184"/>
                  <a:pt x="155" y="184"/>
                  <a:pt x="155" y="184"/>
                </a:cubicBezTo>
                <a:cubicBezTo>
                  <a:pt x="155" y="92"/>
                  <a:pt x="155" y="92"/>
                  <a:pt x="155" y="92"/>
                </a:cubicBezTo>
                <a:cubicBezTo>
                  <a:pt x="129" y="92"/>
                  <a:pt x="129" y="92"/>
                  <a:pt x="129" y="92"/>
                </a:cubicBezTo>
                <a:cubicBezTo>
                  <a:pt x="127" y="75"/>
                  <a:pt x="112" y="61"/>
                  <a:pt x="94" y="61"/>
                </a:cubicBezTo>
                <a:cubicBezTo>
                  <a:pt x="61" y="61"/>
                  <a:pt x="61" y="61"/>
                  <a:pt x="61" y="61"/>
                </a:cubicBezTo>
                <a:cubicBezTo>
                  <a:pt x="43" y="61"/>
                  <a:pt x="28" y="75"/>
                  <a:pt x="26" y="92"/>
                </a:cubicBezTo>
                <a:cubicBezTo>
                  <a:pt x="8" y="92"/>
                  <a:pt x="8" y="92"/>
                  <a:pt x="8" y="92"/>
                </a:cubicBezTo>
                <a:cubicBezTo>
                  <a:pt x="8" y="40"/>
                  <a:pt x="8" y="40"/>
                  <a:pt x="8" y="40"/>
                </a:cubicBezTo>
                <a:cubicBezTo>
                  <a:pt x="184" y="40"/>
                  <a:pt x="184" y="40"/>
                  <a:pt x="184" y="40"/>
                </a:cubicBezTo>
                <a:lnTo>
                  <a:pt x="184" y="184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 lIns="114300" tIns="57150" rIns="114300" bIns="57150"/>
          <a:lstStyle/>
          <a:p>
            <a:endParaRPr lang="el-G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9969" name="3 - Θέση αριθμού διαφάνειας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 numCol="1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buSzPts val="900"/>
            </a:pPr>
            <a:fld id="{E5038D96-4DEA-4F45-BD36-C09C1AD4C1BC}" type="slidenum">
              <a:rPr lang="en-US">
                <a:solidFill>
                  <a:srgbClr val="000000"/>
                </a:solidFill>
                <a:latin typeface="Arial" charset="0"/>
                <a:cs typeface="Arial" charset="0"/>
                <a:sym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SzPts val="900"/>
              </a:pPr>
              <a:t>9</a:t>
            </a:fld>
            <a:endParaRPr lang="en-US">
              <a:solidFill>
                <a:srgbClr val="000000"/>
              </a:solidFill>
              <a:latin typeface="Arial" charset="0"/>
              <a:cs typeface="Arial" charset="0"/>
              <a:sym typeface="Arial" charset="0"/>
            </a:endParaRPr>
          </a:p>
        </p:txBody>
      </p:sp>
      <p:sp>
        <p:nvSpPr>
          <p:cNvPr id="5" name="TextBox 17">
            <a:extLst>
              <a:ext uri="{FF2B5EF4-FFF2-40B4-BE49-F238E27FC236}"/>
            </a:extLst>
          </p:cNvPr>
          <p:cNvSpPr txBox="1"/>
          <p:nvPr/>
        </p:nvSpPr>
        <p:spPr bwMode="auto">
          <a:xfrm>
            <a:off x="465138" y="2446338"/>
            <a:ext cx="1106487" cy="3881437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  <a:effectLst/>
          <a:extLst>
            <a:ext uri="{FAA26D3D-D897-4be2-8F04-BA451C77F1D7}"/>
          </a:extLst>
        </p:spPr>
        <p:txBody>
          <a:bodyPr lIns="81000" tIns="54000" rIns="54000" bIns="54000" anchor="ctr"/>
          <a:lstStyle>
            <a:defPPr>
              <a:defRPr lang="en-GB"/>
            </a:defPPr>
            <a:lvl1pPr marL="177800" indent="-177800">
              <a:spcBef>
                <a:spcPts val="1200"/>
              </a:spcBef>
              <a:buClrTx/>
              <a:buFont typeface="Arial" panose="020B0604020202020204" pitchFamily="34" charset="0"/>
              <a:buChar char="•"/>
              <a:defRPr sz="1200" b="0" i="0" kern="0">
                <a:latin typeface="+mn-lt"/>
                <a:ea typeface="Geneva" charset="0"/>
              </a:defRPr>
            </a:lvl1pPr>
            <a:lvl2pPr marL="742950" indent="-285750">
              <a:spcBef>
                <a:spcPct val="20000"/>
              </a:spcBef>
              <a:buChar char="–"/>
              <a:defRPr sz="1400">
                <a:ea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400">
                <a:ea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400">
                <a:ea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1400">
                <a:ea typeface="Arial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9pPr>
          </a:lstStyle>
          <a:p>
            <a:pPr marL="0" indent="0" eaLnBrk="0" hangingPunct="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/>
            </a:pPr>
            <a:r>
              <a:rPr lang="el-GR" sz="1300" b="1" dirty="0" smtClean="0">
                <a:solidFill>
                  <a:schemeClr val="bg1"/>
                </a:solidFill>
                <a:cs typeface="Times New Roman" panose="02020603050405020304" pitchFamily="18" charset="0"/>
              </a:rPr>
              <a:t>96.04.10.02</a:t>
            </a:r>
          </a:p>
          <a:p>
            <a:pPr marL="0" indent="0" eaLnBrk="0" hangingPunct="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/>
            </a:pPr>
            <a:r>
              <a:rPr lang="el-GR" sz="1300" b="1" dirty="0" smtClean="0">
                <a:solidFill>
                  <a:schemeClr val="bg1"/>
                </a:solidFill>
                <a:cs typeface="Times New Roman" panose="02020603050405020304" pitchFamily="18" charset="0"/>
              </a:rPr>
              <a:t>96.04.10.06</a:t>
            </a:r>
            <a:endParaRPr lang="en-US" sz="1300" b="1" dirty="0" smtClean="0">
              <a:solidFill>
                <a:schemeClr val="bg1"/>
              </a:solidFill>
              <a:cs typeface="Times New Roman" panose="02020603050405020304" pitchFamily="18" charset="0"/>
            </a:endParaRPr>
          </a:p>
          <a:p>
            <a:pPr marL="0" indent="0" eaLnBrk="0" hangingPunct="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/>
            </a:pPr>
            <a:endParaRPr lang="el-GR" sz="1300" b="1" dirty="0" smtClean="0">
              <a:solidFill>
                <a:schemeClr val="bg1"/>
              </a:solidFill>
              <a:cs typeface="Times New Roman" panose="02020603050405020304" pitchFamily="18" charset="0"/>
            </a:endParaRPr>
          </a:p>
          <a:p>
            <a:pPr marL="0" indent="0" eaLnBrk="0" hangingPunct="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/>
            </a:pPr>
            <a:endParaRPr lang="el-GR" sz="1300" b="1" dirty="0">
              <a:solidFill>
                <a:schemeClr val="bg1"/>
              </a:solidFill>
              <a:cs typeface="Times New Roman" panose="02020603050405020304" pitchFamily="18" charset="0"/>
            </a:endParaRPr>
          </a:p>
        </p:txBody>
      </p:sp>
      <p:sp>
        <p:nvSpPr>
          <p:cNvPr id="6" name="TextBox 18">
            <a:extLst>
              <a:ext uri="{FF2B5EF4-FFF2-40B4-BE49-F238E27FC236}"/>
            </a:extLst>
          </p:cNvPr>
          <p:cNvSpPr txBox="1"/>
          <p:nvPr/>
        </p:nvSpPr>
        <p:spPr bwMode="auto">
          <a:xfrm>
            <a:off x="1628775" y="4549775"/>
            <a:ext cx="6686550" cy="43180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/>
          <a:extLst>
            <a:ext uri="{FAA26D3D-D897-4be2-8F04-BA451C77F1D7}"/>
          </a:extLst>
        </p:spPr>
        <p:txBody>
          <a:bodyPr lIns="108000" tIns="144000" rIns="72000" bIns="54000" anchor="ctr"/>
          <a:lstStyle>
            <a:defPPr>
              <a:defRPr lang="en-GB"/>
            </a:defPPr>
            <a:lvl1pPr marL="177800" indent="-177800">
              <a:spcBef>
                <a:spcPts val="1200"/>
              </a:spcBef>
              <a:buClrTx/>
              <a:buFont typeface="Arial" panose="020B0604020202020204" pitchFamily="34" charset="0"/>
              <a:buChar char="•"/>
              <a:defRPr sz="1200" b="0" i="0" kern="0">
                <a:latin typeface="+mn-lt"/>
                <a:ea typeface="Geneva" charset="0"/>
              </a:defRPr>
            </a:lvl1pPr>
            <a:lvl2pPr marL="742950" indent="-285750">
              <a:spcBef>
                <a:spcPct val="20000"/>
              </a:spcBef>
              <a:buChar char="–"/>
              <a:defRPr sz="1400">
                <a:ea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400">
                <a:ea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400">
                <a:ea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1400">
                <a:ea typeface="Arial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9pPr>
          </a:lstStyle>
          <a:p>
            <a:pPr marL="0" indent="0" eaLnBrk="0" hangingPunct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l-GR" sz="1300" dirty="0">
                <a:cs typeface="Times New Roman" panose="02020603050405020304" pitchFamily="18" charset="0"/>
              </a:rPr>
              <a:t>Έως 20 τ.μ. </a:t>
            </a:r>
          </a:p>
        </p:txBody>
      </p:sp>
      <p:sp>
        <p:nvSpPr>
          <p:cNvPr id="7" name="TextBox 19">
            <a:extLst>
              <a:ext uri="{FF2B5EF4-FFF2-40B4-BE49-F238E27FC236}"/>
            </a:extLst>
          </p:cNvPr>
          <p:cNvSpPr txBox="1"/>
          <p:nvPr/>
        </p:nvSpPr>
        <p:spPr bwMode="auto">
          <a:xfrm>
            <a:off x="8355013" y="4546600"/>
            <a:ext cx="3222625" cy="43180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/>
          <a:extLst>
            <a:ext uri="{FAA26D3D-D897-4be2-8F04-BA451C77F1D7}"/>
          </a:extLst>
        </p:spPr>
        <p:txBody>
          <a:bodyPr lIns="72000" tIns="0" rIns="0" bIns="0" anchor="ctr"/>
          <a:lstStyle>
            <a:defPPr>
              <a:defRPr lang="en-GB"/>
            </a:defPPr>
            <a:lvl1pPr marL="177800" indent="-177800">
              <a:spcBef>
                <a:spcPts val="1200"/>
              </a:spcBef>
              <a:buClrTx/>
              <a:buFont typeface="Arial" panose="020B0604020202020204" pitchFamily="34" charset="0"/>
              <a:buChar char="•"/>
              <a:defRPr sz="1200" b="0" i="0" kern="0">
                <a:latin typeface="+mn-lt"/>
                <a:ea typeface="Geneva" charset="0"/>
              </a:defRPr>
            </a:lvl1pPr>
            <a:lvl2pPr marL="742950" indent="-285750">
              <a:spcBef>
                <a:spcPct val="20000"/>
              </a:spcBef>
              <a:buChar char="–"/>
              <a:defRPr sz="1400">
                <a:ea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400">
                <a:ea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400">
                <a:ea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1400">
                <a:ea typeface="Arial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9pPr>
          </a:lstStyle>
          <a:p>
            <a:pPr marL="0" indent="0" eaLnBrk="0" hangingPunct="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/>
            </a:pPr>
            <a:r>
              <a:rPr lang="el-GR" sz="1300" dirty="0">
                <a:cs typeface="Times New Roman" panose="02020603050405020304" pitchFamily="18" charset="0"/>
              </a:rPr>
              <a:t>4 άτομα</a:t>
            </a:r>
          </a:p>
        </p:txBody>
      </p:sp>
      <p:sp>
        <p:nvSpPr>
          <p:cNvPr id="8" name="TextBox 59">
            <a:extLst>
              <a:ext uri="{FF2B5EF4-FFF2-40B4-BE49-F238E27FC236}"/>
            </a:extLst>
          </p:cNvPr>
          <p:cNvSpPr txBox="1"/>
          <p:nvPr/>
        </p:nvSpPr>
        <p:spPr bwMode="auto">
          <a:xfrm>
            <a:off x="1628775" y="5011738"/>
            <a:ext cx="6686550" cy="43180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/>
          <a:extLst>
            <a:ext uri="{FAA26D3D-D897-4be2-8F04-BA451C77F1D7}"/>
          </a:extLst>
        </p:spPr>
        <p:txBody>
          <a:bodyPr lIns="108000" tIns="144000" rIns="72000" bIns="54000" anchor="ctr"/>
          <a:lstStyle>
            <a:defPPr>
              <a:defRPr lang="en-GB"/>
            </a:defPPr>
            <a:lvl1pPr marL="177800" indent="-177800">
              <a:spcBef>
                <a:spcPts val="1200"/>
              </a:spcBef>
              <a:buClrTx/>
              <a:buFont typeface="Arial" panose="020B0604020202020204" pitchFamily="34" charset="0"/>
              <a:buChar char="•"/>
              <a:defRPr sz="1200" b="0" i="0" kern="0">
                <a:latin typeface="+mn-lt"/>
                <a:ea typeface="Geneva" charset="0"/>
              </a:defRPr>
            </a:lvl1pPr>
            <a:lvl2pPr marL="742950" indent="-285750">
              <a:spcBef>
                <a:spcPct val="20000"/>
              </a:spcBef>
              <a:buChar char="–"/>
              <a:defRPr sz="1400">
                <a:ea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400">
                <a:ea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400">
                <a:ea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1400">
                <a:ea typeface="Arial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9pPr>
          </a:lstStyle>
          <a:p>
            <a:pPr marL="0" indent="0" eaLnBrk="0" hangingPunct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l-GR" sz="1300" dirty="0">
                <a:cs typeface="Times New Roman" panose="02020603050405020304" pitchFamily="18" charset="0"/>
              </a:rPr>
              <a:t>Από 20τ.μ. έως 100 τ.μ.</a:t>
            </a:r>
          </a:p>
        </p:txBody>
      </p:sp>
      <p:sp>
        <p:nvSpPr>
          <p:cNvPr id="9" name="TextBox 60">
            <a:extLst>
              <a:ext uri="{FF2B5EF4-FFF2-40B4-BE49-F238E27FC236}"/>
            </a:extLst>
          </p:cNvPr>
          <p:cNvSpPr txBox="1"/>
          <p:nvPr/>
        </p:nvSpPr>
        <p:spPr bwMode="auto">
          <a:xfrm>
            <a:off x="1628775" y="5473700"/>
            <a:ext cx="6686550" cy="43180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/>
          <a:extLst>
            <a:ext uri="{FAA26D3D-D897-4be2-8F04-BA451C77F1D7}"/>
          </a:extLst>
        </p:spPr>
        <p:txBody>
          <a:bodyPr lIns="108000" tIns="144000" rIns="72000" bIns="54000" anchor="ctr"/>
          <a:lstStyle>
            <a:defPPr>
              <a:defRPr lang="en-GB"/>
            </a:defPPr>
            <a:lvl1pPr marL="177800" indent="-177800">
              <a:spcBef>
                <a:spcPts val="1200"/>
              </a:spcBef>
              <a:buClrTx/>
              <a:buFont typeface="Arial" panose="020B0604020202020204" pitchFamily="34" charset="0"/>
              <a:buChar char="•"/>
              <a:defRPr sz="1200" b="0" i="0" kern="0">
                <a:latin typeface="+mn-lt"/>
                <a:ea typeface="Geneva" charset="0"/>
              </a:defRPr>
            </a:lvl1pPr>
            <a:lvl2pPr marL="742950" indent="-285750">
              <a:spcBef>
                <a:spcPct val="20000"/>
              </a:spcBef>
              <a:buChar char="–"/>
              <a:defRPr sz="1400">
                <a:ea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400">
                <a:ea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400">
                <a:ea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1400">
                <a:ea typeface="Arial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9pPr>
          </a:lstStyle>
          <a:p>
            <a:pPr marL="0" indent="0" eaLnBrk="0" hangingPunct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l-GR" sz="1300" dirty="0">
                <a:cs typeface="Times New Roman" panose="02020603050405020304" pitchFamily="18" charset="0"/>
              </a:rPr>
              <a:t>Άνω των 100 τ.μ.</a:t>
            </a:r>
          </a:p>
        </p:txBody>
      </p:sp>
      <p:sp>
        <p:nvSpPr>
          <p:cNvPr id="10" name="TextBox 61">
            <a:extLst>
              <a:ext uri="{FF2B5EF4-FFF2-40B4-BE49-F238E27FC236}"/>
            </a:extLst>
          </p:cNvPr>
          <p:cNvSpPr txBox="1"/>
          <p:nvPr/>
        </p:nvSpPr>
        <p:spPr bwMode="auto">
          <a:xfrm>
            <a:off x="8355013" y="5005388"/>
            <a:ext cx="3222625" cy="43180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/>
          <a:extLst>
            <a:ext uri="{FAA26D3D-D897-4be2-8F04-BA451C77F1D7}"/>
          </a:extLst>
        </p:spPr>
        <p:txBody>
          <a:bodyPr lIns="72000" tIns="0" rIns="0" bIns="0" anchor="ctr"/>
          <a:lstStyle>
            <a:defPPr>
              <a:defRPr lang="en-GB"/>
            </a:defPPr>
            <a:lvl1pPr marL="177800" indent="-177800">
              <a:spcBef>
                <a:spcPts val="1200"/>
              </a:spcBef>
              <a:buClrTx/>
              <a:buFont typeface="Arial" panose="020B0604020202020204" pitchFamily="34" charset="0"/>
              <a:buChar char="•"/>
              <a:defRPr sz="1200" b="0" i="0" kern="0">
                <a:latin typeface="+mn-lt"/>
                <a:ea typeface="Geneva" charset="0"/>
              </a:defRPr>
            </a:lvl1pPr>
            <a:lvl2pPr marL="742950" indent="-285750">
              <a:spcBef>
                <a:spcPct val="20000"/>
              </a:spcBef>
              <a:buChar char="–"/>
              <a:defRPr sz="1400">
                <a:ea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400">
                <a:ea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400">
                <a:ea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1400">
                <a:ea typeface="Arial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9pPr>
          </a:lstStyle>
          <a:p>
            <a:pPr marL="0" indent="0" eaLnBrk="0" hangingPunct="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/>
            </a:pPr>
            <a:r>
              <a:rPr lang="el-GR" sz="1300" dirty="0">
                <a:cs typeface="Times New Roman" panose="02020603050405020304" pitchFamily="18" charset="0"/>
              </a:rPr>
              <a:t>4 άτομα +1 άτομο ανά 10 τ.μ. για την επιφάνεια από 20 έως 100 </a:t>
            </a:r>
            <a:r>
              <a:rPr lang="el-GR" sz="1300" dirty="0" err="1">
                <a:cs typeface="Times New Roman" panose="02020603050405020304" pitchFamily="18" charset="0"/>
              </a:rPr>
              <a:t>τμ</a:t>
            </a:r>
            <a:endParaRPr lang="el-GR" sz="1300" dirty="0">
              <a:cs typeface="Times New Roman" panose="02020603050405020304" pitchFamily="18" charset="0"/>
            </a:endParaRPr>
          </a:p>
        </p:txBody>
      </p:sp>
      <p:sp>
        <p:nvSpPr>
          <p:cNvPr id="11" name="TextBox 62">
            <a:extLst>
              <a:ext uri="{FF2B5EF4-FFF2-40B4-BE49-F238E27FC236}"/>
            </a:extLst>
          </p:cNvPr>
          <p:cNvSpPr txBox="1"/>
          <p:nvPr/>
        </p:nvSpPr>
        <p:spPr bwMode="auto">
          <a:xfrm>
            <a:off x="8355013" y="5462588"/>
            <a:ext cx="3222625" cy="43180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/>
          <a:extLst>
            <a:ext uri="{FAA26D3D-D897-4be2-8F04-BA451C77F1D7}"/>
          </a:extLst>
        </p:spPr>
        <p:txBody>
          <a:bodyPr lIns="72000" tIns="0" rIns="0" bIns="0" anchor="ctr"/>
          <a:lstStyle>
            <a:defPPr>
              <a:defRPr lang="en-GB"/>
            </a:defPPr>
            <a:lvl1pPr marL="177800" indent="-177800">
              <a:spcBef>
                <a:spcPts val="1200"/>
              </a:spcBef>
              <a:buClrTx/>
              <a:buFont typeface="Arial" panose="020B0604020202020204" pitchFamily="34" charset="0"/>
              <a:buChar char="•"/>
              <a:defRPr sz="1200" b="0" i="0" kern="0">
                <a:latin typeface="+mn-lt"/>
                <a:ea typeface="Geneva" charset="0"/>
              </a:defRPr>
            </a:lvl1pPr>
            <a:lvl2pPr marL="742950" indent="-285750">
              <a:spcBef>
                <a:spcPct val="20000"/>
              </a:spcBef>
              <a:buChar char="–"/>
              <a:defRPr sz="1400">
                <a:ea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400">
                <a:ea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400">
                <a:ea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1400">
                <a:ea typeface="Arial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9pPr>
          </a:lstStyle>
          <a:p>
            <a:pPr marL="0" indent="0" eaLnBrk="0" hangingPunct="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/>
            </a:pPr>
            <a:r>
              <a:rPr lang="el-GR" sz="1300" dirty="0">
                <a:cs typeface="Times New Roman" panose="02020603050405020304" pitchFamily="18" charset="0"/>
              </a:rPr>
              <a:t>12 άτομα + 1 άτομο ανά 15 τ.μ. για την επιφάνεια άνω των 100 </a:t>
            </a:r>
            <a:r>
              <a:rPr lang="el-GR" sz="1300" dirty="0" err="1">
                <a:cs typeface="Times New Roman" panose="02020603050405020304" pitchFamily="18" charset="0"/>
              </a:rPr>
              <a:t>τμ</a:t>
            </a:r>
            <a:endParaRPr lang="el-GR" sz="1300" dirty="0">
              <a:cs typeface="Times New Roman" panose="02020603050405020304" pitchFamily="18" charset="0"/>
            </a:endParaRPr>
          </a:p>
        </p:txBody>
      </p:sp>
      <p:sp>
        <p:nvSpPr>
          <p:cNvPr id="12" name="TextBox 63">
            <a:extLst>
              <a:ext uri="{FF2B5EF4-FFF2-40B4-BE49-F238E27FC236}"/>
            </a:extLst>
          </p:cNvPr>
          <p:cNvSpPr txBox="1"/>
          <p:nvPr/>
        </p:nvSpPr>
        <p:spPr bwMode="auto">
          <a:xfrm>
            <a:off x="1628775" y="5927725"/>
            <a:ext cx="9948863" cy="40005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/>
          <a:extLst>
            <a:ext uri="{FAA26D3D-D897-4be2-8F04-BA451C77F1D7}"/>
          </a:extLst>
        </p:spPr>
        <p:txBody>
          <a:bodyPr lIns="108000" tIns="144000" rIns="72000" bIns="54000" anchor="ctr"/>
          <a:lstStyle>
            <a:defPPr>
              <a:defRPr lang="en-GB"/>
            </a:defPPr>
            <a:lvl1pPr marL="177800" indent="-177800">
              <a:spcBef>
                <a:spcPts val="1200"/>
              </a:spcBef>
              <a:buClrTx/>
              <a:buFont typeface="Arial" panose="020B0604020202020204" pitchFamily="34" charset="0"/>
              <a:buChar char="•"/>
              <a:defRPr sz="1200" b="0" i="0" kern="0">
                <a:latin typeface="+mn-lt"/>
                <a:ea typeface="Geneva" charset="0"/>
              </a:defRPr>
            </a:lvl1pPr>
            <a:lvl2pPr marL="742950" indent="-285750">
              <a:spcBef>
                <a:spcPct val="20000"/>
              </a:spcBef>
              <a:buChar char="–"/>
              <a:defRPr sz="1400">
                <a:ea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400">
                <a:ea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400">
                <a:ea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1400">
                <a:ea typeface="Arial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9pPr>
          </a:lstStyle>
          <a:p>
            <a:pPr marL="0" indent="0" eaLnBrk="0" hangingPunct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l-GR" sz="1300" b="1" dirty="0">
                <a:cs typeface="Times New Roman" panose="02020603050405020304" pitchFamily="18" charset="0"/>
              </a:rPr>
              <a:t>Άνω των 300 τ.μ. που αναπτύσσονται σε επίπεδα ισχύει το κριτήριο επιπέδων, ήτοι 1 άτομο ανά 10 τ.μ. ανά όροφο.</a:t>
            </a:r>
          </a:p>
        </p:txBody>
      </p:sp>
      <p:sp>
        <p:nvSpPr>
          <p:cNvPr id="13" name="TextBox 66">
            <a:extLst>
              <a:ext uri="{FF2B5EF4-FFF2-40B4-BE49-F238E27FC236}"/>
            </a:extLst>
          </p:cNvPr>
          <p:cNvSpPr txBox="1"/>
          <p:nvPr/>
        </p:nvSpPr>
        <p:spPr bwMode="auto">
          <a:xfrm>
            <a:off x="1636713" y="4087813"/>
            <a:ext cx="6686550" cy="43180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  <a:effectLst/>
          <a:extLst>
            <a:ext uri="{FAA26D3D-D897-4be2-8F04-BA451C77F1D7}"/>
          </a:extLst>
        </p:spPr>
        <p:txBody>
          <a:bodyPr lIns="108000" tIns="252000" rIns="72000" bIns="54000" anchor="ctr"/>
          <a:lstStyle>
            <a:defPPr>
              <a:defRPr lang="en-GB"/>
            </a:defPPr>
            <a:lvl1pPr marL="177800" indent="-177800">
              <a:spcBef>
                <a:spcPts val="1200"/>
              </a:spcBef>
              <a:buClrTx/>
              <a:buFont typeface="Arial" panose="020B0604020202020204" pitchFamily="34" charset="0"/>
              <a:buChar char="•"/>
              <a:defRPr sz="1200" b="0" i="0" kern="0">
                <a:latin typeface="+mn-lt"/>
                <a:ea typeface="Geneva" charset="0"/>
              </a:defRPr>
            </a:lvl1pPr>
            <a:lvl2pPr marL="742950" indent="-285750">
              <a:spcBef>
                <a:spcPct val="20000"/>
              </a:spcBef>
              <a:buChar char="–"/>
              <a:defRPr sz="1400">
                <a:ea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400">
                <a:ea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400">
                <a:ea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1400">
                <a:ea typeface="Arial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9pPr>
          </a:lstStyle>
          <a:p>
            <a:pPr marL="0" indent="0" eaLnBrk="0" hangingPunct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l-GR" sz="1300" b="1" dirty="0">
                <a:cs typeface="Times New Roman" panose="02020603050405020304" pitchFamily="18" charset="0"/>
              </a:rPr>
              <a:t>Τετραγωνικά μέτρα εμβαδού κυρίως χώρου </a:t>
            </a:r>
          </a:p>
          <a:p>
            <a:pPr marL="0" indent="0" eaLnBrk="0" hangingPunct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l-GR" sz="1300" dirty="0">
                <a:cs typeface="Times New Roman" panose="02020603050405020304" pitchFamily="18" charset="0"/>
              </a:rPr>
              <a:t>(πλην βοηθητικών πχ γραφεία, αποθήκη)</a:t>
            </a:r>
          </a:p>
          <a:p>
            <a:pPr marL="0" indent="0" eaLnBrk="0" hangingPunct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el-GR" sz="1300" dirty="0">
              <a:cs typeface="Times New Roman" panose="02020603050405020304" pitchFamily="18" charset="0"/>
            </a:endParaRPr>
          </a:p>
        </p:txBody>
      </p:sp>
      <p:sp>
        <p:nvSpPr>
          <p:cNvPr id="14" name="TextBox 67">
            <a:extLst>
              <a:ext uri="{FF2B5EF4-FFF2-40B4-BE49-F238E27FC236}"/>
            </a:extLst>
          </p:cNvPr>
          <p:cNvSpPr txBox="1"/>
          <p:nvPr/>
        </p:nvSpPr>
        <p:spPr bwMode="auto">
          <a:xfrm>
            <a:off x="465138" y="1987550"/>
            <a:ext cx="1106487" cy="425450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  <a:effectLst/>
          <a:extLst>
            <a:ext uri="{FAA26D3D-D897-4be2-8F04-BA451C77F1D7}"/>
          </a:extLst>
        </p:spPr>
        <p:txBody>
          <a:bodyPr lIns="81000" tIns="54000" rIns="54000" bIns="54000" anchor="ctr"/>
          <a:lstStyle>
            <a:defPPr>
              <a:defRPr lang="en-GB"/>
            </a:defPPr>
            <a:lvl1pPr marL="177800" indent="-177800">
              <a:spcBef>
                <a:spcPts val="1200"/>
              </a:spcBef>
              <a:buClrTx/>
              <a:buFont typeface="Arial" panose="020B0604020202020204" pitchFamily="34" charset="0"/>
              <a:buChar char="•"/>
              <a:defRPr sz="1200" b="0" i="0" kern="0">
                <a:latin typeface="+mn-lt"/>
                <a:ea typeface="Geneva" charset="0"/>
              </a:defRPr>
            </a:lvl1pPr>
            <a:lvl2pPr marL="742950" indent="-285750">
              <a:spcBef>
                <a:spcPct val="20000"/>
              </a:spcBef>
              <a:buChar char="–"/>
              <a:defRPr sz="1400">
                <a:ea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400">
                <a:ea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400">
                <a:ea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1400">
                <a:ea typeface="Arial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9pPr>
          </a:lstStyle>
          <a:p>
            <a:pPr marL="0" indent="0" eaLnBrk="0" hangingPunct="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/>
            </a:pPr>
            <a:r>
              <a:rPr lang="el-GR" sz="1300" b="1" dirty="0">
                <a:solidFill>
                  <a:schemeClr val="bg1"/>
                </a:solidFill>
                <a:cs typeface="Times New Roman" panose="02020603050405020304" pitchFamily="18" charset="0"/>
              </a:rPr>
              <a:t>ΚΑΔ</a:t>
            </a:r>
          </a:p>
        </p:txBody>
      </p:sp>
      <p:sp>
        <p:nvSpPr>
          <p:cNvPr id="15" name="TextBox 68">
            <a:extLst>
              <a:ext uri="{FF2B5EF4-FFF2-40B4-BE49-F238E27FC236}"/>
            </a:extLst>
          </p:cNvPr>
          <p:cNvSpPr txBox="1"/>
          <p:nvPr/>
        </p:nvSpPr>
        <p:spPr bwMode="auto">
          <a:xfrm>
            <a:off x="8355013" y="4087813"/>
            <a:ext cx="3222625" cy="433387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  <a:effectLst/>
          <a:extLst>
            <a:ext uri="{FAA26D3D-D897-4be2-8F04-BA451C77F1D7}"/>
          </a:extLst>
        </p:spPr>
        <p:txBody>
          <a:bodyPr lIns="108000" tIns="252000" rIns="72000" bIns="54000" anchor="ctr"/>
          <a:lstStyle>
            <a:defPPr>
              <a:defRPr lang="en-GB"/>
            </a:defPPr>
            <a:lvl1pPr marL="177800" indent="-177800">
              <a:spcBef>
                <a:spcPts val="1200"/>
              </a:spcBef>
              <a:buClrTx/>
              <a:buFont typeface="Arial" panose="020B0604020202020204" pitchFamily="34" charset="0"/>
              <a:buChar char="•"/>
              <a:defRPr sz="1200" b="0" i="0" kern="0">
                <a:latin typeface="+mn-lt"/>
                <a:ea typeface="Geneva" charset="0"/>
              </a:defRPr>
            </a:lvl1pPr>
            <a:lvl2pPr marL="742950" indent="-285750">
              <a:spcBef>
                <a:spcPct val="20000"/>
              </a:spcBef>
              <a:buChar char="–"/>
              <a:defRPr sz="1400">
                <a:ea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400">
                <a:ea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400">
                <a:ea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1400">
                <a:ea typeface="Arial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9pPr>
          </a:lstStyle>
          <a:p>
            <a:pPr marL="0" indent="0" eaLnBrk="0" hangingPunct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l-GR" sz="1300" b="1" dirty="0">
                <a:cs typeface="Times New Roman" panose="02020603050405020304" pitchFamily="18" charset="0"/>
              </a:rPr>
              <a:t>Πληθυσμός ατόμων </a:t>
            </a:r>
            <a:br>
              <a:rPr lang="el-GR" sz="1300" b="1" dirty="0">
                <a:cs typeface="Times New Roman" panose="02020603050405020304" pitchFamily="18" charset="0"/>
              </a:rPr>
            </a:br>
            <a:r>
              <a:rPr lang="el-GR" sz="1300" dirty="0">
                <a:cs typeface="Times New Roman" panose="02020603050405020304" pitchFamily="18" charset="0"/>
              </a:rPr>
              <a:t>(μικτός εργαζόμενοι και πελάτες) </a:t>
            </a:r>
          </a:p>
          <a:p>
            <a:pPr marL="0" indent="0" eaLnBrk="0" hangingPunct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el-GR" sz="1300" dirty="0">
              <a:cs typeface="Times New Roman" panose="02020603050405020304" pitchFamily="18" charset="0"/>
            </a:endParaRPr>
          </a:p>
        </p:txBody>
      </p:sp>
      <p:sp>
        <p:nvSpPr>
          <p:cNvPr id="16" name="TextBox 20">
            <a:extLst>
              <a:ext uri="{FF2B5EF4-FFF2-40B4-BE49-F238E27FC236}"/>
            </a:extLst>
          </p:cNvPr>
          <p:cNvSpPr txBox="1"/>
          <p:nvPr/>
        </p:nvSpPr>
        <p:spPr bwMode="auto">
          <a:xfrm>
            <a:off x="1628775" y="2446338"/>
            <a:ext cx="9956800" cy="158591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/>
          <a:extLst>
            <a:ext uri="{FAA26D3D-D897-4be2-8F04-BA451C77F1D7}"/>
          </a:extLst>
        </p:spPr>
        <p:txBody>
          <a:bodyPr lIns="108000" tIns="252000" rIns="72000" bIns="54000" anchor="ctr"/>
          <a:lstStyle>
            <a:defPPr>
              <a:defRPr lang="en-GB"/>
            </a:defPPr>
            <a:lvl1pPr marL="177800" indent="-177800">
              <a:spcBef>
                <a:spcPts val="1200"/>
              </a:spcBef>
              <a:buClrTx/>
              <a:buFont typeface="Arial" panose="020B0604020202020204" pitchFamily="34" charset="0"/>
              <a:buChar char="•"/>
              <a:defRPr sz="1200" b="0" i="0" kern="0">
                <a:latin typeface="+mn-lt"/>
                <a:ea typeface="Geneva" charset="0"/>
              </a:defRPr>
            </a:lvl1pPr>
            <a:lvl2pPr marL="742950" indent="-285750">
              <a:spcBef>
                <a:spcPct val="20000"/>
              </a:spcBef>
              <a:buChar char="–"/>
              <a:defRPr sz="1400">
                <a:ea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400">
                <a:ea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400">
                <a:ea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1400">
                <a:ea typeface="Arial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9pPr>
          </a:lstStyle>
          <a:p>
            <a:pPr eaLnBrk="0" hangingPunct="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  <a:defRPr/>
            </a:pPr>
            <a:r>
              <a:rPr lang="el-GR" sz="1300" dirty="0">
                <a:cs typeface="Times New Roman" panose="02020603050405020304" pitchFamily="18" charset="0"/>
              </a:rPr>
              <a:t>Απόσταση μεταξύ θέσεων εργασίας: 2 </a:t>
            </a:r>
            <a:r>
              <a:rPr lang="el-GR" sz="1300" dirty="0" smtClean="0">
                <a:cs typeface="Times New Roman" panose="02020603050405020304" pitchFamily="18" charset="0"/>
              </a:rPr>
              <a:t>μέτρα.</a:t>
            </a:r>
            <a:endParaRPr lang="el-GR" sz="1300" dirty="0">
              <a:cs typeface="Times New Roman" panose="02020603050405020304" pitchFamily="18" charset="0"/>
            </a:endParaRPr>
          </a:p>
          <a:p>
            <a:pPr eaLnBrk="0" hangingPunct="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  <a:defRPr/>
            </a:pPr>
            <a:r>
              <a:rPr lang="el-GR" sz="1300" dirty="0">
                <a:cs typeface="Times New Roman" panose="02020603050405020304" pitchFamily="18" charset="0"/>
              </a:rPr>
              <a:t>Οι πελάτες θα προσέρχονται μόνο κατόπιν ραντεβού μέσω τηλεφώνου και ηλεκτρονικών </a:t>
            </a:r>
            <a:r>
              <a:rPr lang="el-GR" sz="1300" dirty="0" smtClean="0">
                <a:cs typeface="Times New Roman" panose="02020603050405020304" pitchFamily="18" charset="0"/>
              </a:rPr>
              <a:t>μέσων.</a:t>
            </a:r>
            <a:endParaRPr lang="en-US" sz="1300" dirty="0">
              <a:cs typeface="Times New Roman" panose="02020603050405020304" pitchFamily="18" charset="0"/>
            </a:endParaRPr>
          </a:p>
          <a:p>
            <a:pPr eaLnBrk="0" hangingPunct="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  <a:defRPr/>
            </a:pPr>
            <a:r>
              <a:rPr lang="el-GR" sz="1300" dirty="0">
                <a:cs typeface="Times New Roman" panose="02020603050405020304" pitchFamily="18" charset="0"/>
              </a:rPr>
              <a:t>Οι επιχειρήσεις οφείλουν κατά την ημερήσια έναρξη λειτουργίας τους να συμπληρώνουν κατάλογο με τα ραντεβού των πελατών, ο οποίος θα επιδεικνύεται στα ελεγκτικά </a:t>
            </a:r>
            <a:r>
              <a:rPr lang="el-GR" sz="1300" dirty="0" smtClean="0">
                <a:cs typeface="Times New Roman" panose="02020603050405020304" pitchFamily="18" charset="0"/>
              </a:rPr>
              <a:t>όργανα.</a:t>
            </a:r>
            <a:endParaRPr lang="el-GR" sz="1300" dirty="0">
              <a:cs typeface="Times New Roman" panose="02020603050405020304" pitchFamily="18" charset="0"/>
            </a:endParaRPr>
          </a:p>
          <a:p>
            <a:pPr eaLnBrk="0" hangingPunct="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  <a:defRPr/>
            </a:pPr>
            <a:r>
              <a:rPr lang="el-GR" sz="1300" dirty="0">
                <a:cs typeface="Times New Roman" panose="02020603050405020304" pitchFamily="18" charset="0"/>
              </a:rPr>
              <a:t>Υποχρεωτική χρήση μάσκας προστασίας για το </a:t>
            </a:r>
            <a:r>
              <a:rPr lang="el-GR" sz="1300" dirty="0" smtClean="0">
                <a:cs typeface="Times New Roman" panose="02020603050405020304" pitchFamily="18" charset="0"/>
              </a:rPr>
              <a:t>προσωπικό</a:t>
            </a:r>
            <a:r>
              <a:rPr lang="en-US" sz="1300" dirty="0" smtClean="0">
                <a:cs typeface="Times New Roman" panose="02020603050405020304" pitchFamily="18" charset="0"/>
              </a:rPr>
              <a:t>.</a:t>
            </a:r>
            <a:endParaRPr lang="el-GR" sz="1300" dirty="0">
              <a:cs typeface="Times New Roman" panose="02020603050405020304" pitchFamily="18" charset="0"/>
            </a:endParaRPr>
          </a:p>
          <a:p>
            <a:pPr eaLnBrk="0" hangingPunct="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  <a:defRPr/>
            </a:pPr>
            <a:r>
              <a:rPr lang="el-GR" sz="1300" dirty="0">
                <a:cs typeface="Times New Roman" panose="02020603050405020304" pitchFamily="18" charset="0"/>
              </a:rPr>
              <a:t> </a:t>
            </a:r>
            <a:r>
              <a:rPr lang="el-GR" sz="1300" dirty="0" smtClean="0">
                <a:cs typeface="Times New Roman" panose="02020603050405020304" pitchFamily="18" charset="0"/>
              </a:rPr>
              <a:t>Γάντια μίας χρήσης για τους εργαζόμενους</a:t>
            </a:r>
            <a:r>
              <a:rPr lang="en-US" sz="1300" dirty="0" smtClean="0">
                <a:cs typeface="Times New Roman" panose="02020603050405020304" pitchFamily="18" charset="0"/>
              </a:rPr>
              <a:t>.</a:t>
            </a:r>
            <a:endParaRPr lang="el-GR" sz="1300" dirty="0">
              <a:cs typeface="Times New Roman" panose="02020603050405020304" pitchFamily="18" charset="0"/>
            </a:endParaRPr>
          </a:p>
          <a:p>
            <a:pPr eaLnBrk="0" hangingPunct="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  <a:defRPr/>
            </a:pPr>
            <a:r>
              <a:rPr lang="el-GR" sz="1300" dirty="0">
                <a:cs typeface="Times New Roman" panose="02020603050405020304" pitchFamily="18" charset="0"/>
              </a:rPr>
              <a:t> Ωράριο λειτουργίας καθημερινών </a:t>
            </a:r>
            <a:r>
              <a:rPr lang="el-GR" sz="1300" dirty="0" smtClean="0">
                <a:cs typeface="Times New Roman" panose="02020603050405020304" pitchFamily="18" charset="0"/>
              </a:rPr>
              <a:t>(προαιρετικό</a:t>
            </a:r>
            <a:r>
              <a:rPr lang="el-GR" sz="1300" dirty="0">
                <a:cs typeface="Times New Roman" panose="02020603050405020304" pitchFamily="18" charset="0"/>
              </a:rPr>
              <a:t>) από 7 π.μ. έως 10 μ.μ., Σάββατο: 7 π.μ. έως 9 </a:t>
            </a:r>
            <a:r>
              <a:rPr lang="el-GR" sz="1300" dirty="0" smtClean="0">
                <a:cs typeface="Times New Roman" panose="02020603050405020304" pitchFamily="18" charset="0"/>
              </a:rPr>
              <a:t>μ.μ.</a:t>
            </a:r>
            <a:endParaRPr lang="el-GR" sz="1300" dirty="0">
              <a:cs typeface="Times New Roman" panose="02020603050405020304" pitchFamily="18" charset="0"/>
            </a:endParaRPr>
          </a:p>
          <a:p>
            <a:pPr marL="0" indent="0" eaLnBrk="0" hangingPunct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el-GR" sz="1300" dirty="0">
              <a:cs typeface="Times New Roman" panose="02020603050405020304" pitchFamily="18" charset="0"/>
            </a:endParaRPr>
          </a:p>
        </p:txBody>
      </p:sp>
      <p:sp>
        <p:nvSpPr>
          <p:cNvPr id="17" name="TextBox 21">
            <a:extLst>
              <a:ext uri="{FF2B5EF4-FFF2-40B4-BE49-F238E27FC236}"/>
            </a:extLst>
          </p:cNvPr>
          <p:cNvSpPr txBox="1"/>
          <p:nvPr/>
        </p:nvSpPr>
        <p:spPr bwMode="auto">
          <a:xfrm>
            <a:off x="1638300" y="1974850"/>
            <a:ext cx="9939338" cy="42545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  <a:effectLst/>
          <a:extLst>
            <a:ext uri="{FAA26D3D-D897-4be2-8F04-BA451C77F1D7}"/>
          </a:extLst>
        </p:spPr>
        <p:txBody>
          <a:bodyPr lIns="81000" tIns="54000" rIns="54000" bIns="54000" anchor="ctr"/>
          <a:lstStyle>
            <a:defPPr>
              <a:defRPr lang="en-GB"/>
            </a:defPPr>
            <a:lvl1pPr marL="177800" indent="-177800">
              <a:spcBef>
                <a:spcPts val="1200"/>
              </a:spcBef>
              <a:buClrTx/>
              <a:buFont typeface="Arial" panose="020B0604020202020204" pitchFamily="34" charset="0"/>
              <a:buChar char="•"/>
              <a:defRPr sz="1200" b="0" i="0" kern="0">
                <a:latin typeface="+mn-lt"/>
                <a:ea typeface="Geneva" charset="0"/>
              </a:defRPr>
            </a:lvl1pPr>
            <a:lvl2pPr marL="742950" indent="-285750">
              <a:spcBef>
                <a:spcPct val="20000"/>
              </a:spcBef>
              <a:buChar char="–"/>
              <a:defRPr sz="1400">
                <a:ea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400">
                <a:ea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400">
                <a:ea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1400">
                <a:ea typeface="Arial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9pPr>
          </a:lstStyle>
          <a:p>
            <a:pPr marL="0" indent="0" eaLnBrk="0" hangingPunct="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/>
            </a:pPr>
            <a:r>
              <a:rPr lang="el-GR" sz="1300" b="1" dirty="0">
                <a:cs typeface="Times New Roman" panose="02020603050405020304" pitchFamily="18" charset="0"/>
              </a:rPr>
              <a:t>Ειδικοί όροι λειτουργίας</a:t>
            </a:r>
          </a:p>
        </p:txBody>
      </p:sp>
      <p:sp>
        <p:nvSpPr>
          <p:cNvPr id="18" name="Rectangle: Diagonal Corners Snipped 10">
            <a:extLst>
              <a:ext uri="{FF2B5EF4-FFF2-40B4-BE49-F238E27FC236}"/>
            </a:extLst>
          </p:cNvPr>
          <p:cNvSpPr/>
          <p:nvPr/>
        </p:nvSpPr>
        <p:spPr>
          <a:xfrm>
            <a:off x="425450" y="390525"/>
            <a:ext cx="10987088" cy="874713"/>
          </a:xfrm>
          <a:prstGeom prst="snip2DiagRect">
            <a:avLst/>
          </a:prstGeom>
          <a:solidFill>
            <a:srgbClr val="3462AB"/>
          </a:solidFill>
          <a:ln>
            <a:noFill/>
          </a:ln>
        </p:spPr>
        <p:txBody>
          <a:bodyPr lIns="111176" tIns="15860" rIns="111176" bIns="15860" anchor="ctr"/>
          <a:lstStyle/>
          <a:p>
            <a:r>
              <a:rPr lang="el-GR" sz="2400">
                <a:solidFill>
                  <a:srgbClr val="FFFFFF"/>
                </a:solidFill>
                <a:latin typeface="Calibri" pitchFamily="34" charset="0"/>
                <a:sym typeface="Georgia" pitchFamily="18" charset="0"/>
              </a:rPr>
              <a:t>3</a:t>
            </a:r>
            <a:r>
              <a:rPr lang="en-GB" sz="2400">
                <a:solidFill>
                  <a:srgbClr val="FFFFFF"/>
                </a:solidFill>
                <a:latin typeface="Calibri" pitchFamily="34" charset="0"/>
                <a:sym typeface="Georgia" pitchFamily="18" charset="0"/>
              </a:rPr>
              <a:t>o </a:t>
            </a:r>
            <a:r>
              <a:rPr lang="el-GR" sz="2400">
                <a:solidFill>
                  <a:srgbClr val="FFFFFF"/>
                </a:solidFill>
                <a:latin typeface="Calibri" pitchFamily="34" charset="0"/>
                <a:sym typeface="Georgia" pitchFamily="18" charset="0"/>
              </a:rPr>
              <a:t>Στάδιο – 18 Μαΐου</a:t>
            </a:r>
          </a:p>
        </p:txBody>
      </p:sp>
      <p:sp>
        <p:nvSpPr>
          <p:cNvPr id="339984" name="3 - TextBox"/>
          <p:cNvSpPr txBox="1">
            <a:spLocks noChangeArrowheads="1"/>
          </p:cNvSpPr>
          <p:nvPr/>
        </p:nvSpPr>
        <p:spPr bwMode="auto">
          <a:xfrm>
            <a:off x="555625" y="1296988"/>
            <a:ext cx="10728325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l-GR" sz="2000" b="1">
                <a:solidFill>
                  <a:srgbClr val="002060"/>
                </a:solidFill>
                <a:latin typeface="Calibri" pitchFamily="34" charset="0"/>
              </a:rPr>
              <a:t>Κανόνες λειτουργίας επιχειρήσεων λιανικού εμπορίου και παροχής υπηρεσιών  – Μέγιστος επιτρεπόμενος πληθυσμός ατόμων &amp; Ειδικές Ρυθμίσεις</a:t>
            </a:r>
          </a:p>
        </p:txBody>
      </p:sp>
      <p:sp>
        <p:nvSpPr>
          <p:cNvPr id="339985" name="Freeform 106"/>
          <p:cNvSpPr>
            <a:spLocks noEditPoints="1"/>
          </p:cNvSpPr>
          <p:nvPr/>
        </p:nvSpPr>
        <p:spPr bwMode="auto">
          <a:xfrm>
            <a:off x="752475" y="2997200"/>
            <a:ext cx="530225" cy="560388"/>
          </a:xfrm>
          <a:custGeom>
            <a:avLst/>
            <a:gdLst>
              <a:gd name="T0" fmla="*/ 408940 w 192"/>
              <a:gd name="T1" fmla="*/ 90474 h 192"/>
              <a:gd name="T2" fmla="*/ 408940 w 192"/>
              <a:gd name="T3" fmla="*/ 0 h 192"/>
              <a:gd name="T4" fmla="*/ 121577 w 192"/>
              <a:gd name="T5" fmla="*/ 0 h 192"/>
              <a:gd name="T6" fmla="*/ 121577 w 192"/>
              <a:gd name="T7" fmla="*/ 90474 h 192"/>
              <a:gd name="T8" fmla="*/ 0 w 192"/>
              <a:gd name="T9" fmla="*/ 90474 h 192"/>
              <a:gd name="T10" fmla="*/ 0 w 192"/>
              <a:gd name="T11" fmla="*/ 224726 h 192"/>
              <a:gd name="T12" fmla="*/ 0 w 192"/>
              <a:gd name="T13" fmla="*/ 560355 h 192"/>
              <a:gd name="T14" fmla="*/ 428282 w 192"/>
              <a:gd name="T15" fmla="*/ 560355 h 192"/>
              <a:gd name="T16" fmla="*/ 530517 w 192"/>
              <a:gd name="T17" fmla="*/ 560355 h 192"/>
              <a:gd name="T18" fmla="*/ 530517 w 192"/>
              <a:gd name="T19" fmla="*/ 90474 h 192"/>
              <a:gd name="T20" fmla="*/ 408940 w 192"/>
              <a:gd name="T21" fmla="*/ 90474 h 192"/>
              <a:gd name="T22" fmla="*/ 143682 w 192"/>
              <a:gd name="T23" fmla="*/ 23348 h 192"/>
              <a:gd name="T24" fmla="*/ 386835 w 192"/>
              <a:gd name="T25" fmla="*/ 23348 h 192"/>
              <a:gd name="T26" fmla="*/ 386835 w 192"/>
              <a:gd name="T27" fmla="*/ 90474 h 192"/>
              <a:gd name="T28" fmla="*/ 143682 w 192"/>
              <a:gd name="T29" fmla="*/ 90474 h 192"/>
              <a:gd name="T30" fmla="*/ 143682 w 192"/>
              <a:gd name="T31" fmla="*/ 23348 h 192"/>
              <a:gd name="T32" fmla="*/ 22105 w 192"/>
              <a:gd name="T33" fmla="*/ 537007 h 192"/>
              <a:gd name="T34" fmla="*/ 22105 w 192"/>
              <a:gd name="T35" fmla="*/ 291852 h 192"/>
              <a:gd name="T36" fmla="*/ 71841 w 192"/>
              <a:gd name="T37" fmla="*/ 291852 h 192"/>
              <a:gd name="T38" fmla="*/ 356441 w 192"/>
              <a:gd name="T39" fmla="*/ 291852 h 192"/>
              <a:gd name="T40" fmla="*/ 406177 w 192"/>
              <a:gd name="T41" fmla="*/ 291852 h 192"/>
              <a:gd name="T42" fmla="*/ 406177 w 192"/>
              <a:gd name="T43" fmla="*/ 537007 h 192"/>
              <a:gd name="T44" fmla="*/ 22105 w 192"/>
              <a:gd name="T45" fmla="*/ 537007 h 192"/>
              <a:gd name="T46" fmla="*/ 93946 w 192"/>
              <a:gd name="T47" fmla="*/ 268503 h 192"/>
              <a:gd name="T48" fmla="*/ 168550 w 192"/>
              <a:gd name="T49" fmla="*/ 201378 h 192"/>
              <a:gd name="T50" fmla="*/ 259732 w 192"/>
              <a:gd name="T51" fmla="*/ 201378 h 192"/>
              <a:gd name="T52" fmla="*/ 334336 w 192"/>
              <a:gd name="T53" fmla="*/ 268503 h 192"/>
              <a:gd name="T54" fmla="*/ 93946 w 192"/>
              <a:gd name="T55" fmla="*/ 268503 h 192"/>
              <a:gd name="T56" fmla="*/ 508412 w 192"/>
              <a:gd name="T57" fmla="*/ 537007 h 192"/>
              <a:gd name="T58" fmla="*/ 428282 w 192"/>
              <a:gd name="T59" fmla="*/ 537007 h 192"/>
              <a:gd name="T60" fmla="*/ 428282 w 192"/>
              <a:gd name="T61" fmla="*/ 268503 h 192"/>
              <a:gd name="T62" fmla="*/ 356441 w 192"/>
              <a:gd name="T63" fmla="*/ 268503 h 192"/>
              <a:gd name="T64" fmla="*/ 259732 w 192"/>
              <a:gd name="T65" fmla="*/ 178029 h 192"/>
              <a:gd name="T66" fmla="*/ 168550 w 192"/>
              <a:gd name="T67" fmla="*/ 178029 h 192"/>
              <a:gd name="T68" fmla="*/ 71841 w 192"/>
              <a:gd name="T69" fmla="*/ 268503 h 192"/>
              <a:gd name="T70" fmla="*/ 22105 w 192"/>
              <a:gd name="T71" fmla="*/ 268503 h 192"/>
              <a:gd name="T72" fmla="*/ 22105 w 192"/>
              <a:gd name="T73" fmla="*/ 116741 h 192"/>
              <a:gd name="T74" fmla="*/ 508412 w 192"/>
              <a:gd name="T75" fmla="*/ 116741 h 192"/>
              <a:gd name="T76" fmla="*/ 508412 w 192"/>
              <a:gd name="T77" fmla="*/ 537007 h 192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w 192"/>
              <a:gd name="T118" fmla="*/ 0 h 192"/>
              <a:gd name="T119" fmla="*/ 192 w 192"/>
              <a:gd name="T120" fmla="*/ 192 h 192"/>
            </a:gdLst>
            <a:ahLst/>
            <a:cxnLst>
              <a:cxn ang="T78">
                <a:pos x="T0" y="T1"/>
              </a:cxn>
              <a:cxn ang="T79">
                <a:pos x="T2" y="T3"/>
              </a:cxn>
              <a:cxn ang="T80">
                <a:pos x="T4" y="T5"/>
              </a:cxn>
              <a:cxn ang="T81">
                <a:pos x="T6" y="T7"/>
              </a:cxn>
              <a:cxn ang="T82">
                <a:pos x="T8" y="T9"/>
              </a:cxn>
              <a:cxn ang="T83">
                <a:pos x="T10" y="T11"/>
              </a:cxn>
              <a:cxn ang="T84">
                <a:pos x="T12" y="T13"/>
              </a:cxn>
              <a:cxn ang="T85">
                <a:pos x="T14" y="T15"/>
              </a:cxn>
              <a:cxn ang="T86">
                <a:pos x="T16" y="T17"/>
              </a:cxn>
              <a:cxn ang="T87">
                <a:pos x="T18" y="T19"/>
              </a:cxn>
              <a:cxn ang="T88">
                <a:pos x="T20" y="T21"/>
              </a:cxn>
              <a:cxn ang="T89">
                <a:pos x="T22" y="T23"/>
              </a:cxn>
              <a:cxn ang="T90">
                <a:pos x="T24" y="T25"/>
              </a:cxn>
              <a:cxn ang="T91">
                <a:pos x="T26" y="T27"/>
              </a:cxn>
              <a:cxn ang="T92">
                <a:pos x="T28" y="T29"/>
              </a:cxn>
              <a:cxn ang="T93">
                <a:pos x="T30" y="T31"/>
              </a:cxn>
              <a:cxn ang="T94">
                <a:pos x="T32" y="T33"/>
              </a:cxn>
              <a:cxn ang="T95">
                <a:pos x="T34" y="T35"/>
              </a:cxn>
              <a:cxn ang="T96">
                <a:pos x="T36" y="T37"/>
              </a:cxn>
              <a:cxn ang="T97">
                <a:pos x="T38" y="T39"/>
              </a:cxn>
              <a:cxn ang="T98">
                <a:pos x="T40" y="T41"/>
              </a:cxn>
              <a:cxn ang="T99">
                <a:pos x="T42" y="T43"/>
              </a:cxn>
              <a:cxn ang="T100">
                <a:pos x="T44" y="T45"/>
              </a:cxn>
              <a:cxn ang="T101">
                <a:pos x="T46" y="T47"/>
              </a:cxn>
              <a:cxn ang="T102">
                <a:pos x="T48" y="T49"/>
              </a:cxn>
              <a:cxn ang="T103">
                <a:pos x="T50" y="T51"/>
              </a:cxn>
              <a:cxn ang="T104">
                <a:pos x="T52" y="T53"/>
              </a:cxn>
              <a:cxn ang="T105">
                <a:pos x="T54" y="T55"/>
              </a:cxn>
              <a:cxn ang="T106">
                <a:pos x="T56" y="T57"/>
              </a:cxn>
              <a:cxn ang="T107">
                <a:pos x="T58" y="T59"/>
              </a:cxn>
              <a:cxn ang="T108">
                <a:pos x="T60" y="T61"/>
              </a:cxn>
              <a:cxn ang="T109">
                <a:pos x="T62" y="T63"/>
              </a:cxn>
              <a:cxn ang="T110">
                <a:pos x="T64" y="T65"/>
              </a:cxn>
              <a:cxn ang="T111">
                <a:pos x="T66" y="T67"/>
              </a:cxn>
              <a:cxn ang="T112">
                <a:pos x="T68" y="T69"/>
              </a:cxn>
              <a:cxn ang="T113">
                <a:pos x="T70" y="T71"/>
              </a:cxn>
              <a:cxn ang="T114">
                <a:pos x="T72" y="T73"/>
              </a:cxn>
              <a:cxn ang="T115">
                <a:pos x="T74" y="T75"/>
              </a:cxn>
              <a:cxn ang="T116">
                <a:pos x="T76" y="T77"/>
              </a:cxn>
            </a:cxnLst>
            <a:rect l="T117" t="T118" r="T119" b="T120"/>
            <a:pathLst>
              <a:path w="192" h="192">
                <a:moveTo>
                  <a:pt x="148" y="31"/>
                </a:moveTo>
                <a:cubicBezTo>
                  <a:pt x="148" y="0"/>
                  <a:pt x="148" y="0"/>
                  <a:pt x="148" y="0"/>
                </a:cubicBezTo>
                <a:cubicBezTo>
                  <a:pt x="44" y="0"/>
                  <a:pt x="44" y="0"/>
                  <a:pt x="44" y="0"/>
                </a:cubicBezTo>
                <a:cubicBezTo>
                  <a:pt x="44" y="31"/>
                  <a:pt x="44" y="31"/>
                  <a:pt x="44" y="31"/>
                </a:cubicBezTo>
                <a:cubicBezTo>
                  <a:pt x="0" y="31"/>
                  <a:pt x="0" y="31"/>
                  <a:pt x="0" y="31"/>
                </a:cubicBezTo>
                <a:cubicBezTo>
                  <a:pt x="0" y="77"/>
                  <a:pt x="0" y="77"/>
                  <a:pt x="0" y="77"/>
                </a:cubicBezTo>
                <a:cubicBezTo>
                  <a:pt x="0" y="192"/>
                  <a:pt x="0" y="192"/>
                  <a:pt x="0" y="192"/>
                </a:cubicBezTo>
                <a:cubicBezTo>
                  <a:pt x="155" y="192"/>
                  <a:pt x="155" y="192"/>
                  <a:pt x="155" y="192"/>
                </a:cubicBezTo>
                <a:cubicBezTo>
                  <a:pt x="192" y="192"/>
                  <a:pt x="192" y="192"/>
                  <a:pt x="192" y="192"/>
                </a:cubicBezTo>
                <a:cubicBezTo>
                  <a:pt x="192" y="31"/>
                  <a:pt x="192" y="31"/>
                  <a:pt x="192" y="31"/>
                </a:cubicBezTo>
                <a:lnTo>
                  <a:pt x="148" y="31"/>
                </a:lnTo>
                <a:close/>
                <a:moveTo>
                  <a:pt x="52" y="8"/>
                </a:moveTo>
                <a:cubicBezTo>
                  <a:pt x="140" y="8"/>
                  <a:pt x="140" y="8"/>
                  <a:pt x="140" y="8"/>
                </a:cubicBezTo>
                <a:cubicBezTo>
                  <a:pt x="140" y="31"/>
                  <a:pt x="140" y="31"/>
                  <a:pt x="140" y="31"/>
                </a:cubicBezTo>
                <a:cubicBezTo>
                  <a:pt x="52" y="31"/>
                  <a:pt x="52" y="31"/>
                  <a:pt x="52" y="31"/>
                </a:cubicBezTo>
                <a:lnTo>
                  <a:pt x="52" y="8"/>
                </a:lnTo>
                <a:close/>
                <a:moveTo>
                  <a:pt x="8" y="184"/>
                </a:moveTo>
                <a:cubicBezTo>
                  <a:pt x="8" y="100"/>
                  <a:pt x="8" y="100"/>
                  <a:pt x="8" y="100"/>
                </a:cubicBezTo>
                <a:cubicBezTo>
                  <a:pt x="26" y="100"/>
                  <a:pt x="26" y="100"/>
                  <a:pt x="26" y="100"/>
                </a:cubicBezTo>
                <a:cubicBezTo>
                  <a:pt x="129" y="100"/>
                  <a:pt x="129" y="100"/>
                  <a:pt x="129" y="100"/>
                </a:cubicBezTo>
                <a:cubicBezTo>
                  <a:pt x="147" y="100"/>
                  <a:pt x="147" y="100"/>
                  <a:pt x="147" y="100"/>
                </a:cubicBezTo>
                <a:cubicBezTo>
                  <a:pt x="147" y="184"/>
                  <a:pt x="147" y="184"/>
                  <a:pt x="147" y="184"/>
                </a:cubicBezTo>
                <a:lnTo>
                  <a:pt x="8" y="184"/>
                </a:lnTo>
                <a:close/>
                <a:moveTo>
                  <a:pt x="34" y="92"/>
                </a:moveTo>
                <a:cubicBezTo>
                  <a:pt x="36" y="79"/>
                  <a:pt x="47" y="69"/>
                  <a:pt x="61" y="69"/>
                </a:cubicBezTo>
                <a:cubicBezTo>
                  <a:pt x="94" y="69"/>
                  <a:pt x="94" y="69"/>
                  <a:pt x="94" y="69"/>
                </a:cubicBezTo>
                <a:cubicBezTo>
                  <a:pt x="108" y="69"/>
                  <a:pt x="119" y="79"/>
                  <a:pt x="121" y="92"/>
                </a:cubicBezTo>
                <a:lnTo>
                  <a:pt x="34" y="92"/>
                </a:lnTo>
                <a:close/>
                <a:moveTo>
                  <a:pt x="184" y="184"/>
                </a:moveTo>
                <a:cubicBezTo>
                  <a:pt x="155" y="184"/>
                  <a:pt x="155" y="184"/>
                  <a:pt x="155" y="184"/>
                </a:cubicBezTo>
                <a:cubicBezTo>
                  <a:pt x="155" y="92"/>
                  <a:pt x="155" y="92"/>
                  <a:pt x="155" y="92"/>
                </a:cubicBezTo>
                <a:cubicBezTo>
                  <a:pt x="129" y="92"/>
                  <a:pt x="129" y="92"/>
                  <a:pt x="129" y="92"/>
                </a:cubicBezTo>
                <a:cubicBezTo>
                  <a:pt x="127" y="75"/>
                  <a:pt x="112" y="61"/>
                  <a:pt x="94" y="61"/>
                </a:cubicBezTo>
                <a:cubicBezTo>
                  <a:pt x="61" y="61"/>
                  <a:pt x="61" y="61"/>
                  <a:pt x="61" y="61"/>
                </a:cubicBezTo>
                <a:cubicBezTo>
                  <a:pt x="43" y="61"/>
                  <a:pt x="28" y="75"/>
                  <a:pt x="26" y="92"/>
                </a:cubicBezTo>
                <a:cubicBezTo>
                  <a:pt x="8" y="92"/>
                  <a:pt x="8" y="92"/>
                  <a:pt x="8" y="92"/>
                </a:cubicBezTo>
                <a:cubicBezTo>
                  <a:pt x="8" y="40"/>
                  <a:pt x="8" y="40"/>
                  <a:pt x="8" y="40"/>
                </a:cubicBezTo>
                <a:cubicBezTo>
                  <a:pt x="184" y="40"/>
                  <a:pt x="184" y="40"/>
                  <a:pt x="184" y="40"/>
                </a:cubicBezTo>
                <a:lnTo>
                  <a:pt x="184" y="184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 lIns="114300" tIns="57150" rIns="114300" bIns="57150"/>
          <a:lstStyle/>
          <a:p>
            <a:endParaRPr lang="el-GR"/>
          </a:p>
        </p:txBody>
      </p: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PRESENTATIONDONOTDELETE" val="&lt;?xml version=&quot;1.0&quot; encoding=&quot;UTF-16&quot; standalone=&quot;yes&quot;?&gt;&lt;root reqver=&quot;25060&quot;&gt;&lt;version val=&quot;28114&quot;/&gt;&lt;CPresentation id=&quot;1&quot;&gt;&lt;m_precDefaultNumber&gt;&lt;m_bNumberIsYear val=&quot;1&quot;/&gt;&lt;m_chMinusSymbol&gt;-&lt;/m_chMinusSymbol&gt;&lt;m_chDecimalSymbol17909&gt;.&lt;/m_chDecimalSymbol17909&gt;&lt;m_nGroupingDigits17909 val=&quot;3&quot;/&gt;&lt;m_chGroupingSymbol17909&gt;,&lt;/m_chGroupingSymbol17909&gt;&lt;m_yearfmt&gt;&lt;begin val=&quot;0&quot;/&gt;&lt;end val=&quot;4&quot;/&gt;&lt;/m_yearfmt&gt;&lt;/m_precDefaultNumber&gt;&lt;m_precDefaultPercent&gt;&lt;m_bNumberIsYear val=&quot;1&quot;/&gt;&lt;m_chMinusSymbol&gt;-&lt;/m_chMinusSymbol&gt;&lt;m_nDecimalDigits17909 val=&quot;0&quot;/&gt;&lt;m_chDecimalSymbol17909&gt;.&lt;/m_chDecimalSymbol17909&gt;&lt;m_nGroupingDigits17909 val=&quot;3&quot;/&gt;&lt;m_chGroupingSymbol17909&gt;,&lt;/m_chGroupingSymbol17909&gt;&lt;m_strSuffix17909&gt;%&lt;/m_strSuffix17909&gt;&lt;m_yearfmt&gt;&lt;begin val=&quot;0&quot;/&gt;&lt;end val=&quot;4&quot;/&gt;&lt;/m_yearfmt&gt;&lt;/m_precDefaultPercent&gt;&lt;m_precDefaultDate&gt;&lt;m_bNumberIsYear val=&quot;0&quot;/&gt;&lt;m_strFormatTime&gt;%#d %1 %Y&lt;/m_strFormatTime&gt;&lt;m_yearfmt&gt;&lt;begin val=&quot;0&quot;/&gt;&lt;end val=&quot;0&quot;/&gt;&lt;/m_yearfmt&gt;&lt;/m_precDefaultDate&gt;&lt;m_precDefaultYear&gt;&lt;m_bNumberIsYear val=&quot;0&quot;/&gt;&lt;m_strFormatTime&gt;%Y&lt;/m_strFormatTime&gt;&lt;m_yearfmt&gt;&lt;begin val=&quot;0&quot;/&gt;&lt;end val=&quot;0&quot;/&gt;&lt;/m_yearfmt&gt;&lt;/m_precDefaultYear&gt;&lt;m_precDefaultQuarter&gt;&lt;m_bNumberIsYear val=&quot;0&quot;/&gt;&lt;m_strFormatTime&gt;Q%5&lt;/m_strFormatTime&gt;&lt;m_yearfmt&gt;&lt;begin val=&quot;0&quot;/&gt;&lt;end val=&quot;4&quot;/&gt;&lt;/m_yearfmt&gt;&lt;/m_precDefaultQuarter&gt;&lt;m_precDefaultMonth&gt;&lt;m_bNumberIsYear val=&quot;0&quot;/&gt;&lt;m_strFormatTime&gt;%m/%y&lt;/m_strFormatTime&gt;&lt;m_yearfmt&gt;&lt;begin val=&quot;4&quot;/&gt;&lt;end val=&quot;4&quot;/&gt;&lt;/m_yearfmt&gt;&lt;/m_precDefaultMonth&gt;&lt;m_precDefaultWeek&gt;&lt;m_bNumberIsYear val=&quot;0&quot;/&gt;&lt;m_strFormatTime&gt;%d&lt;/m_strFormatTime&gt;&lt;m_yearfmt&gt;&lt;begin val=&quot;0&quot;/&gt;&lt;end val=&quot;4&quot;/&gt;&lt;/m_yearfmt&gt;&lt;/m_precDefaultWeek&gt;&lt;m_precDefaultDay&gt;&lt;m_bNumberIsYear val=&quot;0&quot;/&gt;&lt;m_strFormatTime&gt;%#d&lt;/m_strFormatTime&gt;&lt;m_yearfmt&gt;&lt;begin val=&quot;0&quot;/&gt;&lt;end val=&quot;4&quot;/&gt;&lt;/m_yearfmt&gt;&lt;/m_precDefaultDay&gt;&lt;m_mruColor&gt;&lt;m_vecMRU length=&quot;3&quot;&gt;&lt;elem m_fUsage=&quot;4.09510000000000040643E+00&quot;&gt;&lt;m_msothmcolidx val=&quot;0&quot;/&gt;&lt;m_rgb r=&quot;41&quot; g=&quot;7B&quot; b=&quot;85&quot;/&gt;&lt;m_nBrightness endver=&quot;26206&quot; val=&quot;0&quot;/&gt;&lt;/elem&gt;&lt;elem m_fUsage=&quot;3.36303417167100038299E+00&quot;&gt;&lt;m_msothmcolidx val=&quot;0&quot;/&gt;&lt;m_rgb r=&quot;9C&quot; g=&quot;C7&quot; b=&quot;CE&quot;/&gt;&lt;m_nBrightness endver=&quot;26206&quot; val=&quot;0&quot;/&gt;&lt;/elem&gt;&lt;elem m_fUsage=&quot;1.32609928242330776804E+00&quot;&gt;&lt;m_msothmcolidx val=&quot;0&quot;/&gt;&lt;m_rgb r=&quot;34&quot; g=&quot;62&quot; b=&quot;AB&quot;/&gt;&lt;m_nBrightness endver=&quot;26206&quot; val=&quot;0&quot;/&gt;&lt;/elem&gt;&lt;/m_vecMRU&gt;&lt;/m_mruColor&gt;&lt;m_eweekdayFirstOfWeek val=&quot;2&quot;/&gt;&lt;m_eweekdayFirstOfWorkweek val=&quot;2&quot;/&gt;&lt;m_eweekdayFirstOfWeekend val=&quot;7&quot;/&gt;&lt;/CPresentation&gt;&lt;/root&gt;"/>
  <p:tag name="THINKCELLUNDODONOTDELETE" val="0"/>
  <p:tag name="LASTSLIDEVIEWED" val="270,8,Slide15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kUFTjNp_Jz8mWKKaULaCjA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RHI766NZS8J8Fsa6iQXRuw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N0E85c2Fwr_Nri9DBDphYA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RHI766NZS8J8Fsa6iQXRuw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Pw_5ikE5oeZkZtjdZwzpOw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RHI766NZS8J8Fsa6iQXRuw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sa0hMuzXCrqwOMESfUKGNw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RHI766NZS8J8Fsa6iQXRuw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NpWEmlU0Gob4GaNcPYieyA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RHI766NZS8J8Fsa6iQXRuw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RHI766NZS8J8Fsa6iQXRuw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jw4Z2WcMv9AslLIMb6NDuQ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RHI766NZS8J8Fsa6iQXRuw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0K8.yVM5vbaR89LfEUMzLA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RHI766NZS8J8Fsa6iQXRuw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0sgw9V.vPHmCmQ0w_aCbKw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RHI766NZS8J8Fsa6iQXRuw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Px1qyswX6bVX5g.222IvaQ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RHI766NZS8J8Fsa6iQXRuw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bC2pGIE_YopIsCaG3Qki5w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RHI766NZS8J8Fsa6iQXRuw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RHI766NZS8J8Fsa6iQXRuw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kUFTjNp_Jz8mWKKaULaCjA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RHI766NZS8J8Fsa6iQXRuw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UNSdWmMP31KW7FtFmrHBDg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Pj9VNlUPLdn_wTtBb6YstQ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RHI766NZS8J8Fsa6iQXRuw"/>
</p:tagLst>
</file>

<file path=ppt/theme/theme1.xml><?xml version="1.0" encoding="utf-8"?>
<a:theme xmlns:a="http://schemas.openxmlformats.org/drawingml/2006/main" name="Office Theme">
  <a:themeElements>
    <a:clrScheme name="Blue Warm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1646</Words>
  <Application>Microsoft Office PowerPoint</Application>
  <PresentationFormat>Custom</PresentationFormat>
  <Paragraphs>342</Paragraphs>
  <Slides>22</Slides>
  <Notes>3</Notes>
  <HiddenSlides>0</HiddenSlides>
  <MMClips>0</MMClips>
  <ScaleCrop>false</ScaleCrop>
  <HeadingPairs>
    <vt:vector size="8" baseType="variant">
      <vt:variant>
        <vt:lpstr>Γραμματοσειρές που χρησιμοποιούνται</vt:lpstr>
      </vt:variant>
      <vt:variant>
        <vt:i4>9</vt:i4>
      </vt:variant>
      <vt:variant>
        <vt:lpstr>Πρότυπο σχεδίασης</vt:lpstr>
      </vt:variant>
      <vt:variant>
        <vt:i4>14</vt:i4>
      </vt:variant>
      <vt:variant>
        <vt:lpstr>Ενσωματωμένοι διακομιστές OLE</vt:lpstr>
      </vt:variant>
      <vt:variant>
        <vt:i4>1</vt:i4>
      </vt:variant>
      <vt:variant>
        <vt:lpstr>Τίτλοι διαφανειών</vt:lpstr>
      </vt:variant>
      <vt:variant>
        <vt:i4>22</vt:i4>
      </vt:variant>
    </vt:vector>
  </HeadingPairs>
  <TitlesOfParts>
    <vt:vector size="46" baseType="lpstr">
      <vt:lpstr>Calibri</vt:lpstr>
      <vt:lpstr>Arial</vt:lpstr>
      <vt:lpstr>Helvetica Neue</vt:lpstr>
      <vt:lpstr>Georgia</vt:lpstr>
      <vt:lpstr>Geneva</vt:lpstr>
      <vt:lpstr>Times New Roman</vt:lpstr>
      <vt:lpstr>Century Gothic</vt:lpstr>
      <vt:lpstr>Wingdings</vt:lpstr>
      <vt:lpstr>Arabic Typesetting</vt:lpstr>
      <vt:lpstr>Office Theme</vt:lpstr>
      <vt:lpstr>Office Theme</vt:lpstr>
      <vt:lpstr>Office Theme</vt:lpstr>
      <vt:lpstr>Office Theme</vt:lpstr>
      <vt:lpstr>Office Theme</vt:lpstr>
      <vt:lpstr>Office Theme</vt:lpstr>
      <vt:lpstr>Office Theme</vt:lpstr>
      <vt:lpstr>Office Theme</vt:lpstr>
      <vt:lpstr>Office Theme</vt:lpstr>
      <vt:lpstr>Office Theme</vt:lpstr>
      <vt:lpstr>Office Theme</vt:lpstr>
      <vt:lpstr>Office Theme</vt:lpstr>
      <vt:lpstr>Office Theme</vt:lpstr>
      <vt:lpstr>Office Theme</vt:lpstr>
      <vt:lpstr>think-cell Slide</vt:lpstr>
      <vt:lpstr>   </vt:lpstr>
      <vt:lpstr>Διαφάνεια 2</vt:lpstr>
      <vt:lpstr>Διαφάνεια 3</vt:lpstr>
      <vt:lpstr>Διαφάνεια 4</vt:lpstr>
      <vt:lpstr>Διαφάνεια 5</vt:lpstr>
      <vt:lpstr>Διαφάνεια 6</vt:lpstr>
      <vt:lpstr>Διαφάνεια 7</vt:lpstr>
      <vt:lpstr>Διαφάνεια 8</vt:lpstr>
      <vt:lpstr>Διαφάνεια 9</vt:lpstr>
      <vt:lpstr>Διαφάνεια 10</vt:lpstr>
      <vt:lpstr>Διαφάνεια 11</vt:lpstr>
      <vt:lpstr>Διαφάνεια 12</vt:lpstr>
      <vt:lpstr>Διαφάνεια 13</vt:lpstr>
      <vt:lpstr>Διαφάνεια 14</vt:lpstr>
      <vt:lpstr>Διαφάνεια 15</vt:lpstr>
      <vt:lpstr>Διαφάνεια 16</vt:lpstr>
      <vt:lpstr>Διαφάνεια 17</vt:lpstr>
      <vt:lpstr>Διαφάνεια 18</vt:lpstr>
      <vt:lpstr>Διαφάνεια 19</vt:lpstr>
      <vt:lpstr>Διαφάνεια 20</vt:lpstr>
      <vt:lpstr>Διαφάνεια 21</vt:lpstr>
      <vt:lpstr>Διαφάνεια 22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</dc:title>
  <dc:creator/>
  <cp:lastModifiedBy/>
  <cp:revision>1</cp:revision>
  <cp:lastPrinted>2020-04-28T16:03:45Z</cp:lastPrinted>
  <dcterms:created xsi:type="dcterms:W3CDTF">2019-07-09T09:31:45Z</dcterms:created>
  <dcterms:modified xsi:type="dcterms:W3CDTF">2020-05-17T15:09:58Z</dcterms:modified>
</cp:coreProperties>
</file>